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4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A9DB84-3A6E-4E20-8A7D-2437252F333B}" type="datetimeFigureOut">
              <a:rPr lang="fr-FR" smtClean="0"/>
              <a:t>03/03/2014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22277-8C4B-47A9-8490-AA50B18F1B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2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E2393-1858-439B-B400-03AC007A1927}" type="datetime1">
              <a:rPr lang="fr-FR" smtClean="0"/>
              <a:t>03/03/2014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F377-4222-45F4-84EF-ACD8CA92B2D1}" type="datetime1">
              <a:rPr lang="fr-FR" smtClean="0"/>
              <a:t>03/03/2014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2A103-D608-4D4A-823A-99E3A99673A8}" type="datetime1">
              <a:rPr lang="fr-FR" smtClean="0"/>
              <a:t>03/03/2014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56786-9760-4FEC-98FF-EA2E7E71F258}" type="datetime1">
              <a:rPr lang="fr-FR" smtClean="0"/>
              <a:t>03/03/2014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18E22-9408-47E2-8EC7-279D29B8FC88}" type="datetime1">
              <a:rPr lang="fr-FR" smtClean="0"/>
              <a:t>03/03/2014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40728-91CE-4BEA-A45B-A7F5523A38A8}" type="datetime1">
              <a:rPr lang="fr-FR" smtClean="0"/>
              <a:t>03/03/2014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93E66-2FF2-4A15-84EC-A854723F82BF}" type="datetime1">
              <a:rPr lang="fr-FR" smtClean="0"/>
              <a:t>03/03/2014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A6BCC-3279-422D-B922-EE1FE47AE939}" type="datetime1">
              <a:rPr lang="fr-FR" smtClean="0"/>
              <a:t>03/03/2014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DBF20-C145-404C-96DE-5AAAB5C05889}" type="datetime1">
              <a:rPr lang="fr-FR" smtClean="0"/>
              <a:t>03/03/2014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FAE45-3CD3-4856-A19A-9F20ABD486A4}" type="datetime1">
              <a:rPr lang="fr-FR" smtClean="0"/>
              <a:t>03/03/2014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6ACCC-A8C9-4A4A-B67A-CB4E7E9C07F0}" type="datetime1">
              <a:rPr lang="fr-FR" smtClean="0"/>
              <a:t>03/03/2014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2DA430-133C-4D06-A499-70A7D4667250}" type="datetime1">
              <a:rPr lang="fr-FR" smtClean="0"/>
              <a:t>03/03/2014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87995" y="5085184"/>
            <a:ext cx="3129261" cy="504056"/>
          </a:xfrm>
        </p:spPr>
        <p:txBody>
          <a:bodyPr/>
          <a:lstStyle/>
          <a:p>
            <a:r>
              <a:rPr lang="fr-FR" dirty="0" smtClean="0"/>
              <a:t>Le moteur asynchrone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824334" y="3645024"/>
            <a:ext cx="5256584" cy="1448837"/>
          </a:xfrm>
        </p:spPr>
        <p:txBody>
          <a:bodyPr/>
          <a:lstStyle/>
          <a:p>
            <a:r>
              <a:rPr lang="fr-FR" dirty="0" smtClean="0"/>
              <a:t>Chapitre N°2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1</a:t>
            </a:fld>
            <a:endParaRPr lang="fr-BE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836712"/>
            <a:ext cx="2497556" cy="281333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3583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071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retenir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494" y="92333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Principe et constitution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Imag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2" y="1556792"/>
            <a:ext cx="20859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95536" y="3789040"/>
            <a:ext cx="7704856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Les moteurs asynchrones transforme l’énergie électrique en énergie mécanique, ils sont constitués de :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fr-FR" altLang="fr-FR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Un stator, qui comporte trois enroulements </a:t>
            </a:r>
            <a:r>
              <a:rPr lang="fr-FR" altLang="fr-FR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statoriques</a:t>
            </a:r>
            <a:r>
              <a:rPr lang="fr-FR" altLang="fr-FR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. Il est  alimenté par le réseau triphasé et crée un champ magnétique tournant.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fr-FR" altLang="fr-FR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Un rotor (à cage) est constitué de conducteurs en court-circuit. Le champ tournant du stator induit des courants dans le rotor qui provoquent sa rotation. </a:t>
            </a:r>
          </a:p>
        </p:txBody>
      </p:sp>
    </p:spTree>
    <p:extLst>
      <p:ext uri="{BB962C8B-B14F-4D97-AF65-F5344CB8AC3E}">
        <p14:creationId xmlns:p14="http://schemas.microsoft.com/office/powerpoint/2010/main" val="4034209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071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retenir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07504" y="1097299"/>
            <a:ext cx="1728192" cy="80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6979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Vue éclatée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Imag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2" t="2730" r="2283"/>
          <a:stretch>
            <a:fillRect/>
          </a:stretch>
        </p:blipFill>
        <p:spPr bwMode="auto">
          <a:xfrm>
            <a:off x="3779912" y="119062"/>
            <a:ext cx="5256058" cy="611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232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071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retenir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074" name="Imag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6699"/>
            <a:ext cx="4950257" cy="300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Imag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6952"/>
            <a:ext cx="5472608" cy="321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80047" y="1070408"/>
            <a:ext cx="3527857" cy="80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6979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Plaque signalétique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781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96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071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retenir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9552" y="1443841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2400" b="1" dirty="0"/>
              <a:t>Formules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Puissance absorbée : Pa = √3 x U x I x Cos φ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Pu = Tu x Ω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Rendement : η = Pu / Pa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Vitesse de synchronisme : n = f / p (en tr/sec)</a:t>
            </a:r>
          </a:p>
          <a:p>
            <a:r>
              <a:rPr lang="fr-FR" sz="2400" dirty="0"/>
              <a:t>(f : fréquence en Hz, p : nombre de paires de pôles)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Ω = 2 x π x N / 60 (en rad/sec)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Ω’ = 2 x π x N’ / 60 (en rad/sec)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sz="2400" dirty="0"/>
              <a:t>Glissement : g = (Ω - Ω’)/ Ω = (n – n’)/n</a:t>
            </a:r>
          </a:p>
          <a:p>
            <a:r>
              <a:rPr lang="fr-FR" sz="2400" dirty="0"/>
              <a:t>(Ω : vitesse de synchronisme, Ω’ : vitesse du rotor)</a:t>
            </a:r>
          </a:p>
        </p:txBody>
      </p:sp>
    </p:spTree>
    <p:extLst>
      <p:ext uri="{BB962C8B-B14F-4D97-AF65-F5344CB8AC3E}">
        <p14:creationId xmlns:p14="http://schemas.microsoft.com/office/powerpoint/2010/main" val="954711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071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retenir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098" name="Imag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306417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Imag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306417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98858" y="837998"/>
            <a:ext cx="2758554" cy="80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6979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4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Couplage des moteurs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79512" y="4509120"/>
            <a:ext cx="871296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b="1" u="sng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Couplage étoile : </a:t>
            </a:r>
            <a:r>
              <a:rPr lang="fr-FR" altLang="fr-FR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la tension aux bornes d’un enroulement correspond à la tension simple du réseau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b="1" u="sng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Couplage triangle : </a:t>
            </a:r>
            <a:r>
              <a:rPr lang="fr-FR" altLang="fr-FR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La tension aux bornes d’un enroulement correspond à la tension composée du réseau 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356830" y="3501008"/>
            <a:ext cx="2005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Couplage triangle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5419061" y="3501008"/>
            <a:ext cx="1802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Couplage étoile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0866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583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Exercice 1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090002"/>
              </p:ext>
            </p:extLst>
          </p:nvPr>
        </p:nvGraphicFramePr>
        <p:xfrm>
          <a:off x="899592" y="1268760"/>
          <a:ext cx="6336704" cy="8761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68079"/>
                <a:gridCol w="3569209"/>
                <a:gridCol w="1199416"/>
              </a:tblGrid>
              <a:tr h="1063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Formule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Calculs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Résultat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37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P = T x Ω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T = P / Ω = 55.10</a:t>
                      </a:r>
                      <a:r>
                        <a:rPr lang="fr-FR" sz="1600" baseline="30000">
                          <a:effectLst/>
                        </a:rPr>
                        <a:t>3</a:t>
                      </a:r>
                      <a:r>
                        <a:rPr lang="fr-FR" sz="1600">
                          <a:effectLst/>
                        </a:rPr>
                        <a:t> x 60 / (2 π x 2100)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250 Nm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3528" y="891191"/>
            <a:ext cx="4032448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1) Calculer le couple nominal de l’ancienne installation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32512"/>
              </p:ext>
            </p:extLst>
          </p:nvPr>
        </p:nvGraphicFramePr>
        <p:xfrm>
          <a:off x="899592" y="3140968"/>
          <a:ext cx="6336705" cy="13495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12235"/>
                <a:gridCol w="2112235"/>
                <a:gridCol w="211223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30 tr/min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600 tr/min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2100 tr/min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668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ns = f / p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 = Ns x p / 60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 = 30 x 2 / 60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 = 1 Hz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ns = f / p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 = Ns x p / 60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 = 600 x 2 / 60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 = 20 Hz</a:t>
                      </a:r>
                      <a:endParaRPr lang="fr-FR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ns = f / p</a:t>
                      </a:r>
                      <a:endParaRPr lang="fr-FR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f = Ns x p / 60</a:t>
                      </a:r>
                      <a:endParaRPr lang="fr-FR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f = 2100 x 2 / 60</a:t>
                      </a:r>
                      <a:endParaRPr lang="fr-FR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f = 70 Hz</a:t>
                      </a:r>
                      <a:endParaRPr lang="fr-FR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23528" y="2583578"/>
            <a:ext cx="86409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2) Calculer les fréquences d’alimentation pour conserver l’utilisation des coupe-racines (glissement négligé), pour les 3 vitesses de rotations proposées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070128"/>
              </p:ext>
            </p:extLst>
          </p:nvPr>
        </p:nvGraphicFramePr>
        <p:xfrm>
          <a:off x="899592" y="5048359"/>
          <a:ext cx="3186430" cy="4933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6430"/>
              </a:tblGrid>
              <a:tr h="493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K = 0.5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23528" y="4756448"/>
            <a:ext cx="8136904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Déterminer à l’aide des courbes (couple-fréquence), le coefficient de déclassement K=T/</a:t>
            </a:r>
            <a:r>
              <a:rPr kumimoji="0" lang="fr-FR" altLang="fr-FR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Tn</a:t>
            </a: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à appliquer au couple du moteur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2" name="Rectangle 11"/>
          <p:cNvSpPr/>
          <p:nvPr/>
        </p:nvSpPr>
        <p:spPr>
          <a:xfrm>
            <a:off x="827584" y="1160495"/>
            <a:ext cx="6480720" cy="10443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3" name="Rectangle 12"/>
          <p:cNvSpPr/>
          <p:nvPr/>
        </p:nvSpPr>
        <p:spPr>
          <a:xfrm>
            <a:off x="827584" y="3140968"/>
            <a:ext cx="6480720" cy="14401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4" name="Rectangle 13"/>
          <p:cNvSpPr/>
          <p:nvPr/>
        </p:nvSpPr>
        <p:spPr>
          <a:xfrm>
            <a:off x="827584" y="5008806"/>
            <a:ext cx="6480720" cy="7200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17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583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Exercice 1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244013"/>
              </p:ext>
            </p:extLst>
          </p:nvPr>
        </p:nvGraphicFramePr>
        <p:xfrm>
          <a:off x="1109955" y="1412776"/>
          <a:ext cx="4326141" cy="6704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5454"/>
                <a:gridCol w="1300687"/>
              </a:tblGrid>
              <a:tr h="960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Application numérique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Résultat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79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 err="1">
                          <a:effectLst/>
                        </a:rPr>
                        <a:t>Tn</a:t>
                      </a:r>
                      <a:r>
                        <a:rPr lang="fr-FR" sz="1600" dirty="0">
                          <a:effectLst/>
                        </a:rPr>
                        <a:t> = K-1 x T = 2 x 250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500 Nm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395536" y="1012032"/>
            <a:ext cx="5476179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4) Calculer le couple que devra fournir le nouveau moteur en tenant compte du coefficient K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720186"/>
              </p:ext>
            </p:extLst>
          </p:nvPr>
        </p:nvGraphicFramePr>
        <p:xfrm>
          <a:off x="974532" y="2471947"/>
          <a:ext cx="6048672" cy="6499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6264"/>
                <a:gridCol w="2527511"/>
                <a:gridCol w="1144897"/>
              </a:tblGrid>
              <a:tr h="2095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Relation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Calculs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Résultat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75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P = T x Ω = C x π x f 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effectLst/>
                        </a:rPr>
                        <a:t>P = 500 x π x 50</a:t>
                      </a:r>
                      <a:endParaRPr lang="fr-F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78.5kW</a:t>
                      </a:r>
                      <a:endParaRPr lang="fr-F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373267" y="2182807"/>
            <a:ext cx="5450531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5) Calculer la puissance du moteur de remplacement fonctionnant à la fréquence du réseau.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8" name="Rectangle 17"/>
          <p:cNvSpPr/>
          <p:nvPr/>
        </p:nvSpPr>
        <p:spPr>
          <a:xfrm>
            <a:off x="959423" y="1341281"/>
            <a:ext cx="5124745" cy="7795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9" name="Tableau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671767"/>
              </p:ext>
            </p:extLst>
          </p:nvPr>
        </p:nvGraphicFramePr>
        <p:xfrm>
          <a:off x="1535487" y="3604424"/>
          <a:ext cx="3187065" cy="2345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7065"/>
              </a:tblGrid>
              <a:tr h="2345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 = 90 kW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350610" y="3284984"/>
            <a:ext cx="3804247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6) Donner la puissance normalisée du moteur de remplacement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21" name="Rectangle 20"/>
          <p:cNvSpPr/>
          <p:nvPr/>
        </p:nvSpPr>
        <p:spPr>
          <a:xfrm>
            <a:off x="959423" y="3569705"/>
            <a:ext cx="6480720" cy="4194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2" name="Rectangle 11"/>
          <p:cNvSpPr/>
          <p:nvPr/>
        </p:nvSpPr>
        <p:spPr>
          <a:xfrm>
            <a:off x="959423" y="2452111"/>
            <a:ext cx="6132857" cy="688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350610" y="4149080"/>
            <a:ext cx="8181830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1050" dirty="0" smtClean="0"/>
              <a:t>7) Indiquer </a:t>
            </a:r>
            <a:r>
              <a:rPr lang="fr-FR" sz="1050" dirty="0"/>
              <a:t>la référence du moteur (sans bride) avec ses deux principales options : </a:t>
            </a:r>
          </a:p>
          <a:p>
            <a:pPr lvl="0"/>
            <a:r>
              <a:rPr lang="fr-FR" sz="1050" dirty="0"/>
              <a:t>Option 1 : protection moteur : protection des enroulements par 3 sondes thermique PT100</a:t>
            </a:r>
          </a:p>
          <a:p>
            <a:pPr lvl="0"/>
            <a:r>
              <a:rPr lang="fr-FR" sz="1050" dirty="0"/>
              <a:t>Option 2 : exécutions de base combinées : ventilateur extérieur + générateur d’impulsions 1024 points alimenté en 24V</a:t>
            </a:r>
          </a:p>
        </p:txBody>
      </p:sp>
      <p:graphicFrame>
        <p:nvGraphicFramePr>
          <p:cNvPr id="23" name="Tableau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390453"/>
              </p:ext>
            </p:extLst>
          </p:nvPr>
        </p:nvGraphicFramePr>
        <p:xfrm>
          <a:off x="959423" y="4797152"/>
          <a:ext cx="4404665" cy="10686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04823"/>
                <a:gridCol w="1799842"/>
              </a:tblGrid>
              <a:tr h="268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Référence moteur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1LG4 253 – AA-60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231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Option 1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A60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773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Option 2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61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2749550" y="14668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25" name="Rectangle 24"/>
          <p:cNvSpPr/>
          <p:nvPr/>
        </p:nvSpPr>
        <p:spPr>
          <a:xfrm>
            <a:off x="948866" y="4780798"/>
            <a:ext cx="5124745" cy="11684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25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12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583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Exercice 2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269961"/>
              </p:ext>
            </p:extLst>
          </p:nvPr>
        </p:nvGraphicFramePr>
        <p:xfrm>
          <a:off x="1097538" y="1215096"/>
          <a:ext cx="3186430" cy="348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6430"/>
              </a:tblGrid>
              <a:tr h="348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HGA = 1,5 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3528" y="866159"/>
            <a:ext cx="28793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1) Indiquer la hauteur g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om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trique d'aspiration :</a:t>
            </a:r>
            <a:endParaRPr kumimoji="0" lang="fr-FR" alt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2" name="Rectangle 11"/>
          <p:cNvSpPr/>
          <p:nvPr/>
        </p:nvSpPr>
        <p:spPr>
          <a:xfrm>
            <a:off x="971600" y="1110970"/>
            <a:ext cx="3528392" cy="5221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863127"/>
              </p:ext>
            </p:extLst>
          </p:nvPr>
        </p:nvGraphicFramePr>
        <p:xfrm>
          <a:off x="1313562" y="2204864"/>
          <a:ext cx="3186430" cy="3622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6430"/>
              </a:tblGrid>
              <a:tr h="362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HGR = 2,6 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101604"/>
              </p:ext>
            </p:extLst>
          </p:nvPr>
        </p:nvGraphicFramePr>
        <p:xfrm>
          <a:off x="1016313" y="3429000"/>
          <a:ext cx="3186430" cy="5660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6430"/>
              </a:tblGrid>
              <a:tr h="476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Pour DEBIT INITIAL = 140 m3 / 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DEBIT TABLEAU = 140 m3 /h donc diamètre 175 mm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905684"/>
              </p:ext>
            </p:extLst>
          </p:nvPr>
        </p:nvGraphicFramePr>
        <p:xfrm>
          <a:off x="343401" y="4797152"/>
          <a:ext cx="7200800" cy="1344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63140"/>
                <a:gridCol w="1837660"/>
              </a:tblGrid>
              <a:tr h="1319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Calculs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Résultat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64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Suivant le tableau ressource en fonction du diamètre de la tuyauterie et du débit, on  a une perte de charge par mètre de tuyau  de 22 mm ou 0,022 M.C.E, de plus on a 2,8  mètres de tuyau.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On a donc Pa = (0,022 x (2,8 + (2 x 2))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Pa = 0,1496 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Pa = 0,1496 MCE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23528" y="4359587"/>
            <a:ext cx="822853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4) Calculer les pertes de charge dans la tuyauterie d'aspiration (LA = 2,8 m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è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tres), attention tenir compte de un coude plus un clapet de retenue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528" y="1796985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1100" dirty="0" smtClean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2) Indiquer </a:t>
            </a:r>
            <a:r>
              <a:rPr lang="fr-FR" altLang="fr-FR" sz="1100" dirty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la hauteur géométrique de refoulement :</a:t>
            </a:r>
            <a:endParaRPr lang="fr-FR" altLang="fr-FR" sz="1000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3" name="Rectangle 12"/>
          <p:cNvSpPr/>
          <p:nvPr/>
        </p:nvSpPr>
        <p:spPr>
          <a:xfrm>
            <a:off x="971600" y="2132856"/>
            <a:ext cx="3528392" cy="5221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95536" y="2828836"/>
            <a:ext cx="812286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1100" dirty="0" smtClean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3) Déterminer </a:t>
            </a:r>
            <a:r>
              <a:rPr lang="fr-FR" altLang="fr-FR" sz="1100" dirty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le diamètre de la tuyauterie à l’aide de la documentation technique. On veillera à sur dimensionner la conduite en cas de litige :</a:t>
            </a:r>
            <a:endParaRPr lang="fr-FR" altLang="fr-FR" sz="1000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5" name="Rectangle 14"/>
          <p:cNvSpPr/>
          <p:nvPr/>
        </p:nvSpPr>
        <p:spPr>
          <a:xfrm>
            <a:off x="928576" y="3356992"/>
            <a:ext cx="3528392" cy="7200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6" name="Rectangle 15"/>
          <p:cNvSpPr/>
          <p:nvPr/>
        </p:nvSpPr>
        <p:spPr>
          <a:xfrm>
            <a:off x="323528" y="4797152"/>
            <a:ext cx="7344816" cy="14401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74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10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583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Exercice 2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145911"/>
              </p:ext>
            </p:extLst>
          </p:nvPr>
        </p:nvGraphicFramePr>
        <p:xfrm>
          <a:off x="611560" y="1400577"/>
          <a:ext cx="6840760" cy="14855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94983"/>
                <a:gridCol w="1745777"/>
              </a:tblGrid>
              <a:tr h="147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Calculs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Résultat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05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Suivant le tableau ressource en fonction du diamètre de la tuyauterie et du débit, on a une perte de charge par mètre de  tuyau de 22 mm ou 0,022 M.C.E, de plus on a 4,8 mètres de tuyau.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On a donc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Pr = (0,022 x (4,8 + (2 x 3))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Pr = 0,2376 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Pr = 0,2376 MCE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1520" y="1048866"/>
            <a:ext cx="794159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5) Calculer les pertes de charge dans la tuyauterie de refoulement (LR = 4,8 m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è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tres), attention tenir compte d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’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un filtre et de deux coudes : 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2" name="Rectangle 11"/>
          <p:cNvSpPr/>
          <p:nvPr/>
        </p:nvSpPr>
        <p:spPr>
          <a:xfrm>
            <a:off x="467544" y="1295087"/>
            <a:ext cx="7056784" cy="1629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467419"/>
              </p:ext>
            </p:extLst>
          </p:nvPr>
        </p:nvGraphicFramePr>
        <p:xfrm>
          <a:off x="1773260" y="3453077"/>
          <a:ext cx="3234690" cy="11355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9190"/>
                <a:gridCol w="825500"/>
              </a:tblGrid>
              <a:tr h="1250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Calculs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Résultat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55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HMT = HGA + HGR + Pa + Pr + Pu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HMT = 1,5 + 2,6 + 0,1496 + 0,2376 + 20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HMT = 56,0894 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HMT = 24,4872 m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Soit 24,5 m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0435"/>
              </p:ext>
            </p:extLst>
          </p:nvPr>
        </p:nvGraphicFramePr>
        <p:xfrm>
          <a:off x="1812566" y="5146670"/>
          <a:ext cx="3186430" cy="7588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6430"/>
              </a:tblGrid>
              <a:tr h="6737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En fonction du dossier ressource (HMT et débit), je trouve 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Moteur centrifuge LS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LS – 100 – 80 – 160 / 13 - 2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51520" y="4779969"/>
            <a:ext cx="25795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7) Indiquer la r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rence de la motopompe :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1520" y="3066249"/>
            <a:ext cx="73448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11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6) Calculer </a:t>
            </a:r>
            <a:r>
              <a:rPr lang="fr-FR" altLang="fr-FR" sz="1100" dirty="0">
                <a:latin typeface="Arial" pitchFamily="34" charset="0"/>
                <a:ea typeface="Calibri" pitchFamily="34" charset="0"/>
                <a:cs typeface="Arial" pitchFamily="34" charset="0"/>
              </a:rPr>
              <a:t>la hauteur manom</a:t>
            </a:r>
            <a:r>
              <a:rPr lang="fr-FR" altLang="fr-FR" sz="1100" dirty="0"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lang="fr-FR" altLang="fr-FR" sz="1100" dirty="0">
                <a:latin typeface="Arial" pitchFamily="34" charset="0"/>
                <a:ea typeface="Calibri" pitchFamily="34" charset="0"/>
                <a:cs typeface="Arial" pitchFamily="34" charset="0"/>
              </a:rPr>
              <a:t>trique totale, sachant que la pression utile d</a:t>
            </a:r>
            <a:r>
              <a:rPr lang="fr-FR" altLang="fr-FR" sz="1100" dirty="0">
                <a:latin typeface="Calibri"/>
                <a:ea typeface="Calibri" pitchFamily="34" charset="0"/>
                <a:cs typeface="Arial" pitchFamily="34" charset="0"/>
              </a:rPr>
              <a:t>’</a:t>
            </a:r>
            <a:r>
              <a:rPr lang="fr-FR" altLang="fr-FR" sz="1100" dirty="0">
                <a:latin typeface="Arial" pitchFamily="34" charset="0"/>
                <a:ea typeface="Calibri" pitchFamily="34" charset="0"/>
                <a:cs typeface="Arial" pitchFamily="34" charset="0"/>
              </a:rPr>
              <a:t>utilisation sera P = 2 bars : </a:t>
            </a:r>
            <a:endParaRPr lang="fr-FR" altLang="fr-FR" sz="1000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3" name="Rectangle 12"/>
          <p:cNvSpPr/>
          <p:nvPr/>
        </p:nvSpPr>
        <p:spPr>
          <a:xfrm>
            <a:off x="1691680" y="3316311"/>
            <a:ext cx="3384376" cy="1336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4" name="Rectangle 13"/>
          <p:cNvSpPr/>
          <p:nvPr/>
        </p:nvSpPr>
        <p:spPr>
          <a:xfrm>
            <a:off x="1739456" y="5146670"/>
            <a:ext cx="3289100" cy="8500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87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BE" smtClean="0"/>
              <a:t>http://myeleec.fr</a:t>
            </a:r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583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Exercice 2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006526"/>
              </p:ext>
            </p:extLst>
          </p:nvPr>
        </p:nvGraphicFramePr>
        <p:xfrm>
          <a:off x="2051720" y="2060848"/>
          <a:ext cx="3186430" cy="4692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86430"/>
              </a:tblGrid>
              <a:tr h="4692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LS 160 MP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454615"/>
              </p:ext>
            </p:extLst>
          </p:nvPr>
        </p:nvGraphicFramePr>
        <p:xfrm>
          <a:off x="863588" y="3501008"/>
          <a:ext cx="6840760" cy="1114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70896"/>
                <a:gridCol w="1308193"/>
                <a:gridCol w="2044051"/>
                <a:gridCol w="817620"/>
              </a:tblGrid>
              <a:tr h="394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Tensions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230 V / 400 V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Facteur de puissance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0,85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Puissance utile nominale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15 kW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rendement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89,3 %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Vitesse de rotation</a:t>
                      </a:r>
                      <a:endParaRPr lang="fr-FR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dirty="0">
                          <a:effectLst/>
                        </a:rPr>
                        <a:t>nominale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2935 tr/mn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Courant nominal (sous</a:t>
                      </a:r>
                      <a:endParaRPr lang="fr-FR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effectLst/>
                        </a:rPr>
                        <a:t>400V)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28,4 A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878012"/>
              </p:ext>
            </p:extLst>
          </p:nvPr>
        </p:nvGraphicFramePr>
        <p:xfrm>
          <a:off x="336318" y="5071149"/>
          <a:ext cx="8052105" cy="10537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97190"/>
                <a:gridCol w="2054915"/>
              </a:tblGrid>
              <a:tr h="944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Calculs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Résultat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33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Rendement = puissance utile /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puissance absorbée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Donc Pa = Pu / η = 15 / 0,893 =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</a:rPr>
                        <a:t>16,79 kW ou 16 797 W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Pa = 16 797 W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</a:rPr>
                        <a:t>Soit 16,8 kW</a:t>
                      </a:r>
                      <a:endParaRPr lang="fr-F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124" y="4737719"/>
            <a:ext cx="289213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10) Calculer la puissance absorb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fr-FR" alt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 du moteur : 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3528" y="924181"/>
            <a:ext cx="82809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1200" dirty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Le moteur de la motopompe aura une puissance de 15 kW, l’alimentation se fera en triphasé 400 V.</a:t>
            </a:r>
            <a:endParaRPr lang="fr-FR" altLang="fr-FR" sz="10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528" y="305293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1100" dirty="0" smtClean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9) Compléter </a:t>
            </a:r>
            <a:r>
              <a:rPr lang="fr-FR" altLang="fr-FR" sz="1100" dirty="0">
                <a:latin typeface="Arial" panose="020B0604020202020204" pitchFamily="34" charset="0"/>
                <a:ea typeface="Calibri" pitchFamily="34" charset="0"/>
                <a:cs typeface="Arial" pitchFamily="34" charset="0"/>
              </a:rPr>
              <a:t>le tableau suivant pour le moteur choisi :</a:t>
            </a:r>
            <a:endParaRPr lang="fr-FR" altLang="fr-FR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5536" y="1674386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11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8) Indiquer </a:t>
            </a:r>
            <a:r>
              <a:rPr lang="fr-FR" altLang="fr-FR" sz="1100" dirty="0">
                <a:latin typeface="Arial" pitchFamily="34" charset="0"/>
                <a:ea typeface="Calibri" pitchFamily="34" charset="0"/>
                <a:cs typeface="Arial" pitchFamily="34" charset="0"/>
              </a:rPr>
              <a:t>le type du moteur de la motopompe P01 :</a:t>
            </a:r>
            <a:endParaRPr lang="fr-FR" altLang="fr-FR" sz="1000" dirty="0"/>
          </a:p>
        </p:txBody>
      </p:sp>
      <p:sp useBgFill="1">
        <p:nvSpPr>
          <p:cNvPr id="12" name="Rectangle 11"/>
          <p:cNvSpPr/>
          <p:nvPr/>
        </p:nvSpPr>
        <p:spPr>
          <a:xfrm>
            <a:off x="1791516" y="2008561"/>
            <a:ext cx="3644580" cy="62835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3" name="Rectangle 12"/>
          <p:cNvSpPr/>
          <p:nvPr/>
        </p:nvSpPr>
        <p:spPr>
          <a:xfrm>
            <a:off x="787238" y="3429000"/>
            <a:ext cx="6953114" cy="12241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 useBgFill="1">
        <p:nvSpPr>
          <p:cNvPr id="14" name="Rectangle 13"/>
          <p:cNvSpPr/>
          <p:nvPr/>
        </p:nvSpPr>
        <p:spPr>
          <a:xfrm>
            <a:off x="323528" y="5085184"/>
            <a:ext cx="8136904" cy="10801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40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Sillage">
  <a:themeElements>
    <a:clrScheme name="Sillag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illage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illage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</TotalTime>
  <Words>828</Words>
  <Application>Microsoft Office PowerPoint</Application>
  <PresentationFormat>Affichage à l'écran (4:3)</PresentationFormat>
  <Paragraphs>170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Sillage</vt:lpstr>
      <vt:lpstr>Chapitre N°2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N°2</dc:title>
  <dc:creator>cabrera christophe</dc:creator>
  <cp:lastModifiedBy>cabrera christophe</cp:lastModifiedBy>
  <cp:revision>4</cp:revision>
  <dcterms:created xsi:type="dcterms:W3CDTF">2014-03-03T07:04:29Z</dcterms:created>
  <dcterms:modified xsi:type="dcterms:W3CDTF">2014-03-03T07:32:22Z</dcterms:modified>
</cp:coreProperties>
</file>