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12.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972" r:id="rId2"/>
  </p:sldMasterIdLst>
  <p:notesMasterIdLst>
    <p:notesMasterId r:id="rId112"/>
  </p:notesMasterIdLst>
  <p:handoutMasterIdLst>
    <p:handoutMasterId r:id="rId113"/>
  </p:handoutMasterIdLst>
  <p:sldIdLst>
    <p:sldId id="258" r:id="rId3"/>
    <p:sldId id="464" r:id="rId4"/>
    <p:sldId id="400" r:id="rId5"/>
    <p:sldId id="401" r:id="rId6"/>
    <p:sldId id="474" r:id="rId7"/>
    <p:sldId id="404" r:id="rId8"/>
    <p:sldId id="403" r:id="rId9"/>
    <p:sldId id="598" r:id="rId10"/>
    <p:sldId id="412" r:id="rId11"/>
    <p:sldId id="405" r:id="rId12"/>
    <p:sldId id="406" r:id="rId13"/>
    <p:sldId id="407" r:id="rId14"/>
    <p:sldId id="408" r:id="rId15"/>
    <p:sldId id="477" r:id="rId16"/>
    <p:sldId id="409" r:id="rId17"/>
    <p:sldId id="478" r:id="rId18"/>
    <p:sldId id="410" r:id="rId19"/>
    <p:sldId id="384" r:id="rId20"/>
    <p:sldId id="448" r:id="rId21"/>
    <p:sldId id="387" r:id="rId22"/>
    <p:sldId id="579" r:id="rId23"/>
    <p:sldId id="582" r:id="rId24"/>
    <p:sldId id="395" r:id="rId25"/>
    <p:sldId id="584" r:id="rId26"/>
    <p:sldId id="322" r:id="rId27"/>
    <p:sldId id="417" r:id="rId28"/>
    <p:sldId id="342" r:id="rId29"/>
    <p:sldId id="496" r:id="rId30"/>
    <p:sldId id="343" r:id="rId31"/>
    <p:sldId id="585" r:id="rId32"/>
    <p:sldId id="416" r:id="rId33"/>
    <p:sldId id="590" r:id="rId34"/>
    <p:sldId id="354" r:id="rId35"/>
    <p:sldId id="606" r:id="rId36"/>
    <p:sldId id="429" r:id="rId37"/>
    <p:sldId id="428" r:id="rId38"/>
    <p:sldId id="432" r:id="rId39"/>
    <p:sldId id="587" r:id="rId40"/>
    <p:sldId id="359" r:id="rId41"/>
    <p:sldId id="360" r:id="rId42"/>
    <p:sldId id="366" r:id="rId43"/>
    <p:sldId id="434" r:id="rId44"/>
    <p:sldId id="449" r:id="rId45"/>
    <p:sldId id="446" r:id="rId46"/>
    <p:sldId id="450" r:id="rId47"/>
    <p:sldId id="479" r:id="rId48"/>
    <p:sldId id="442" r:id="rId49"/>
    <p:sldId id="441" r:id="rId50"/>
    <p:sldId id="440" r:id="rId51"/>
    <p:sldId id="453" r:id="rId52"/>
    <p:sldId id="456" r:id="rId53"/>
    <p:sldId id="278" r:id="rId54"/>
    <p:sldId id="280" r:id="rId55"/>
    <p:sldId id="591" r:id="rId56"/>
    <p:sldId id="619" r:id="rId57"/>
    <p:sldId id="592" r:id="rId58"/>
    <p:sldId id="593" r:id="rId59"/>
    <p:sldId id="594" r:id="rId60"/>
    <p:sldId id="595" r:id="rId61"/>
    <p:sldId id="467" r:id="rId62"/>
    <p:sldId id="469" r:id="rId63"/>
    <p:sldId id="520" r:id="rId64"/>
    <p:sldId id="483" r:id="rId65"/>
    <p:sldId id="285" r:id="rId66"/>
    <p:sldId id="286" r:id="rId67"/>
    <p:sldId id="370" r:id="rId68"/>
    <p:sldId id="521" r:id="rId69"/>
    <p:sldId id="522" r:id="rId70"/>
    <p:sldId id="485" r:id="rId71"/>
    <p:sldId id="295" r:id="rId72"/>
    <p:sldId id="296" r:id="rId73"/>
    <p:sldId id="297" r:id="rId74"/>
    <p:sldId id="488" r:id="rId75"/>
    <p:sldId id="631" r:id="rId76"/>
    <p:sldId id="632" r:id="rId77"/>
    <p:sldId id="633" r:id="rId78"/>
    <p:sldId id="634" r:id="rId79"/>
    <p:sldId id="305" r:id="rId80"/>
    <p:sldId id="577" r:id="rId81"/>
    <p:sldId id="306" r:id="rId82"/>
    <p:sldId id="307" r:id="rId83"/>
    <p:sldId id="491" r:id="rId84"/>
    <p:sldId id="308" r:id="rId85"/>
    <p:sldId id="622" r:id="rId86"/>
    <p:sldId id="623" r:id="rId87"/>
    <p:sldId id="624" r:id="rId88"/>
    <p:sldId id="625" r:id="rId89"/>
    <p:sldId id="626" r:id="rId90"/>
    <p:sldId id="627" r:id="rId91"/>
    <p:sldId id="637" r:id="rId92"/>
    <p:sldId id="628" r:id="rId93"/>
    <p:sldId id="629" r:id="rId94"/>
    <p:sldId id="630" r:id="rId95"/>
    <p:sldId id="621" r:id="rId96"/>
    <p:sldId id="525" r:id="rId97"/>
    <p:sldId id="541" r:id="rId98"/>
    <p:sldId id="542" r:id="rId99"/>
    <p:sldId id="543" r:id="rId100"/>
    <p:sldId id="508" r:id="rId101"/>
    <p:sldId id="506" r:id="rId102"/>
    <p:sldId id="544" r:id="rId103"/>
    <p:sldId id="545" r:id="rId104"/>
    <p:sldId id="547" r:id="rId105"/>
    <p:sldId id="549" r:id="rId106"/>
    <p:sldId id="555" r:id="rId107"/>
    <p:sldId id="550" r:id="rId108"/>
    <p:sldId id="552" r:id="rId109"/>
    <p:sldId id="554" r:id="rId110"/>
    <p:sldId id="636" r:id="rId111"/>
  </p:sldIdLst>
  <p:sldSz cx="9144000" cy="6858000" type="screen4x3"/>
  <p:notesSz cx="6669088" cy="9896475"/>
  <p:defaultTextStyle>
    <a:defPPr>
      <a:defRPr lang="fr-FR"/>
    </a:defPPr>
    <a:lvl1pPr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5pPr>
    <a:lvl6pPr marL="2286000" algn="l" defTabSz="914400" rtl="0" eaLnBrk="1" latinLnBrk="0" hangingPunct="1">
      <a:defRPr sz="1000" kern="1200">
        <a:solidFill>
          <a:schemeClr val="tx1"/>
        </a:solidFill>
        <a:latin typeface="Arial" pitchFamily="34" charset="0"/>
        <a:ea typeface="+mn-ea"/>
        <a:cs typeface="Arial" pitchFamily="34" charset="0"/>
      </a:defRPr>
    </a:lvl6pPr>
    <a:lvl7pPr marL="2743200" algn="l" defTabSz="914400" rtl="0" eaLnBrk="1" latinLnBrk="0" hangingPunct="1">
      <a:defRPr sz="1000" kern="1200">
        <a:solidFill>
          <a:schemeClr val="tx1"/>
        </a:solidFill>
        <a:latin typeface="Arial" pitchFamily="34" charset="0"/>
        <a:ea typeface="+mn-ea"/>
        <a:cs typeface="Arial" pitchFamily="34" charset="0"/>
      </a:defRPr>
    </a:lvl7pPr>
    <a:lvl8pPr marL="3200400" algn="l" defTabSz="914400" rtl="0" eaLnBrk="1" latinLnBrk="0" hangingPunct="1">
      <a:defRPr sz="1000" kern="1200">
        <a:solidFill>
          <a:schemeClr val="tx1"/>
        </a:solidFill>
        <a:latin typeface="Arial" pitchFamily="34" charset="0"/>
        <a:ea typeface="+mn-ea"/>
        <a:cs typeface="Arial" pitchFamily="34" charset="0"/>
      </a:defRPr>
    </a:lvl8pPr>
    <a:lvl9pPr marL="3657600" algn="l" defTabSz="914400" rtl="0" eaLnBrk="1" latinLnBrk="0" hangingPunct="1">
      <a:defRPr sz="1000" kern="1200">
        <a:solidFill>
          <a:schemeClr val="tx1"/>
        </a:solidFill>
        <a:latin typeface="Arial" pitchFamily="34" charset="0"/>
        <a:ea typeface="+mn-ea"/>
        <a:cs typeface="Arial"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17">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3C0050"/>
    <a:srgbClr val="257774"/>
    <a:srgbClr val="F6F6F6"/>
    <a:srgbClr val="7D4B9B"/>
    <a:srgbClr val="DCA500"/>
    <a:srgbClr val="73001E"/>
    <a:srgbClr val="004B9B"/>
    <a:srgbClr val="A8131D"/>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3" autoAdjust="0"/>
    <p:restoredTop sz="96270" autoAdjust="0"/>
  </p:normalViewPr>
  <p:slideViewPr>
    <p:cSldViewPr>
      <p:cViewPr varScale="1">
        <p:scale>
          <a:sx n="105" d="100"/>
          <a:sy n="105" d="100"/>
        </p:scale>
        <p:origin x="-1362" y="-96"/>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notesViewPr>
    <p:cSldViewPr>
      <p:cViewPr varScale="1">
        <p:scale>
          <a:sx n="52" d="100"/>
          <a:sy n="52" d="100"/>
        </p:scale>
        <p:origin x="2124" y="102"/>
      </p:cViewPr>
      <p:guideLst>
        <p:guide orient="horz" pos="3117"/>
        <p:guide pos="2101"/>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tableStyles" Target="tableStyles.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notesMaster" Target="notesMasters/notes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_rels/viewProps.xml.rels><?xml version="1.0" encoding="UTF-8" standalone="yes"?>
<Relationships xmlns="http://schemas.openxmlformats.org/package/2006/relationships"><Relationship Id="rId3" Type="http://schemas.openxmlformats.org/officeDocument/2006/relationships/slide" Target="slides/slide102.xml"/><Relationship Id="rId2" Type="http://schemas.openxmlformats.org/officeDocument/2006/relationships/slide" Target="slides/slide98.xml"/><Relationship Id="rId1" Type="http://schemas.openxmlformats.org/officeDocument/2006/relationships/slide" Target="slides/slide8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fr-FR"/>
          </a:p>
        </p:txBody>
      </p:sp>
      <p:sp>
        <p:nvSpPr>
          <p:cNvPr id="10243" name="Rectangle 3"/>
          <p:cNvSpPr>
            <a:spLocks noGrp="1" noChangeArrowheads="1"/>
          </p:cNvSpPr>
          <p:nvPr>
            <p:ph type="dt" sz="quarter" idx="1"/>
          </p:nvPr>
        </p:nvSpPr>
        <p:spPr bwMode="auto">
          <a:xfrm>
            <a:off x="3779838" y="0"/>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099E7191-29EA-46CD-91E0-519B78694B8E}" type="datetime1">
              <a:rPr lang="fr-FR" smtClean="0"/>
              <a:pPr>
                <a:defRPr/>
              </a:pPr>
              <a:t>20/08/2020</a:t>
            </a:fld>
            <a:endParaRPr lang="fr-FR"/>
          </a:p>
        </p:txBody>
      </p:sp>
      <p:sp>
        <p:nvSpPr>
          <p:cNvPr id="10244" name="Rectangle 4"/>
          <p:cNvSpPr>
            <a:spLocks noGrp="1" noChangeArrowheads="1"/>
          </p:cNvSpPr>
          <p:nvPr>
            <p:ph type="ftr" sz="quarter" idx="2"/>
          </p:nvPr>
        </p:nvSpPr>
        <p:spPr bwMode="auto">
          <a:xfrm>
            <a:off x="0" y="9401175"/>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fr-FR"/>
          </a:p>
        </p:txBody>
      </p:sp>
      <p:sp>
        <p:nvSpPr>
          <p:cNvPr id="10245" name="Rectangle 5"/>
          <p:cNvSpPr>
            <a:spLocks noGrp="1" noChangeArrowheads="1"/>
          </p:cNvSpPr>
          <p:nvPr>
            <p:ph type="sldNum" sz="quarter" idx="3"/>
          </p:nvPr>
        </p:nvSpPr>
        <p:spPr bwMode="auto">
          <a:xfrm>
            <a:off x="3779838" y="9401175"/>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D5880632-84E9-4679-870E-0C83213FA2F5}" type="slidenum">
              <a:rPr lang="fr-FR"/>
              <a:pPr>
                <a:defRPr/>
              </a:pPr>
              <a:t>‹N°›</a:t>
            </a:fld>
            <a:endParaRPr lang="fr-FR"/>
          </a:p>
        </p:txBody>
      </p:sp>
    </p:spTree>
    <p:extLst>
      <p:ext uri="{BB962C8B-B14F-4D97-AF65-F5344CB8AC3E}">
        <p14:creationId xmlns="" xmlns:p14="http://schemas.microsoft.com/office/powerpoint/2010/main" val="127949070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fr-FR"/>
          </a:p>
        </p:txBody>
      </p:sp>
      <p:sp>
        <p:nvSpPr>
          <p:cNvPr id="16387" name="Rectangle 3"/>
          <p:cNvSpPr>
            <a:spLocks noGrp="1" noChangeArrowheads="1"/>
          </p:cNvSpPr>
          <p:nvPr>
            <p:ph type="dt" idx="1"/>
          </p:nvPr>
        </p:nvSpPr>
        <p:spPr bwMode="auto">
          <a:xfrm>
            <a:off x="3779838" y="0"/>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E3874C45-A66C-41DB-A2C2-FBED8E160554}" type="datetime1">
              <a:rPr lang="fr-FR" smtClean="0"/>
              <a:pPr>
                <a:defRPr/>
              </a:pPr>
              <a:t>20/08/2020</a:t>
            </a:fld>
            <a:endParaRPr lang="fr-FR"/>
          </a:p>
        </p:txBody>
      </p:sp>
      <p:sp>
        <p:nvSpPr>
          <p:cNvPr id="142340" name="Rectangle 4"/>
          <p:cNvSpPr>
            <a:spLocks noGrp="1" noRot="1" noChangeAspect="1" noChangeArrowheads="1" noTextEdit="1"/>
          </p:cNvSpPr>
          <p:nvPr>
            <p:ph type="sldImg" idx="2"/>
          </p:nvPr>
        </p:nvSpPr>
        <p:spPr bwMode="auto">
          <a:xfrm>
            <a:off x="862013" y="742950"/>
            <a:ext cx="4945062" cy="3709988"/>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16389" name="Rectangle 5"/>
          <p:cNvSpPr>
            <a:spLocks noGrp="1" noChangeArrowheads="1"/>
          </p:cNvSpPr>
          <p:nvPr>
            <p:ph type="body" sz="quarter" idx="3"/>
          </p:nvPr>
        </p:nvSpPr>
        <p:spPr bwMode="auto">
          <a:xfrm>
            <a:off x="889001" y="4700589"/>
            <a:ext cx="4891088" cy="445293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noProof="0" dirty="0" smtClean="0"/>
              <a:t>Cliquez pour modifier les styles du texte du masque</a:t>
            </a:r>
          </a:p>
          <a:p>
            <a:pPr lvl="1"/>
            <a:r>
              <a:rPr lang="fr-FR" noProof="0" dirty="0" smtClean="0"/>
              <a:t>Deuxième niveau</a:t>
            </a:r>
          </a:p>
          <a:p>
            <a:pPr lvl="2"/>
            <a:r>
              <a:rPr lang="fr-FR" noProof="0" dirty="0" smtClean="0"/>
              <a:t>Troisième niveau</a:t>
            </a:r>
          </a:p>
          <a:p>
            <a:pPr lvl="3"/>
            <a:r>
              <a:rPr lang="fr-FR" noProof="0" dirty="0" smtClean="0"/>
              <a:t>Quatrième niveau</a:t>
            </a:r>
          </a:p>
          <a:p>
            <a:pPr lvl="4"/>
            <a:r>
              <a:rPr lang="fr-FR" noProof="0" dirty="0" smtClean="0"/>
              <a:t>Cinquième niveau</a:t>
            </a:r>
          </a:p>
        </p:txBody>
      </p:sp>
      <p:sp>
        <p:nvSpPr>
          <p:cNvPr id="16390" name="Rectangle 6"/>
          <p:cNvSpPr>
            <a:spLocks noGrp="1" noChangeArrowheads="1"/>
          </p:cNvSpPr>
          <p:nvPr>
            <p:ph type="ftr" sz="quarter" idx="4"/>
          </p:nvPr>
        </p:nvSpPr>
        <p:spPr bwMode="auto">
          <a:xfrm>
            <a:off x="0" y="9401175"/>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fr-FR"/>
          </a:p>
        </p:txBody>
      </p:sp>
      <p:sp>
        <p:nvSpPr>
          <p:cNvPr id="16391" name="Rectangle 7"/>
          <p:cNvSpPr>
            <a:spLocks noGrp="1" noChangeArrowheads="1"/>
          </p:cNvSpPr>
          <p:nvPr>
            <p:ph type="sldNum" sz="quarter" idx="5"/>
          </p:nvPr>
        </p:nvSpPr>
        <p:spPr bwMode="auto">
          <a:xfrm>
            <a:off x="3779838" y="9401175"/>
            <a:ext cx="2889250" cy="4953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1EA23618-177C-41A0-BC55-B1E37C02BFD4}" type="slidenum">
              <a:rPr lang="fr-FR"/>
              <a:pPr>
                <a:defRPr/>
              </a:pPr>
              <a:t>‹N°›</a:t>
            </a:fld>
            <a:endParaRPr lang="fr-FR"/>
          </a:p>
        </p:txBody>
      </p:sp>
    </p:spTree>
    <p:extLst>
      <p:ext uri="{BB962C8B-B14F-4D97-AF65-F5344CB8AC3E}">
        <p14:creationId xmlns="" xmlns:p14="http://schemas.microsoft.com/office/powerpoint/2010/main" val="295013499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pPr eaLnBrk="1" hangingPunct="1"/>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3092127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xfrm>
            <a:off x="860425" y="757238"/>
            <a:ext cx="4953000" cy="3714750"/>
          </a:xfrm>
          <a:ln/>
        </p:spPr>
      </p:sp>
      <p:sp>
        <p:nvSpPr>
          <p:cNvPr id="144387" name="Rectangle 3"/>
          <p:cNvSpPr>
            <a:spLocks noGrp="1" noChangeArrowheads="1"/>
          </p:cNvSpPr>
          <p:nvPr>
            <p:ph type="body" idx="1"/>
          </p:nvPr>
        </p:nvSpPr>
        <p:spPr>
          <a:xfrm>
            <a:off x="889001" y="4702176"/>
            <a:ext cx="4891088" cy="4470400"/>
          </a:xfrm>
          <a:noFill/>
        </p:spPr>
        <p:txBody>
          <a:bodyPr/>
          <a:lstStyle/>
          <a:p>
            <a:r>
              <a:rPr lang="fr-FR" dirty="0" smtClean="0">
                <a:latin typeface="Arial" pitchFamily="34" charset="0"/>
                <a:cs typeface="Arial" pitchFamily="34" charset="0"/>
              </a:rPr>
              <a:t>Électrisation : C’est la réaction du corps humain à un contact accidentel avec l ’électricité.</a:t>
            </a:r>
          </a:p>
          <a:p>
            <a:r>
              <a:rPr lang="fr-FR" dirty="0" smtClean="0">
                <a:latin typeface="Arial" pitchFamily="34" charset="0"/>
                <a:cs typeface="Arial" pitchFamily="34" charset="0"/>
              </a:rPr>
              <a:t>Électrocution : C’est l’électrisation qui débouche sur une issue fatale.</a:t>
            </a:r>
          </a:p>
          <a:p>
            <a:r>
              <a:rPr lang="fr-FR" dirty="0" smtClean="0">
                <a:latin typeface="Arial" pitchFamily="34" charset="0"/>
                <a:cs typeface="Arial" pitchFamily="34" charset="0"/>
              </a:rPr>
              <a:t>- 60% des lésions sont des brûlures.  </a:t>
            </a:r>
          </a:p>
          <a:p>
            <a:r>
              <a:rPr lang="fr-FR" dirty="0" smtClean="0">
                <a:latin typeface="Arial" pitchFamily="34" charset="0"/>
                <a:cs typeface="Arial" pitchFamily="34" charset="0"/>
              </a:rPr>
              <a:t>- 6% des lésions sont des brûlures internes.</a:t>
            </a:r>
          </a:p>
          <a:p>
            <a:r>
              <a:rPr lang="fr-FR" dirty="0" smtClean="0">
                <a:latin typeface="Arial" pitchFamily="34" charset="0"/>
                <a:cs typeface="Arial" pitchFamily="34" charset="0"/>
              </a:rPr>
              <a:t>- Les mains et la tête sont les plus touchées.</a:t>
            </a:r>
          </a:p>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1455423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xfrm>
            <a:off x="860425" y="757238"/>
            <a:ext cx="4953000" cy="3714750"/>
          </a:xfrm>
          <a:ln/>
        </p:spPr>
      </p:sp>
      <p:sp>
        <p:nvSpPr>
          <p:cNvPr id="145411" name="Rectangle 3"/>
          <p:cNvSpPr>
            <a:spLocks noGrp="1" noChangeArrowheads="1"/>
          </p:cNvSpPr>
          <p:nvPr>
            <p:ph type="body" idx="1"/>
          </p:nvPr>
        </p:nvSpPr>
        <p:spPr>
          <a:xfrm>
            <a:off x="889001" y="4702176"/>
            <a:ext cx="4891088" cy="44704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7064" tIns="43531" rIns="87064" bIns="43531"/>
          <a:lstStyle/>
          <a:p>
            <a:pPr lvl="1" algn="ctr"/>
            <a:r>
              <a:rPr lang="fr-FR" u="sng" dirty="0" smtClean="0">
                <a:latin typeface="Arial" pitchFamily="34" charset="0"/>
                <a:cs typeface="Arial" pitchFamily="34" charset="0"/>
              </a:rPr>
              <a:t> Généralités</a:t>
            </a:r>
          </a:p>
          <a:p>
            <a:r>
              <a:rPr lang="fr-FR" dirty="0" smtClean="0">
                <a:latin typeface="Arial" pitchFamily="34" charset="0"/>
                <a:cs typeface="Arial" pitchFamily="34" charset="0"/>
              </a:rPr>
              <a:t>Accident </a:t>
            </a:r>
          </a:p>
          <a:p>
            <a:r>
              <a:rPr lang="fr-FR" dirty="0" smtClean="0">
                <a:latin typeface="Arial" pitchFamily="34" charset="0"/>
                <a:cs typeface="Arial" pitchFamily="34" charset="0"/>
              </a:rPr>
              <a:t>Le mardi 21 novembre 1995, un élève de terminale STI Électrotechnique est mort électrocuté au cours d’un TP au lycée technique d’ATHIS MONS dans l’Essonne.</a:t>
            </a:r>
          </a:p>
          <a:p>
            <a:r>
              <a:rPr lang="fr-FR" dirty="0" smtClean="0">
                <a:latin typeface="Arial" pitchFamily="34" charset="0"/>
                <a:cs typeface="Arial" pitchFamily="34" charset="0"/>
              </a:rPr>
              <a:t>Faut-il attendre un mort pour que la sécurité devienne un objectif prioritaire ?</a:t>
            </a:r>
          </a:p>
          <a:p>
            <a:r>
              <a:rPr lang="fr-FR" dirty="0" smtClean="0">
                <a:latin typeface="Arial" pitchFamily="34" charset="0"/>
                <a:cs typeface="Arial" pitchFamily="34" charset="0"/>
              </a:rPr>
              <a:t>Nos élèves ne sont pas des professionnels, ils peuvent faire des erreurs et c’est pour cela que dans tous les cas et dans toutes les situations, le système de sécurité doit les protéger et ne pas se contenter d’être aux normes. </a:t>
            </a:r>
          </a:p>
          <a:p>
            <a:r>
              <a:rPr lang="fr-FR" dirty="0" smtClean="0">
                <a:latin typeface="Arial" pitchFamily="34" charset="0"/>
                <a:cs typeface="Arial" pitchFamily="34" charset="0"/>
              </a:rPr>
              <a:t>Je vous demande de réfléchir à ce que serait votre réaction si demain un accident se produisait dans notre établissement. Pour cela il faut évaluer les risques matériels et dans les locaux afin de prendre les décisions qui s’imposent.</a:t>
            </a:r>
          </a:p>
          <a:p>
            <a:r>
              <a:rPr lang="fr-FR" u="sng" dirty="0" smtClean="0">
                <a:latin typeface="Arial" pitchFamily="34" charset="0"/>
                <a:cs typeface="Arial" pitchFamily="34" charset="0"/>
              </a:rPr>
              <a:t> Statistiques sur les accidents d’origine électrique</a:t>
            </a:r>
          </a:p>
          <a:p>
            <a:r>
              <a:rPr lang="fr-FR" dirty="0" smtClean="0">
                <a:latin typeface="Arial" pitchFamily="34" charset="0"/>
                <a:cs typeface="Arial" pitchFamily="34" charset="0"/>
              </a:rPr>
              <a:t>Origine : Caisse nationale de l’assurance maladie des travailleurs salariés (CNAMTS)</a:t>
            </a:r>
          </a:p>
          <a:p>
            <a:r>
              <a:rPr lang="fr-FR" dirty="0" smtClean="0">
                <a:latin typeface="Arial" pitchFamily="34" charset="0"/>
                <a:cs typeface="Arial" pitchFamily="34" charset="0"/>
              </a:rPr>
              <a:t>Ces accidents sont en très forte diminution depuis 1976 et ne représentent que 0,2% des accidents du travail avec arrêt, par contre ils ont une issue fatale dans 3% des cas contre 0,14% pour les accidents du travail en général.</a:t>
            </a:r>
          </a:p>
          <a:p>
            <a:r>
              <a:rPr lang="fr-FR" dirty="0" smtClean="0">
                <a:latin typeface="Arial" pitchFamily="34" charset="0"/>
                <a:cs typeface="Arial" pitchFamily="34" charset="0"/>
              </a:rPr>
              <a:t>         La probabilité des risques est très faible mais la gravité est très forte.</a:t>
            </a:r>
          </a:p>
          <a:p>
            <a:r>
              <a:rPr lang="fr-FR" dirty="0" smtClean="0">
                <a:latin typeface="Arial" pitchFamily="34" charset="0"/>
                <a:cs typeface="Arial" pitchFamily="34" charset="0"/>
              </a:rPr>
              <a:t>         Le nombre d’accident mortel reste trop important.</a:t>
            </a:r>
          </a:p>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1580314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1026"/>
          <p:cNvSpPr>
            <a:spLocks noGrp="1" noRot="1" noChangeAspect="1" noChangeArrowheads="1" noTextEdit="1"/>
          </p:cNvSpPr>
          <p:nvPr>
            <p:ph type="sldImg"/>
          </p:nvPr>
        </p:nvSpPr>
        <p:spPr>
          <a:xfrm>
            <a:off x="860425" y="757238"/>
            <a:ext cx="4953000" cy="3714750"/>
          </a:xfrm>
          <a:ln/>
        </p:spPr>
      </p:sp>
      <p:sp>
        <p:nvSpPr>
          <p:cNvPr id="146435" name="Rectangle 1027"/>
          <p:cNvSpPr>
            <a:spLocks noGrp="1" noChangeArrowheads="1"/>
          </p:cNvSpPr>
          <p:nvPr>
            <p:ph type="body" idx="1"/>
          </p:nvPr>
        </p:nvSpPr>
        <p:spPr>
          <a:xfrm>
            <a:off x="889001" y="4702176"/>
            <a:ext cx="4891088" cy="44704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1741620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xfrm>
            <a:off x="1019175" y="862013"/>
            <a:ext cx="4630738" cy="3475037"/>
          </a:xfrm>
          <a:noFill/>
          <a:ln w="12700" cap="flat">
            <a:solidFill>
              <a:schemeClr val="tx1"/>
            </a:solidFill>
          </a:ln>
        </p:spPr>
      </p:sp>
      <p:sp>
        <p:nvSpPr>
          <p:cNvPr id="148483" name="Rectangle 3"/>
          <p:cNvSpPr>
            <a:spLocks noGrp="1" noChangeArrowheads="1"/>
          </p:cNvSpPr>
          <p:nvPr>
            <p:ph type="body" idx="1"/>
          </p:nvPr>
        </p:nvSpPr>
        <p:spPr>
          <a:xfrm>
            <a:off x="890589" y="4702176"/>
            <a:ext cx="4886325" cy="41751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1283" tIns="45642" rIns="91283" bIns="45642"/>
          <a:lstStyle/>
          <a:p>
            <a:pPr eaLnBrk="1" hangingPunct="1"/>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1607335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xfrm>
            <a:off x="860425" y="757238"/>
            <a:ext cx="4953000" cy="3714750"/>
          </a:xfrm>
          <a:ln/>
        </p:spPr>
      </p:sp>
      <p:sp>
        <p:nvSpPr>
          <p:cNvPr id="149507" name="Rectangle 3"/>
          <p:cNvSpPr>
            <a:spLocks noGrp="1" noChangeArrowheads="1"/>
          </p:cNvSpPr>
          <p:nvPr>
            <p:ph type="body" idx="1"/>
          </p:nvPr>
        </p:nvSpPr>
        <p:spPr>
          <a:xfrm>
            <a:off x="889001" y="4702176"/>
            <a:ext cx="4891088" cy="44704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1190969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Espace réservé de l'image des diapositives 1"/>
          <p:cNvSpPr>
            <a:spLocks noGrp="1" noRot="1" noChangeAspect="1" noTextEdit="1"/>
          </p:cNvSpPr>
          <p:nvPr>
            <p:ph type="sldImg"/>
          </p:nvPr>
        </p:nvSpPr>
        <p:spPr>
          <a:xfrm>
            <a:off x="862013" y="742950"/>
            <a:ext cx="4946650" cy="3709988"/>
          </a:xfrm>
          <a:ln/>
        </p:spPr>
      </p:sp>
      <p:sp>
        <p:nvSpPr>
          <p:cNvPr id="150531" name="Espace réservé des commentaires 2"/>
          <p:cNvSpPr>
            <a:spLocks noGrp="1"/>
          </p:cNvSpPr>
          <p:nvPr>
            <p:ph type="body" idx="1"/>
          </p:nvPr>
        </p:nvSpPr>
        <p:spPr>
          <a:xfrm>
            <a:off x="666751" y="4700589"/>
            <a:ext cx="5335588" cy="4452937"/>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571" tIns="45286" rIns="90571" bIns="45286"/>
          <a:lstStyle/>
          <a:p>
            <a:pPr eaLnBrk="1" hangingPunct="1">
              <a:spcBef>
                <a:spcPct val="0"/>
              </a:spcBef>
            </a:pPr>
            <a:endParaRPr lang="fr-FR" dirty="0" smtClean="0">
              <a:latin typeface="Arial" pitchFamily="34" charset="0"/>
              <a:cs typeface="Arial" pitchFamily="34" charset="0"/>
            </a:endParaRPr>
          </a:p>
        </p:txBody>
      </p:sp>
      <p:sp>
        <p:nvSpPr>
          <p:cNvPr id="150532" name="Espace réservé du numéro de diapositive 3"/>
          <p:cNvSpPr txBox="1">
            <a:spLocks noGrp="1"/>
          </p:cNvSpPr>
          <p:nvPr/>
        </p:nvSpPr>
        <p:spPr bwMode="auto">
          <a:xfrm>
            <a:off x="3776664" y="9399588"/>
            <a:ext cx="2890837" cy="495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571" tIns="45286" rIns="90571" bIns="45286" anchor="b"/>
          <a:lstStyle>
            <a:lvl1pPr defTabSz="906463">
              <a:defRPr sz="1000">
                <a:solidFill>
                  <a:schemeClr val="tx1"/>
                </a:solidFill>
                <a:latin typeface="Arial" pitchFamily="34" charset="0"/>
                <a:cs typeface="Arial" pitchFamily="34" charset="0"/>
              </a:defRPr>
            </a:lvl1pPr>
            <a:lvl2pPr marL="742950" indent="-285750" defTabSz="906463">
              <a:defRPr sz="1000">
                <a:solidFill>
                  <a:schemeClr val="tx1"/>
                </a:solidFill>
                <a:latin typeface="Arial" pitchFamily="34" charset="0"/>
                <a:cs typeface="Arial" pitchFamily="34" charset="0"/>
              </a:defRPr>
            </a:lvl2pPr>
            <a:lvl3pPr marL="1143000" indent="-228600" defTabSz="906463">
              <a:defRPr sz="1000">
                <a:solidFill>
                  <a:schemeClr val="tx1"/>
                </a:solidFill>
                <a:latin typeface="Arial" pitchFamily="34" charset="0"/>
                <a:cs typeface="Arial" pitchFamily="34" charset="0"/>
              </a:defRPr>
            </a:lvl3pPr>
            <a:lvl4pPr marL="1600200" indent="-228600" defTabSz="906463">
              <a:defRPr sz="1000">
                <a:solidFill>
                  <a:schemeClr val="tx1"/>
                </a:solidFill>
                <a:latin typeface="Arial" pitchFamily="34" charset="0"/>
                <a:cs typeface="Arial" pitchFamily="34" charset="0"/>
              </a:defRPr>
            </a:lvl4pPr>
            <a:lvl5pPr marL="2057400" indent="-228600" defTabSz="906463">
              <a:defRPr sz="1000">
                <a:solidFill>
                  <a:schemeClr val="tx1"/>
                </a:solidFill>
                <a:latin typeface="Arial" pitchFamily="34" charset="0"/>
                <a:cs typeface="Arial" pitchFamily="34" charset="0"/>
              </a:defRPr>
            </a:lvl5pPr>
            <a:lvl6pPr marL="2514600" indent="-228600" defTabSz="906463"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defTabSz="906463"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defTabSz="906463"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defTabSz="906463"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fld id="{08B6E870-DAFA-4AB8-8F02-6DFB8F017D42}" type="slidenum">
              <a:rPr lang="fr-FR" sz="1200">
                <a:latin typeface="Calibri" pitchFamily="34" charset="0"/>
              </a:rPr>
              <a:pPr algn="r" eaLnBrk="1" hangingPunct="1"/>
              <a:t>34</a:t>
            </a:fld>
            <a:endParaRPr lang="fr-FR" sz="1200" dirty="0">
              <a:latin typeface="Calibri" pitchFamily="34" charset="0"/>
            </a:endParaRPr>
          </a:p>
        </p:txBody>
      </p:sp>
    </p:spTree>
    <p:extLst>
      <p:ext uri="{BB962C8B-B14F-4D97-AF65-F5344CB8AC3E}">
        <p14:creationId xmlns="" xmlns:p14="http://schemas.microsoft.com/office/powerpoint/2010/main" val="2232166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xfrm>
            <a:off x="860425" y="757238"/>
            <a:ext cx="4953000" cy="3714750"/>
          </a:xfrm>
          <a:ln/>
        </p:spPr>
      </p:sp>
      <p:sp>
        <p:nvSpPr>
          <p:cNvPr id="151555" name="Rectangle 3"/>
          <p:cNvSpPr>
            <a:spLocks noGrp="1" noChangeArrowheads="1"/>
          </p:cNvSpPr>
          <p:nvPr>
            <p:ph type="body" idx="1"/>
          </p:nvPr>
        </p:nvSpPr>
        <p:spPr>
          <a:xfrm>
            <a:off x="889001" y="4702176"/>
            <a:ext cx="4891088" cy="44704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3841093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xfrm>
            <a:off x="1019175" y="862013"/>
            <a:ext cx="4630738" cy="3475037"/>
          </a:xfrm>
          <a:noFill/>
          <a:ln w="12700" cap="flat">
            <a:solidFill>
              <a:schemeClr val="tx1"/>
            </a:solidFill>
          </a:ln>
        </p:spPr>
      </p:sp>
      <p:sp>
        <p:nvSpPr>
          <p:cNvPr id="152579" name="Rectangle 3"/>
          <p:cNvSpPr>
            <a:spLocks noGrp="1" noChangeArrowheads="1"/>
          </p:cNvSpPr>
          <p:nvPr>
            <p:ph type="body" idx="1"/>
          </p:nvPr>
        </p:nvSpPr>
        <p:spPr>
          <a:xfrm>
            <a:off x="890589" y="4702176"/>
            <a:ext cx="4886325" cy="41751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1283" tIns="45642" rIns="91283" bIns="45642"/>
          <a:lstStyle/>
          <a:p>
            <a:pPr eaLnBrk="1" hangingPunct="1"/>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7382768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xfrm>
            <a:off x="860425" y="757238"/>
            <a:ext cx="4953000" cy="3714750"/>
          </a:xfrm>
          <a:ln/>
        </p:spPr>
      </p:sp>
      <p:sp>
        <p:nvSpPr>
          <p:cNvPr id="153603" name="Rectangle 3"/>
          <p:cNvSpPr>
            <a:spLocks noGrp="1" noChangeArrowheads="1"/>
          </p:cNvSpPr>
          <p:nvPr>
            <p:ph type="body" idx="1"/>
          </p:nvPr>
        </p:nvSpPr>
        <p:spPr>
          <a:xfrm>
            <a:off x="889001" y="4702176"/>
            <a:ext cx="4891088" cy="44704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4081333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1026"/>
          <p:cNvSpPr>
            <a:spLocks noGrp="1" noRot="1" noChangeAspect="1" noChangeArrowheads="1" noTextEdit="1"/>
          </p:cNvSpPr>
          <p:nvPr>
            <p:ph type="sldImg"/>
          </p:nvPr>
        </p:nvSpPr>
        <p:spPr>
          <a:xfrm>
            <a:off x="860425" y="757238"/>
            <a:ext cx="4953000" cy="3714750"/>
          </a:xfrm>
          <a:ln/>
        </p:spPr>
      </p:sp>
      <p:sp>
        <p:nvSpPr>
          <p:cNvPr id="154627" name="Rectangle 1027"/>
          <p:cNvSpPr>
            <a:spLocks noGrp="1" noChangeArrowheads="1"/>
          </p:cNvSpPr>
          <p:nvPr>
            <p:ph type="body" idx="1"/>
          </p:nvPr>
        </p:nvSpPr>
        <p:spPr>
          <a:xfrm>
            <a:off x="889001" y="4702176"/>
            <a:ext cx="4891088" cy="44704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 xmlns:p14="http://schemas.microsoft.com/office/powerpoint/2010/main" val="421698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txBox="1">
            <a:spLocks noGrp="1" noChangeArrowheads="1"/>
          </p:cNvSpPr>
          <p:nvPr/>
        </p:nvSpPr>
        <p:spPr bwMode="auto">
          <a:xfrm>
            <a:off x="3779838" y="9401175"/>
            <a:ext cx="2889250" cy="495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fld id="{0881D36A-D9AD-4EAD-9B9F-78A6ABD6B3EA}" type="slidenum">
              <a:rPr lang="fr-FR" sz="1200">
                <a:latin typeface="Times New Roman" pitchFamily="18" charset="0"/>
              </a:rPr>
              <a:pPr algn="r" eaLnBrk="1" hangingPunct="1"/>
              <a:t>48</a:t>
            </a:fld>
            <a:endParaRPr lang="fr-FR" sz="1200">
              <a:latin typeface="Times New Roman" pitchFamily="18" charset="0"/>
            </a:endParaRPr>
          </a:p>
        </p:txBody>
      </p:sp>
      <p:sp>
        <p:nvSpPr>
          <p:cNvPr id="155651" name="Rectangle 2"/>
          <p:cNvSpPr>
            <a:spLocks noGrp="1" noRot="1" noChangeAspect="1" noChangeArrowheads="1" noTextEdit="1"/>
          </p:cNvSpPr>
          <p:nvPr>
            <p:ph type="sldImg"/>
          </p:nvPr>
        </p:nvSpPr>
        <p:spPr>
          <a:solidFill>
            <a:srgbClr val="FFFFFF"/>
          </a:solidFill>
          <a:ln/>
        </p:spPr>
      </p:sp>
      <p:sp>
        <p:nvSpPr>
          <p:cNvPr id="155652" name="Rectangle 3"/>
          <p:cNvSpPr>
            <a:spLocks noGrp="1" noChangeArrowheads="1"/>
          </p:cNvSpPr>
          <p:nvPr>
            <p:ph type="body" idx="1"/>
          </p:nvPr>
        </p:nvSpPr>
        <p:spPr>
          <a:noFill/>
        </p:spPr>
        <p:txBody>
          <a:bodyPr/>
          <a:lstStyle/>
          <a:p>
            <a:pPr algn="just" eaLnBrk="1" hangingPunct="1">
              <a:tabLst>
                <a:tab pos="198438" algn="l"/>
              </a:tabLst>
            </a:pPr>
            <a:r>
              <a:rPr lang="fr-FR" u="sng" smtClean="0">
                <a:solidFill>
                  <a:srgbClr val="00A800"/>
                </a:solidFill>
                <a:latin typeface="Futura Md BT" pitchFamily="34" charset="0"/>
                <a:cs typeface="Arial" pitchFamily="34" charset="0"/>
              </a:rPr>
              <a:t>Aide pédagogique</a:t>
            </a:r>
            <a:r>
              <a:rPr lang="fr-FR" smtClean="0">
                <a:latin typeface="Futura Md BT" pitchFamily="34" charset="0"/>
                <a:cs typeface="Arial" pitchFamily="34" charset="0"/>
              </a:rPr>
              <a:t> </a:t>
            </a:r>
          </a:p>
          <a:p>
            <a:pPr algn="just" eaLnBrk="1" hangingPunct="1">
              <a:tabLst>
                <a:tab pos="198438" algn="l"/>
              </a:tabLst>
            </a:pPr>
            <a:r>
              <a:rPr lang="fr-FR" smtClean="0">
                <a:latin typeface="Futura Bk BT" pitchFamily="34" charset="0"/>
                <a:cs typeface="Arial" pitchFamily="34" charset="0"/>
              </a:rPr>
              <a:t>Les numéros d’appels d’urgence peuvent être retrouvés dans les Pages Infos France Télécom qui se trouvent en tête des Pages Jaunes.</a:t>
            </a:r>
          </a:p>
          <a:p>
            <a:pPr algn="just" eaLnBrk="1" hangingPunct="1">
              <a:tabLst>
                <a:tab pos="198438" algn="l"/>
              </a:tabLst>
            </a:pPr>
            <a:r>
              <a:rPr lang="fr-FR" smtClean="0">
                <a:latin typeface="Futura Bk BT" pitchFamily="34" charset="0"/>
                <a:cs typeface="Arial" pitchFamily="34" charset="0"/>
              </a:rPr>
              <a:t>En général, ces différents services sont interconnectés. Dans certains départements, les appels du 15 et du 18 sont réceptionnés par une structure commune.</a:t>
            </a:r>
          </a:p>
          <a:p>
            <a:pPr algn="just" eaLnBrk="1" hangingPunct="1">
              <a:tabLst>
                <a:tab pos="198438" algn="l"/>
              </a:tabLst>
            </a:pPr>
            <a:r>
              <a:rPr lang="fr-FR" smtClean="0">
                <a:latin typeface="Futura Bk BT" pitchFamily="34" charset="0"/>
                <a:cs typeface="Arial" pitchFamily="34" charset="0"/>
              </a:rPr>
              <a:t>A partir d’un téléphone portable, le 112 doit être composé quel que soit le service désiré (SAMU, police, pompiers).</a:t>
            </a:r>
          </a:p>
          <a:p>
            <a:pPr algn="just" eaLnBrk="1" hangingPunct="1">
              <a:tabLst>
                <a:tab pos="198438" algn="l"/>
              </a:tabLst>
            </a:pPr>
            <a:r>
              <a:rPr lang="fr-FR" smtClean="0">
                <a:latin typeface="Futura Bk BT" pitchFamily="34" charset="0"/>
                <a:cs typeface="Arial" pitchFamily="34" charset="0"/>
              </a:rPr>
              <a:t>Le message transmis doit être clair et précis. De sa qualité, dépend la rapidité de l’intervention. Vous devez indiquer :</a:t>
            </a:r>
          </a:p>
          <a:p>
            <a:pPr algn="just" eaLnBrk="1" hangingPunct="1">
              <a:tabLst>
                <a:tab pos="198438" algn="l"/>
              </a:tabLst>
            </a:pPr>
            <a:r>
              <a:rPr lang="fr-FR" smtClean="0">
                <a:latin typeface="Futura Bk BT" pitchFamily="34" charset="0"/>
                <a:cs typeface="Arial" pitchFamily="34" charset="0"/>
              </a:rPr>
              <a:t>•	la nature du sinistre</a:t>
            </a:r>
          </a:p>
          <a:p>
            <a:pPr algn="just" eaLnBrk="1" hangingPunct="1">
              <a:spcBef>
                <a:spcPct val="0"/>
              </a:spcBef>
              <a:tabLst>
                <a:tab pos="198438" algn="l"/>
              </a:tabLst>
            </a:pPr>
            <a:r>
              <a:rPr lang="fr-FR" smtClean="0">
                <a:latin typeface="Futura Bk BT" pitchFamily="34" charset="0"/>
                <a:cs typeface="Arial" pitchFamily="34" charset="0"/>
              </a:rPr>
              <a:t>•	le lieu (commune, adresse exacte, sur autoroute le sens de la</a:t>
            </a:r>
            <a:br>
              <a:rPr lang="fr-FR" smtClean="0">
                <a:latin typeface="Futura Bk BT" pitchFamily="34" charset="0"/>
                <a:cs typeface="Arial" pitchFamily="34" charset="0"/>
              </a:rPr>
            </a:br>
            <a:r>
              <a:rPr lang="fr-FR" smtClean="0">
                <a:latin typeface="Futura Bk BT" pitchFamily="34" charset="0"/>
                <a:cs typeface="Arial" pitchFamily="34" charset="0"/>
              </a:rPr>
              <a:t>	circulation doit être précisé,…)</a:t>
            </a:r>
          </a:p>
          <a:p>
            <a:pPr algn="just" eaLnBrk="1" hangingPunct="1">
              <a:spcBef>
                <a:spcPct val="0"/>
              </a:spcBef>
              <a:tabLst>
                <a:tab pos="198438" algn="l"/>
              </a:tabLst>
            </a:pPr>
            <a:r>
              <a:rPr lang="fr-FR" smtClean="0">
                <a:latin typeface="Futura Bk BT" pitchFamily="34" charset="0"/>
                <a:cs typeface="Arial" pitchFamily="34" charset="0"/>
              </a:rPr>
              <a:t>•	le nombre approximatif de victimes et leur état</a:t>
            </a:r>
          </a:p>
          <a:p>
            <a:pPr algn="just" eaLnBrk="1" hangingPunct="1">
              <a:spcBef>
                <a:spcPct val="0"/>
              </a:spcBef>
              <a:tabLst>
                <a:tab pos="198438" algn="l"/>
              </a:tabLst>
            </a:pPr>
            <a:r>
              <a:rPr lang="fr-FR" smtClean="0">
                <a:latin typeface="Futura Bk BT" pitchFamily="34" charset="0"/>
                <a:cs typeface="Arial" pitchFamily="34" charset="0"/>
              </a:rPr>
              <a:t>•	les éventuels dangers particuliers (ex : plaque d’identification du</a:t>
            </a:r>
            <a:br>
              <a:rPr lang="fr-FR" smtClean="0">
                <a:latin typeface="Futura Bk BT" pitchFamily="34" charset="0"/>
                <a:cs typeface="Arial" pitchFamily="34" charset="0"/>
              </a:rPr>
            </a:br>
            <a:r>
              <a:rPr lang="fr-FR" smtClean="0">
                <a:latin typeface="Futura Bk BT" pitchFamily="34" charset="0"/>
                <a:cs typeface="Arial" pitchFamily="34" charset="0"/>
              </a:rPr>
              <a:t>	danger lors d’un accident impliquant des matières dangereuses)</a:t>
            </a:r>
          </a:p>
          <a:p>
            <a:pPr algn="just" eaLnBrk="1" hangingPunct="1">
              <a:spcBef>
                <a:spcPct val="0"/>
              </a:spcBef>
              <a:tabLst>
                <a:tab pos="198438" algn="l"/>
              </a:tabLst>
            </a:pPr>
            <a:r>
              <a:rPr lang="fr-FR" smtClean="0">
                <a:latin typeface="Futura Bk BT" pitchFamily="34" charset="0"/>
                <a:cs typeface="Arial" pitchFamily="34" charset="0"/>
              </a:rPr>
              <a:t>•	nature du bâtiment lors d’un incendie (entreprise, habitation,…)</a:t>
            </a:r>
          </a:p>
          <a:p>
            <a:pPr algn="just" eaLnBrk="1" hangingPunct="1">
              <a:spcBef>
                <a:spcPct val="0"/>
              </a:spcBef>
              <a:tabLst>
                <a:tab pos="198438" algn="l"/>
              </a:tabLst>
            </a:pPr>
            <a:r>
              <a:rPr lang="fr-FR" smtClean="0">
                <a:latin typeface="Futura Bk BT" pitchFamily="34" charset="0"/>
                <a:cs typeface="Arial" pitchFamily="34" charset="0"/>
              </a:rPr>
              <a:t>•	votre numéro de téléphone (ne jamais raccrocher avant que votre</a:t>
            </a:r>
            <a:br>
              <a:rPr lang="fr-FR" smtClean="0">
                <a:latin typeface="Futura Bk BT" pitchFamily="34" charset="0"/>
                <a:cs typeface="Arial" pitchFamily="34" charset="0"/>
              </a:rPr>
            </a:br>
            <a:r>
              <a:rPr lang="fr-FR" smtClean="0">
                <a:latin typeface="Futura Bk BT" pitchFamily="34" charset="0"/>
                <a:cs typeface="Arial" pitchFamily="34" charset="0"/>
              </a:rPr>
              <a:t>	interlocuteur ne vous le permette</a:t>
            </a:r>
          </a:p>
          <a:p>
            <a:pPr algn="just" eaLnBrk="1" hangingPunct="1">
              <a:tabLst>
                <a:tab pos="198438" algn="l"/>
              </a:tabLst>
            </a:pPr>
            <a:r>
              <a:rPr lang="fr-FR" u="sng" smtClean="0">
                <a:solidFill>
                  <a:srgbClr val="304696"/>
                </a:solidFill>
                <a:latin typeface="Futura Md BT" pitchFamily="34" charset="0"/>
                <a:cs typeface="Arial" pitchFamily="34" charset="0"/>
              </a:rPr>
              <a:t>Notes personnelles</a:t>
            </a:r>
          </a:p>
        </p:txBody>
      </p:sp>
    </p:spTree>
    <p:extLst>
      <p:ext uri="{BB962C8B-B14F-4D97-AF65-F5344CB8AC3E}">
        <p14:creationId xmlns="" xmlns:p14="http://schemas.microsoft.com/office/powerpoint/2010/main" val="1871578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 xmlns:p14="http://schemas.microsoft.com/office/powerpoint/2010/main" val="3130598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9988"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280856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71012"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8999827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Espace réservé de l'image des diapositives 1"/>
          <p:cNvSpPr>
            <a:spLocks noGrp="1" noRot="1" noChangeAspect="1" noTextEdit="1"/>
          </p:cNvSpPr>
          <p:nvPr>
            <p:ph type="sldImg"/>
          </p:nvPr>
        </p:nvSpPr>
        <p:spPr>
          <a:ln/>
        </p:spPr>
      </p:sp>
      <p:sp>
        <p:nvSpPr>
          <p:cNvPr id="156675"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spcBef>
                <a:spcPct val="0"/>
              </a:spcBef>
            </a:pPr>
            <a:endParaRPr lang="fr-FR" smtClean="0">
              <a:latin typeface="Arial" pitchFamily="34" charset="0"/>
              <a:cs typeface="Arial" pitchFamily="34" charset="0"/>
            </a:endParaRPr>
          </a:p>
        </p:txBody>
      </p:sp>
      <p:sp>
        <p:nvSpPr>
          <p:cNvPr id="16388" name="Espace réservé du numéro de diapositive 3"/>
          <p:cNvSpPr txBox="1">
            <a:spLocks noGrp="1"/>
          </p:cNvSpPr>
          <p:nvPr/>
        </p:nvSpPr>
        <p:spPr bwMode="auto">
          <a:xfrm>
            <a:off x="3778250" y="9399588"/>
            <a:ext cx="2889250" cy="495300"/>
          </a:xfrm>
          <a:prstGeom prst="rect">
            <a:avLst/>
          </a:prstGeom>
          <a:noFill/>
          <a:ln>
            <a:miter lim="800000"/>
            <a:headEnd/>
            <a:tailEnd/>
          </a:ln>
        </p:spPr>
        <p:txBody>
          <a:bodyPr anchor="b"/>
          <a:lstStyle/>
          <a:p>
            <a:pPr algn="r" eaLnBrk="1" hangingPunct="1">
              <a:defRPr/>
            </a:pPr>
            <a:fld id="{34603982-6DA1-4873-839B-58454AA3FDEF}" type="slidenum">
              <a:rPr lang="fr-FR" sz="1200">
                <a:latin typeface="+mn-lt"/>
              </a:rPr>
              <a:pPr algn="r" eaLnBrk="1" hangingPunct="1">
                <a:defRPr/>
              </a:pPr>
              <a:t>95</a:t>
            </a:fld>
            <a:endParaRPr lang="fr-FR" sz="1200">
              <a:latin typeface="+mn-lt"/>
            </a:endParaRPr>
          </a:p>
        </p:txBody>
      </p:sp>
    </p:spTree>
    <p:extLst>
      <p:ext uri="{BB962C8B-B14F-4D97-AF65-F5344CB8AC3E}">
        <p14:creationId xmlns="" xmlns:p14="http://schemas.microsoft.com/office/powerpoint/2010/main" val="2875535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7700"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3876234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8724"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1372848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9748"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2842117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0772"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478697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1796" name="Rectangle 3"/>
          <p:cNvSpPr>
            <a:spLocks noGrp="1" noChangeArrowheads="1"/>
          </p:cNvSpPr>
          <p:nvPr>
            <p:ph type="body" idx="1"/>
          </p:nvPr>
        </p:nvSpPr>
        <p:spPr>
          <a:xfrm>
            <a:off x="889000" y="4703764"/>
            <a:ext cx="4889500" cy="4165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 xmlns:p14="http://schemas.microsoft.com/office/powerpoint/2010/main" val="1190472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lvl1pPr>
              <a:defRPr/>
            </a:lvl1pPr>
          </a:lstStyle>
          <a:p>
            <a:pPr lvl="0"/>
            <a:r>
              <a:rPr lang="fr-FR" noProof="0" smtClean="0"/>
              <a:t>Cliquez et modifiez le titre</a:t>
            </a:r>
          </a:p>
        </p:txBody>
      </p:sp>
      <p:sp>
        <p:nvSpPr>
          <p:cNvPr id="3075" name="Rectangle 3"/>
          <p:cNvSpPr>
            <a:spLocks noGrp="1" noChangeArrowheads="1"/>
          </p:cNvSpPr>
          <p:nvPr>
            <p:ph type="subTitle" idx="1"/>
          </p:nvPr>
        </p:nvSpPr>
        <p:spPr>
          <a:xfrm>
            <a:off x="1438275" y="2209800"/>
            <a:ext cx="7197725" cy="1752600"/>
          </a:xfrm>
        </p:spPr>
        <p:txBody>
          <a:bodyPr/>
          <a:lstStyle>
            <a:lvl1pPr marL="0" indent="0" algn="r">
              <a:buFontTx/>
              <a:buNone/>
              <a:defRPr/>
            </a:lvl1pPr>
          </a:lstStyle>
          <a:p>
            <a:pPr lvl="0"/>
            <a:r>
              <a:rPr lang="fr-FR" noProof="0" smtClean="0"/>
              <a:t>Cliquez pour modifier le style des sous-titres du masque</a:t>
            </a:r>
          </a:p>
        </p:txBody>
      </p:sp>
    </p:spTree>
    <p:extLst>
      <p:ext uri="{BB962C8B-B14F-4D97-AF65-F5344CB8AC3E}">
        <p14:creationId xmlns="" xmlns:p14="http://schemas.microsoft.com/office/powerpoint/2010/main" val="75442296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35801645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 xmlns:p14="http://schemas.microsoft.com/office/powerpoint/2010/main" val="38848989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2954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435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266271342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353095838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Tree>
    <p:extLst>
      <p:ext uri="{BB962C8B-B14F-4D97-AF65-F5344CB8AC3E}">
        <p14:creationId xmlns="" xmlns:p14="http://schemas.microsoft.com/office/powerpoint/2010/main" val="257786058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5373884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 xmlns:p14="http://schemas.microsoft.com/office/powerpoint/2010/main" val="111661187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 xmlns:p14="http://schemas.microsoft.com/office/powerpoint/2010/main" val="37950585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61461033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53250" y="358775"/>
            <a:ext cx="1885950" cy="53562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295400" y="358775"/>
            <a:ext cx="5505450" cy="53562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11337325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lvl1pPr>
              <a:defRPr/>
            </a:lvl1pPr>
          </a:lstStyle>
          <a:p>
            <a:pPr lvl="0"/>
            <a:r>
              <a:rPr lang="fr-FR" noProof="0" smtClean="0"/>
              <a:t>Cliquez et modifiez le titre</a:t>
            </a:r>
          </a:p>
        </p:txBody>
      </p:sp>
      <p:sp>
        <p:nvSpPr>
          <p:cNvPr id="3075" name="Rectangle 3"/>
          <p:cNvSpPr>
            <a:spLocks noGrp="1" noChangeArrowheads="1"/>
          </p:cNvSpPr>
          <p:nvPr>
            <p:ph type="subTitle" idx="1"/>
          </p:nvPr>
        </p:nvSpPr>
        <p:spPr>
          <a:xfrm>
            <a:off x="1438275" y="2209800"/>
            <a:ext cx="7197725" cy="1752600"/>
          </a:xfrm>
        </p:spPr>
        <p:txBody>
          <a:bodyPr/>
          <a:lstStyle>
            <a:lvl1pPr marL="0" indent="0" algn="r">
              <a:buFontTx/>
              <a:buNone/>
              <a:defRPr/>
            </a:lvl1pPr>
          </a:lstStyle>
          <a:p>
            <a:pPr lvl="0"/>
            <a:r>
              <a:rPr lang="fr-FR" noProof="0" smtClean="0"/>
              <a:t>Cliquez pour modifier le style des sous-titres du masque</a:t>
            </a:r>
          </a:p>
        </p:txBody>
      </p:sp>
    </p:spTree>
    <p:extLst>
      <p:ext uri="{BB962C8B-B14F-4D97-AF65-F5344CB8AC3E}">
        <p14:creationId xmlns="" xmlns:p14="http://schemas.microsoft.com/office/powerpoint/2010/main" val="141326570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718809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 xmlns:p14="http://schemas.microsoft.com/office/powerpoint/2010/main" val="3341068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2954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435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42957680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201560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Tree>
    <p:extLst>
      <p:ext uri="{BB962C8B-B14F-4D97-AF65-F5344CB8AC3E}">
        <p14:creationId xmlns="" xmlns:p14="http://schemas.microsoft.com/office/powerpoint/2010/main" val="35467073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3544653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 xmlns:p14="http://schemas.microsoft.com/office/powerpoint/2010/main" val="1034765244"/>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 xmlns:p14="http://schemas.microsoft.com/office/powerpoint/2010/main" val="8449288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174307952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53250" y="358775"/>
            <a:ext cx="1885950" cy="53562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295400" y="358775"/>
            <a:ext cx="5505450" cy="53562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 xmlns:p14="http://schemas.microsoft.com/office/powerpoint/2010/main" val="17430373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438275" y="3587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et modifiez le titre</a:t>
            </a:r>
          </a:p>
        </p:txBody>
      </p:sp>
      <p:sp>
        <p:nvSpPr>
          <p:cNvPr id="2051" name="Rectangle 3"/>
          <p:cNvSpPr>
            <a:spLocks noGrp="1" noChangeArrowheads="1"/>
          </p:cNvSpPr>
          <p:nvPr>
            <p:ph type="body" idx="1"/>
          </p:nvPr>
        </p:nvSpPr>
        <p:spPr bwMode="auto">
          <a:xfrm>
            <a:off x="1295400" y="1752600"/>
            <a:ext cx="7543800" cy="39624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cSld>
  <p:clrMap bg1="lt1" tx1="dk1" bg2="lt2" tx2="dk2" accent1="accent1" accent2="accent2" accent3="accent3" accent4="accent4" accent5="accent5" accent6="accent6" hlink="hlink" folHlink="folHlink"/>
  <p:sldLayoutIdLst>
    <p:sldLayoutId id="2147483971" r:id="rId1"/>
    <p:sldLayoutId id="2147483961"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iming>
    <p:tnLst>
      <p:par>
        <p:cTn id="1" dur="indefinite" restart="never" nodeType="tmRoot"/>
      </p:par>
    </p:tnLst>
  </p:timing>
  <p:txStyles>
    <p:title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p:titleStyle>
    <p:bodyStyle>
      <a:lvl1pPr marL="342900" indent="-342900" algn="l" rtl="0" eaLnBrk="0" fontAlgn="base" hangingPunct="0">
        <a:spcBef>
          <a:spcPct val="20000"/>
        </a:spcBef>
        <a:spcAft>
          <a:spcPct val="0"/>
        </a:spcAft>
        <a:buChar char="•"/>
        <a:defRPr sz="2400" b="1">
          <a:solidFill>
            <a:srgbClr val="A8131D"/>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438275" y="3587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et modifiez le titre</a:t>
            </a:r>
          </a:p>
        </p:txBody>
      </p:sp>
      <p:sp>
        <p:nvSpPr>
          <p:cNvPr id="1027" name="Rectangle 3"/>
          <p:cNvSpPr>
            <a:spLocks noGrp="1" noChangeArrowheads="1"/>
          </p:cNvSpPr>
          <p:nvPr>
            <p:ph type="body" idx="1"/>
          </p:nvPr>
        </p:nvSpPr>
        <p:spPr bwMode="auto">
          <a:xfrm>
            <a:off x="1295400" y="1752600"/>
            <a:ext cx="7543800" cy="39624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extLst>
      <p:ext uri="{BB962C8B-B14F-4D97-AF65-F5344CB8AC3E}">
        <p14:creationId xmlns="" xmlns:p14="http://schemas.microsoft.com/office/powerpoint/2010/main" val="3669779730"/>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iming>
    <p:tnLst>
      <p:par>
        <p:cTn id="1" dur="indefinite" restart="never" nodeType="tmRoot"/>
      </p:par>
    </p:tnLst>
  </p:timing>
  <p:txStyles>
    <p:title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p:titleStyle>
    <p:bodyStyle>
      <a:lvl1pPr marL="342900" indent="-342900" algn="l" rtl="0" eaLnBrk="0" fontAlgn="base" hangingPunct="0">
        <a:spcBef>
          <a:spcPct val="20000"/>
        </a:spcBef>
        <a:spcAft>
          <a:spcPct val="0"/>
        </a:spcAft>
        <a:buChar char="•"/>
        <a:defRPr sz="2400" b="1">
          <a:solidFill>
            <a:srgbClr val="A8131D"/>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slide" Target="slide6.xml"/><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slide" Target="slide64.xml"/><Relationship Id="rId9" Type="http://schemas.openxmlformats.org/officeDocument/2006/relationships/image" Target="../media/image14.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fr.wikipedia.org/wiki/Fichier:Vieux_panneau_danger_de_mort.jpg" TargetMode="Externa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hyperlink" Target="http://fr.wikipedia.org/wiki/Fichier:ElectricDanger.png"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25.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4.png"/><Relationship Id="rId5" Type="http://schemas.openxmlformats.org/officeDocument/2006/relationships/image" Target="../media/image23.wmf"/><Relationship Id="rId4" Type="http://schemas.openxmlformats.org/officeDocument/2006/relationships/oleObject" Target="../embeddings/oleObject1.bin"/></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slideLayout" Target="../slideLayouts/slideLayout1.xml"/><Relationship Id="rId4" Type="http://schemas.openxmlformats.org/officeDocument/2006/relationships/image" Target="../media/image34.w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wmf"/><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7.xml"/></Relationships>
</file>

<file path=ppt/slides/_rels/slide8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8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8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7.xml"/></Relationships>
</file>

<file path=ppt/slides/_rels/slide9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slide" Target="slide6.xml"/><Relationship Id="rId7" Type="http://schemas.openxmlformats.org/officeDocument/2006/relationships/image" Target="../media/image55.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slide" Target="slide64.xml"/><Relationship Id="rId9" Type="http://schemas.openxmlformats.org/officeDocument/2006/relationships/image" Target="../media/image57.jpeg"/></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9.png"/><Relationship Id="rId4" Type="http://schemas.openxmlformats.org/officeDocument/2006/relationships/oleObject" Target="../embeddings/oleObject2.bin"/></Relationships>
</file>

<file path=ppt/slides/_rels/slide9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9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3.jpeg"/><Relationship Id="rId5" Type="http://schemas.openxmlformats.org/officeDocument/2006/relationships/image" Target="../media/image72.png"/><Relationship Id="rId4" Type="http://schemas.openxmlformats.org/officeDocument/2006/relationships/oleObject" Target="../embeddings/oleObject3.bin"/></Relationships>
</file>

<file path=ppt/slides/_rels/slide10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074" name="Rectangle 6"/>
          <p:cNvSpPr>
            <a:spLocks noGrp="1" noChangeArrowheads="1"/>
          </p:cNvSpPr>
          <p:nvPr>
            <p:ph type="title"/>
          </p:nvPr>
        </p:nvSpPr>
        <p:spPr>
          <a:xfrm>
            <a:off x="1043608" y="829072"/>
            <a:ext cx="7467600" cy="1447800"/>
          </a:xfrm>
        </p:spPr>
        <p:txBody>
          <a:bodyPr/>
          <a:lstStyle/>
          <a:p>
            <a:pPr algn="ctr" eaLnBrk="1" hangingPunct="1">
              <a:defRPr/>
            </a:pPr>
            <a:r>
              <a:rPr lang="fr-FR" sz="3600" dirty="0" smtClean="0"/>
              <a:t>La Norme NF C 18-510</a:t>
            </a:r>
            <a:br>
              <a:rPr lang="fr-FR" sz="3600" dirty="0" smtClean="0"/>
            </a:br>
            <a:r>
              <a:rPr lang="fr-FR" sz="3600" dirty="0"/>
              <a:t/>
            </a:r>
            <a:br>
              <a:rPr lang="fr-FR" sz="3600" dirty="0"/>
            </a:br>
            <a:r>
              <a:rPr lang="fr-FR" sz="3600" dirty="0"/>
              <a:t>HABILITATION </a:t>
            </a:r>
            <a:r>
              <a:rPr lang="fr-FR" sz="3600" dirty="0" smtClean="0"/>
              <a:t>ÉLECTRIQUE </a:t>
            </a:r>
          </a:p>
        </p:txBody>
      </p:sp>
      <p:sp>
        <p:nvSpPr>
          <p:cNvPr id="4102"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A8355FA-2D5B-4A63-A046-450ED3B050C5}" type="slidenum">
              <a:rPr lang="fr-FR" sz="1400" b="1"/>
              <a:pPr>
                <a:spcBef>
                  <a:spcPct val="50000"/>
                </a:spcBef>
              </a:pPr>
              <a:t>1</a:t>
            </a:fld>
            <a:endParaRPr lang="fr-FR" sz="14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idx="4294967295"/>
          </p:nvPr>
        </p:nvSpPr>
        <p:spPr>
          <a:xfrm>
            <a:off x="1259632" y="116632"/>
            <a:ext cx="7197725" cy="1079500"/>
          </a:xfrm>
        </p:spPr>
        <p:txBody>
          <a:bodyPr/>
          <a:lstStyle/>
          <a:p>
            <a:pPr algn="ctr"/>
            <a:r>
              <a:rPr lang="fr-FR" dirty="0" smtClean="0"/>
              <a:t>INTRODUCTION À LA NORME </a:t>
            </a:r>
            <a:br>
              <a:rPr lang="fr-FR" dirty="0" smtClean="0"/>
            </a:br>
            <a:r>
              <a:rPr lang="fr-FR" dirty="0" smtClean="0"/>
              <a:t>NF C 18-510</a:t>
            </a:r>
          </a:p>
        </p:txBody>
      </p:sp>
      <p:sp>
        <p:nvSpPr>
          <p:cNvPr id="10243" name="Espace réservé du contenu 2"/>
          <p:cNvSpPr>
            <a:spLocks noGrp="1"/>
          </p:cNvSpPr>
          <p:nvPr>
            <p:ph idx="4294967295"/>
          </p:nvPr>
        </p:nvSpPr>
        <p:spPr>
          <a:xfrm>
            <a:off x="1295400" y="1752600"/>
            <a:ext cx="7543800" cy="4340225"/>
          </a:xfrm>
        </p:spPr>
        <p:txBody>
          <a:bodyPr/>
          <a:lstStyle/>
          <a:p>
            <a:pPr algn="just">
              <a:buFont typeface="Wingdings" pitchFamily="2" charset="2"/>
              <a:buChar char="Ø"/>
            </a:pPr>
            <a:r>
              <a:rPr lang="fr-FR" sz="1800" b="0" dirty="0" smtClean="0">
                <a:solidFill>
                  <a:schemeClr val="tx1"/>
                </a:solidFill>
              </a:rPr>
              <a:t>La norme NF C 18-510 décrit un ensemble d’exigences qui permet de se PREMUNIR DU RISQUE ELECTRIQUE lors des opérations de construction des OUVRAGES, de réalisation des INSTALLATIONS, de leur EXPLOITATION ou démantèlement.</a:t>
            </a:r>
          </a:p>
          <a:p>
            <a:pPr algn="just">
              <a:buFont typeface="Wingdings" pitchFamily="2" charset="2"/>
              <a:buChar char="Ø"/>
            </a:pPr>
            <a:endParaRPr lang="fr-FR" sz="1800" b="0" dirty="0" smtClean="0">
              <a:solidFill>
                <a:schemeClr val="tx1"/>
              </a:solidFill>
            </a:endParaRPr>
          </a:p>
          <a:p>
            <a:pPr algn="just">
              <a:buFont typeface="Wingdings" pitchFamily="2" charset="2"/>
              <a:buChar char="Ø"/>
            </a:pPr>
            <a:r>
              <a:rPr lang="fr-FR" sz="1800" b="0" dirty="0" smtClean="0">
                <a:solidFill>
                  <a:schemeClr val="tx1"/>
                </a:solidFill>
              </a:rPr>
              <a:t>Elle s’applique aussi lors de TRAVAUX d’ORDRE NON ÉLECTRIQUE dans l’ENVIRONNEMENT D’OUVRAGES OU D’INSTALLATIONS ÉLECTRIQUES tels que les TRAVAUX DU BÂTIMENT OU DES TRAVAUX PUBLICS.</a:t>
            </a:r>
          </a:p>
          <a:p>
            <a:pPr algn="just"/>
            <a:endParaRPr lang="fr-FR" sz="1200" dirty="0" smtClean="0">
              <a:solidFill>
                <a:schemeClr val="tx1"/>
              </a:solidFill>
            </a:endParaRPr>
          </a:p>
          <a:p>
            <a:pPr marL="571500" lvl="1" indent="-171450" algn="just"/>
            <a:endParaRPr lang="fr-FR" sz="1200" dirty="0" smtClean="0"/>
          </a:p>
        </p:txBody>
      </p:sp>
      <p:sp>
        <p:nvSpPr>
          <p:cNvPr id="1024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219D334-11B3-4E94-AB75-0AFCEC4682C3}" type="slidenum">
              <a:rPr lang="fr-FR" sz="1400" b="1"/>
              <a:pPr>
                <a:spcBef>
                  <a:spcPct val="50000"/>
                </a:spcBef>
              </a:pPr>
              <a:t>2</a:t>
            </a:fld>
            <a:endParaRPr lang="fr-FR" sz="1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5"/>
          <p:cNvSpPr>
            <a:spLocks noChangeArrowheads="1"/>
          </p:cNvSpPr>
          <p:nvPr/>
        </p:nvSpPr>
        <p:spPr bwMode="auto">
          <a:xfrm>
            <a:off x="1043608" y="3193812"/>
            <a:ext cx="7992888"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lIns="0" rIns="0">
            <a:spAutoFit/>
          </a:bodyPr>
          <a:lstStyle/>
          <a:p>
            <a:pPr algn="ctr"/>
            <a:r>
              <a:rPr lang="fr-FR" sz="2800" b="1" dirty="0">
                <a:solidFill>
                  <a:srgbClr val="A8131D"/>
                </a:solidFill>
                <a:latin typeface="Verdana" pitchFamily="34" charset="0"/>
              </a:rPr>
              <a:t>TEXTES </a:t>
            </a:r>
            <a:r>
              <a:rPr lang="fr-FR" sz="2800" b="1" dirty="0" smtClean="0">
                <a:solidFill>
                  <a:srgbClr val="A8131D"/>
                </a:solidFill>
                <a:latin typeface="Verdana" pitchFamily="34" charset="0"/>
              </a:rPr>
              <a:t>RÉGLEMENTAIRES  ET NORMES</a:t>
            </a:r>
            <a:endParaRPr lang="fr-FR" sz="2800" b="1" dirty="0">
              <a:solidFill>
                <a:srgbClr val="A8131D"/>
              </a:solidFill>
              <a:latin typeface="Verdana" pitchFamily="34" charset="0"/>
            </a:endParaRPr>
          </a:p>
        </p:txBody>
      </p:sp>
      <p:sp>
        <p:nvSpPr>
          <p:cNvPr id="1126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C06FF55-32CC-4C3C-8C23-1C50A06B7547}" type="slidenum">
              <a:rPr lang="fr-FR" sz="1400" b="1"/>
              <a:pPr>
                <a:spcBef>
                  <a:spcPct val="50000"/>
                </a:spcBef>
              </a:pPr>
              <a:t>3</a:t>
            </a:fld>
            <a:endParaRPr lang="fr-FR" sz="1400" b="1" dirty="0"/>
          </a:p>
        </p:txBody>
      </p:sp>
      <p:sp>
        <p:nvSpPr>
          <p:cNvPr id="5" name="Titre 1"/>
          <p:cNvSpPr txBox="1">
            <a:spLocks/>
          </p:cNvSpPr>
          <p:nvPr/>
        </p:nvSpPr>
        <p:spPr bwMode="auto">
          <a:xfrm>
            <a:off x="1259632" y="116632"/>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INTRODUCTION A LA NORME </a:t>
            </a:r>
            <a:br>
              <a:rPr lang="fr-FR" kern="0" dirty="0" smtClean="0"/>
            </a:br>
            <a:r>
              <a:rPr lang="fr-FR" kern="0" dirty="0" smtClean="0"/>
              <a:t>NFC 18-510</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p:cNvSpPr>
            <a:spLocks noGrp="1" noChangeArrowheads="1"/>
          </p:cNvSpPr>
          <p:nvPr>
            <p:ph type="ctrTitle" idx="4294967295"/>
          </p:nvPr>
        </p:nvSpPr>
        <p:spPr/>
        <p:txBody>
          <a:bodyPr/>
          <a:lstStyle/>
          <a:p>
            <a:pPr eaLnBrk="1" hangingPunct="1"/>
            <a:r>
              <a:rPr lang="fr-FR" dirty="0" smtClean="0"/>
              <a:t>DISPOSITIONS  RÉGLEMENTAIRES</a:t>
            </a:r>
          </a:p>
        </p:txBody>
      </p:sp>
      <p:sp>
        <p:nvSpPr>
          <p:cNvPr id="12291" name="Rectangle 1027"/>
          <p:cNvSpPr>
            <a:spLocks noGrp="1" noChangeArrowheads="1"/>
          </p:cNvSpPr>
          <p:nvPr>
            <p:ph type="subTitle" idx="4294967295"/>
          </p:nvPr>
        </p:nvSpPr>
        <p:spPr>
          <a:xfrm>
            <a:off x="1476375" y="1484313"/>
            <a:ext cx="7197725" cy="4537075"/>
          </a:xfrm>
        </p:spPr>
        <p:txBody>
          <a:bodyPr/>
          <a:lstStyle/>
          <a:p>
            <a:pPr marL="0" indent="0" algn="ctr">
              <a:lnSpc>
                <a:spcPct val="80000"/>
              </a:lnSpc>
              <a:buFontTx/>
              <a:buNone/>
            </a:pPr>
            <a:r>
              <a:rPr lang="fr-FR" sz="1800" b="0" dirty="0" smtClean="0">
                <a:solidFill>
                  <a:schemeClr val="tx1"/>
                </a:solidFill>
              </a:rPr>
              <a:t>Code du travail</a:t>
            </a:r>
          </a:p>
          <a:p>
            <a:pPr marL="0" indent="0" algn="ctr">
              <a:lnSpc>
                <a:spcPct val="80000"/>
              </a:lnSpc>
              <a:buFontTx/>
              <a:buNone/>
            </a:pPr>
            <a:endParaRPr lang="fr-FR" sz="1800" b="0" dirty="0" smtClean="0">
              <a:solidFill>
                <a:schemeClr val="tx1"/>
              </a:solidFill>
            </a:endParaRPr>
          </a:p>
          <a:p>
            <a:pPr marL="0" indent="0" algn="just">
              <a:lnSpc>
                <a:spcPct val="80000"/>
              </a:lnSpc>
              <a:buFontTx/>
              <a:buNone/>
            </a:pPr>
            <a:r>
              <a:rPr lang="fr-FR" sz="1800" dirty="0" smtClean="0">
                <a:solidFill>
                  <a:schemeClr val="tx1"/>
                </a:solidFill>
              </a:rPr>
              <a:t>Protection des travailleurs dans les établissements qui mettent en œuvre des courants électriques</a:t>
            </a:r>
          </a:p>
          <a:p>
            <a:pPr marL="0" indent="0" algn="just">
              <a:lnSpc>
                <a:spcPct val="80000"/>
              </a:lnSpc>
              <a:buFontTx/>
              <a:buNone/>
            </a:pPr>
            <a:endParaRPr lang="fr-FR" sz="1800" dirty="0" smtClean="0">
              <a:solidFill>
                <a:schemeClr val="tx1"/>
              </a:solidFill>
            </a:endParaRPr>
          </a:p>
          <a:p>
            <a:pPr marL="0" indent="0" algn="just">
              <a:lnSpc>
                <a:spcPct val="80000"/>
              </a:lnSpc>
              <a:buFontTx/>
              <a:buNone/>
            </a:pPr>
            <a:r>
              <a:rPr lang="fr-FR" sz="1800" dirty="0" smtClean="0">
                <a:solidFill>
                  <a:schemeClr val="tx1"/>
                </a:solidFill>
              </a:rPr>
              <a:t>Décret n°2010-1118</a:t>
            </a:r>
            <a:r>
              <a:rPr lang="fr-FR" sz="1800" b="0" dirty="0" smtClean="0">
                <a:solidFill>
                  <a:schemeClr val="tx1"/>
                </a:solidFill>
              </a:rPr>
              <a:t> du 22 septembre 2010, applicable depuis le 1er juillet 2011</a:t>
            </a:r>
          </a:p>
          <a:p>
            <a:pPr marL="0" indent="0" algn="just">
              <a:lnSpc>
                <a:spcPct val="80000"/>
              </a:lnSpc>
              <a:buFontTx/>
              <a:buNone/>
            </a:pPr>
            <a:r>
              <a:rPr lang="fr-FR" sz="1800" dirty="0" smtClean="0">
                <a:solidFill>
                  <a:schemeClr val="tx1"/>
                </a:solidFill>
              </a:rPr>
              <a:t>- Article R4544-4</a:t>
            </a:r>
          </a:p>
          <a:p>
            <a:pPr marL="0" indent="0" algn="just">
              <a:lnSpc>
                <a:spcPct val="80000"/>
              </a:lnSpc>
              <a:buFontTx/>
              <a:buNone/>
            </a:pPr>
            <a:r>
              <a:rPr lang="fr-FR" sz="1800" b="0" dirty="0" smtClean="0">
                <a:solidFill>
                  <a:schemeClr val="tx1"/>
                </a:solidFill>
              </a:rPr>
              <a:t>L'employeur définit et met en œuvre les mesures de prévention de façon à supprimer ou, à défaut, à réduire autant qu'il est possible le risque d'origine électrique lors des opérations sur les installations électriques ou dans leur voisinage. À cet effet, il s'assure que :</a:t>
            </a:r>
          </a:p>
          <a:p>
            <a:pPr marL="0" indent="0" algn="just">
              <a:lnSpc>
                <a:spcPct val="80000"/>
              </a:lnSpc>
              <a:buFontTx/>
              <a:buNone/>
            </a:pPr>
            <a:endParaRPr lang="fr-FR" sz="1400" b="0" dirty="0" smtClean="0">
              <a:solidFill>
                <a:schemeClr val="tx1"/>
              </a:solidFill>
            </a:endParaRPr>
          </a:p>
          <a:p>
            <a:pPr lvl="1" algn="just">
              <a:lnSpc>
                <a:spcPct val="80000"/>
              </a:lnSpc>
              <a:buFont typeface="Wingdings" pitchFamily="2" charset="2"/>
              <a:buChar char="q"/>
            </a:pPr>
            <a:r>
              <a:rPr lang="fr-FR" sz="1800" b="1" dirty="0" smtClean="0"/>
              <a:t>Les travaux sont effectués hors tension, sauf s'il ressort de l'évaluation des risques que les conditions d'exploitation rendent dangereuse la mise hors tension ou en cas d'impossibilité technique ;</a:t>
            </a:r>
          </a:p>
          <a:p>
            <a:pPr lvl="1" algn="just" eaLnBrk="1" hangingPunct="1">
              <a:lnSpc>
                <a:spcPct val="80000"/>
              </a:lnSpc>
              <a:buFontTx/>
              <a:buNone/>
            </a:pPr>
            <a:r>
              <a:rPr lang="fr-FR" sz="1200" dirty="0" smtClean="0"/>
              <a:t>			</a:t>
            </a:r>
          </a:p>
        </p:txBody>
      </p:sp>
      <p:pic>
        <p:nvPicPr>
          <p:cNvPr id="12292"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3141663"/>
            <a:ext cx="1409700" cy="8905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229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1309098-B85F-4F34-B8FE-F7632AB702C6}" type="slidenum">
              <a:rPr lang="fr-FR" sz="1400" b="1"/>
              <a:pPr>
                <a:spcBef>
                  <a:spcPct val="50000"/>
                </a:spcBef>
              </a:pPr>
              <a:t>4</a:t>
            </a:fld>
            <a:endParaRPr lang="fr-FR" sz="14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26"/>
          <p:cNvSpPr>
            <a:spLocks noGrp="1" noChangeArrowheads="1"/>
          </p:cNvSpPr>
          <p:nvPr>
            <p:ph type="ctrTitle" idx="4294967295"/>
          </p:nvPr>
        </p:nvSpPr>
        <p:spPr/>
        <p:txBody>
          <a:bodyPr/>
          <a:lstStyle/>
          <a:p>
            <a:pPr eaLnBrk="1" hangingPunct="1"/>
            <a:r>
              <a:rPr lang="fr-FR" dirty="0" smtClean="0"/>
              <a:t>DISPOSITIONS  RÉGLEMENTAIRES</a:t>
            </a:r>
          </a:p>
        </p:txBody>
      </p:sp>
      <p:sp>
        <p:nvSpPr>
          <p:cNvPr id="13315" name="Rectangle 1027"/>
          <p:cNvSpPr>
            <a:spLocks noGrp="1" noChangeArrowheads="1"/>
          </p:cNvSpPr>
          <p:nvPr>
            <p:ph type="subTitle" idx="4294967295"/>
          </p:nvPr>
        </p:nvSpPr>
        <p:spPr>
          <a:xfrm>
            <a:off x="1476375" y="1341438"/>
            <a:ext cx="7197725" cy="4537075"/>
          </a:xfrm>
        </p:spPr>
        <p:txBody>
          <a:bodyPr/>
          <a:lstStyle/>
          <a:p>
            <a:pPr marL="0" indent="0" algn="ctr">
              <a:lnSpc>
                <a:spcPct val="80000"/>
              </a:lnSpc>
              <a:buFontTx/>
              <a:buNone/>
            </a:pPr>
            <a:r>
              <a:rPr lang="fr-FR" sz="1800" b="0" dirty="0" smtClean="0">
                <a:solidFill>
                  <a:schemeClr val="tx1"/>
                </a:solidFill>
              </a:rPr>
              <a:t>Code du travail</a:t>
            </a:r>
          </a:p>
          <a:p>
            <a:pPr lvl="1" algn="just">
              <a:lnSpc>
                <a:spcPct val="80000"/>
              </a:lnSpc>
              <a:buFont typeface="Wingdings" pitchFamily="2" charset="2"/>
              <a:buChar char="q"/>
            </a:pPr>
            <a:r>
              <a:rPr lang="fr-FR" sz="1800" b="1" dirty="0" smtClean="0"/>
              <a:t>Les opérations effectuées au voisinage de pièces nues sous tension sont limitées aux cas où il n'a pas été possible de supprimer ce voisinage soit en consignant l'installation ou la partie d'installation à l'origine de ce voisinage soit à défaut, en assurant la protection par éloignement, obstacle ou isolation ;</a:t>
            </a:r>
          </a:p>
          <a:p>
            <a:pPr lvl="1" algn="just">
              <a:lnSpc>
                <a:spcPct val="80000"/>
              </a:lnSpc>
              <a:buFont typeface="Wingdings" pitchFamily="2" charset="2"/>
              <a:buChar char="q"/>
            </a:pPr>
            <a:endParaRPr lang="fr-FR" sz="1800" b="1" dirty="0" smtClean="0"/>
          </a:p>
          <a:p>
            <a:pPr lvl="1" algn="just">
              <a:lnSpc>
                <a:spcPct val="80000"/>
              </a:lnSpc>
              <a:buFont typeface="Wingdings" pitchFamily="2" charset="2"/>
              <a:buChar char="q"/>
            </a:pPr>
            <a:r>
              <a:rPr lang="fr-FR" sz="1800" b="1" dirty="0" smtClean="0"/>
              <a:t>Les opérations d'ordre non électrique dans le voisinage de pièces nues sous tension sont limitées aux seules opérations qui concourent à l'exploitation et à la maintenance des installations électriques.</a:t>
            </a:r>
          </a:p>
          <a:p>
            <a:pPr lvl="1" algn="just">
              <a:lnSpc>
                <a:spcPct val="80000"/>
              </a:lnSpc>
              <a:buFont typeface="Wingdings" pitchFamily="2" charset="2"/>
              <a:buChar char="q"/>
            </a:pPr>
            <a:endParaRPr lang="fr-FR" sz="1800" b="1" dirty="0" smtClean="0"/>
          </a:p>
          <a:p>
            <a:pPr marL="180975" indent="-180975" algn="just">
              <a:lnSpc>
                <a:spcPct val="80000"/>
              </a:lnSpc>
              <a:buFontTx/>
              <a:buChar char="-"/>
            </a:pPr>
            <a:r>
              <a:rPr lang="fr-FR" sz="1800" b="0" dirty="0" smtClean="0">
                <a:solidFill>
                  <a:schemeClr val="tx1"/>
                </a:solidFill>
              </a:rPr>
              <a:t>Article R4324-21 Version en vigueur au 11 janvier 2012, depuis le 1er juillet 201</a:t>
            </a:r>
          </a:p>
          <a:p>
            <a:pPr marL="180975" indent="-180975" algn="just">
              <a:lnSpc>
                <a:spcPct val="80000"/>
              </a:lnSpc>
              <a:buFontTx/>
              <a:buChar char="-"/>
            </a:pPr>
            <a:r>
              <a:rPr lang="fr-FR" sz="1800" b="0" dirty="0" smtClean="0">
                <a:solidFill>
                  <a:schemeClr val="tx1"/>
                </a:solidFill>
              </a:rPr>
              <a:t>Les installations électriques des équipements de travail sont réalisées de façon à prévenir les risques d'origine électrique, conformément aux prescriptions fixées par arrêté des ministres chargés du travail et de l'agriculture.</a:t>
            </a:r>
          </a:p>
          <a:p>
            <a:pPr lvl="1" algn="just" eaLnBrk="1" hangingPunct="1">
              <a:lnSpc>
                <a:spcPct val="80000"/>
              </a:lnSpc>
              <a:buFontTx/>
              <a:buNone/>
            </a:pPr>
            <a:r>
              <a:rPr lang="fr-FR" sz="1600" dirty="0" smtClean="0"/>
              <a:t>			</a:t>
            </a:r>
          </a:p>
        </p:txBody>
      </p:sp>
      <p:pic>
        <p:nvPicPr>
          <p:cNvPr id="13316"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388" y="2349500"/>
            <a:ext cx="1409700" cy="8905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31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8525D77-51F2-4E6D-A6E6-E5D89496871A}" type="slidenum">
              <a:rPr lang="fr-FR" sz="1400" b="1"/>
              <a:pPr>
                <a:spcBef>
                  <a:spcPct val="50000"/>
                </a:spcBef>
              </a:pPr>
              <a:t>5</a:t>
            </a:fld>
            <a:endParaRPr lang="fr-FR" sz="14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1027"/>
          <p:cNvSpPr>
            <a:spLocks noGrp="1" noChangeArrowheads="1"/>
          </p:cNvSpPr>
          <p:nvPr>
            <p:ph type="subTitle" idx="4294967295"/>
          </p:nvPr>
        </p:nvSpPr>
        <p:spPr>
          <a:xfrm>
            <a:off x="1331913" y="1484313"/>
            <a:ext cx="7197725" cy="4103687"/>
          </a:xfrm>
        </p:spPr>
        <p:txBody>
          <a:bodyPr/>
          <a:lstStyle/>
          <a:p>
            <a:pPr marL="0" indent="0" algn="ctr">
              <a:lnSpc>
                <a:spcPct val="90000"/>
              </a:lnSpc>
              <a:buFontTx/>
              <a:buNone/>
            </a:pPr>
            <a:r>
              <a:rPr lang="fr-FR" sz="1800" b="0" dirty="0" smtClean="0">
                <a:solidFill>
                  <a:schemeClr val="tx1"/>
                </a:solidFill>
              </a:rPr>
              <a:t>Code pénal</a:t>
            </a:r>
          </a:p>
          <a:p>
            <a:pPr marL="0" indent="0" algn="ctr">
              <a:lnSpc>
                <a:spcPct val="90000"/>
              </a:lnSpc>
              <a:buFontTx/>
              <a:buNone/>
            </a:pPr>
            <a:endParaRPr lang="fr-FR" sz="1800" b="0" dirty="0" smtClean="0">
              <a:solidFill>
                <a:schemeClr val="tx1"/>
              </a:solidFill>
            </a:endParaRPr>
          </a:p>
          <a:p>
            <a:pPr marL="0" indent="0" algn="just">
              <a:lnSpc>
                <a:spcPct val="90000"/>
              </a:lnSpc>
              <a:buFontTx/>
              <a:buNone/>
            </a:pPr>
            <a:r>
              <a:rPr lang="fr-FR" sz="1800" dirty="0" smtClean="0">
                <a:solidFill>
                  <a:schemeClr val="tx1"/>
                </a:solidFill>
              </a:rPr>
              <a:t>Atteintes involontaires à l’intégrité et à la vie de la personne</a:t>
            </a:r>
          </a:p>
          <a:p>
            <a:pPr marL="0" indent="0" algn="just">
              <a:lnSpc>
                <a:spcPct val="90000"/>
              </a:lnSpc>
              <a:buFontTx/>
              <a:buNone/>
            </a:pPr>
            <a:r>
              <a:rPr lang="fr-FR" sz="1800" dirty="0" smtClean="0">
                <a:solidFill>
                  <a:schemeClr val="tx1"/>
                </a:solidFill>
              </a:rPr>
              <a:t>- Article 222-19</a:t>
            </a:r>
          </a:p>
          <a:p>
            <a:pPr marL="0" indent="0" algn="just">
              <a:lnSpc>
                <a:spcPct val="90000"/>
              </a:lnSpc>
              <a:buFontTx/>
              <a:buNone/>
            </a:pPr>
            <a:r>
              <a:rPr lang="fr-FR" sz="1800" b="0" dirty="0" smtClean="0">
                <a:solidFill>
                  <a:schemeClr val="tx1"/>
                </a:solidFill>
              </a:rPr>
              <a:t>Le fait de causer à autrui ... une incapacité totale de travail pendant plus de trois mois est puni de deux ans d'emprisonnement et de</a:t>
            </a:r>
          </a:p>
          <a:p>
            <a:pPr marL="0" indent="0" algn="just">
              <a:lnSpc>
                <a:spcPct val="90000"/>
              </a:lnSpc>
              <a:buFontTx/>
              <a:buNone/>
            </a:pPr>
            <a:r>
              <a:rPr lang="fr-FR" sz="1800" b="0" dirty="0" smtClean="0">
                <a:solidFill>
                  <a:schemeClr val="tx1"/>
                </a:solidFill>
              </a:rPr>
              <a:t>30 000 € d'amende...</a:t>
            </a:r>
          </a:p>
          <a:p>
            <a:pPr marL="0" indent="0" algn="just">
              <a:lnSpc>
                <a:spcPct val="90000"/>
              </a:lnSpc>
              <a:buFontTx/>
              <a:buNone/>
            </a:pPr>
            <a:r>
              <a:rPr lang="fr-FR" sz="1800" dirty="0" smtClean="0">
                <a:solidFill>
                  <a:schemeClr val="tx1"/>
                </a:solidFill>
              </a:rPr>
              <a:t>- Article 221-6</a:t>
            </a:r>
          </a:p>
          <a:p>
            <a:pPr marL="0" indent="0" algn="just">
              <a:lnSpc>
                <a:spcPct val="90000"/>
              </a:lnSpc>
              <a:buFontTx/>
              <a:buNone/>
            </a:pPr>
            <a:r>
              <a:rPr lang="fr-FR" sz="1800" b="0" dirty="0" smtClean="0">
                <a:solidFill>
                  <a:schemeClr val="tx1"/>
                </a:solidFill>
              </a:rPr>
              <a:t>Le fait de causer ... la mort d'autrui constitue un homicide involontaire puni de trois ans d'emprisonnement et de</a:t>
            </a:r>
          </a:p>
          <a:p>
            <a:pPr marL="0" indent="0" algn="just">
              <a:lnSpc>
                <a:spcPct val="90000"/>
              </a:lnSpc>
              <a:buFontTx/>
              <a:buNone/>
            </a:pPr>
            <a:r>
              <a:rPr lang="fr-FR" sz="1800" b="0" dirty="0" smtClean="0">
                <a:solidFill>
                  <a:schemeClr val="tx1"/>
                </a:solidFill>
              </a:rPr>
              <a:t> 45 000 € d'amende...</a:t>
            </a:r>
          </a:p>
          <a:p>
            <a:pPr marL="0" indent="0" algn="just">
              <a:lnSpc>
                <a:spcPct val="90000"/>
              </a:lnSpc>
              <a:buFontTx/>
              <a:buNone/>
            </a:pPr>
            <a:endParaRPr lang="fr-FR" sz="1200" b="0" dirty="0" smtClean="0">
              <a:solidFill>
                <a:schemeClr val="tx1"/>
              </a:solidFill>
            </a:endParaRPr>
          </a:p>
          <a:p>
            <a:pPr marL="0" indent="0" algn="just">
              <a:lnSpc>
                <a:spcPct val="90000"/>
              </a:lnSpc>
              <a:buFontTx/>
              <a:buNone/>
            </a:pPr>
            <a:endParaRPr lang="fr-FR" sz="1200" b="0" dirty="0" smtClean="0">
              <a:solidFill>
                <a:schemeClr val="tx1"/>
              </a:solidFill>
            </a:endParaRPr>
          </a:p>
        </p:txBody>
      </p:sp>
      <p:sp>
        <p:nvSpPr>
          <p:cNvPr id="16388" name="Text Box 5"/>
          <p:cNvSpPr txBox="1">
            <a:spLocks noChangeArrowheads="1"/>
          </p:cNvSpPr>
          <p:nvPr/>
        </p:nvSpPr>
        <p:spPr bwMode="auto">
          <a:xfrm>
            <a:off x="3635375" y="5300663"/>
            <a:ext cx="184150" cy="244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endParaRPr lang="fr-FR" dirty="0"/>
          </a:p>
        </p:txBody>
      </p:sp>
      <p:sp>
        <p:nvSpPr>
          <p:cNvPr id="16390"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E4F82DB-B869-4E3C-AF94-CB97DCE08E13}" type="slidenum">
              <a:rPr lang="fr-FR" sz="1400" b="1"/>
              <a:pPr>
                <a:spcBef>
                  <a:spcPct val="50000"/>
                </a:spcBef>
              </a:pPr>
              <a:t>6</a:t>
            </a:fld>
            <a:endParaRPr lang="fr-FR" sz="1400" b="1" dirty="0"/>
          </a:p>
        </p:txBody>
      </p:sp>
      <p:sp>
        <p:nvSpPr>
          <p:cNvPr id="7" name="Rectangle 1026"/>
          <p:cNvSpPr>
            <a:spLocks noGrp="1" noChangeArrowheads="1"/>
          </p:cNvSpPr>
          <p:nvPr>
            <p:ph type="ctrTitle" idx="4294967295"/>
          </p:nvPr>
        </p:nvSpPr>
        <p:spPr>
          <a:xfrm>
            <a:off x="1590675" y="5111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Département H &amp; S\Enseignant &amp; IATOS\DUMAS Jean-Luc\Habilitation électrique\Scan trans inrs\Textes et normes.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 xmlns:a14="http://schemas.microsoft.com/office/drawing/2010/main" val="0"/>
              </a:ext>
            </a:extLst>
          </a:blip>
          <a:srcRect/>
          <a:stretch>
            <a:fillRect/>
          </a:stretch>
        </p:blipFill>
        <p:spPr bwMode="auto">
          <a:xfrm>
            <a:off x="323850" y="1447800"/>
            <a:ext cx="8277225" cy="5200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4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71D83BC-1A20-48A1-B73F-DD6A9FBA9B66}" type="slidenum">
              <a:rPr lang="fr-FR" sz="1400" b="1"/>
              <a:pPr>
                <a:spcBef>
                  <a:spcPct val="50000"/>
                </a:spcBef>
              </a:pPr>
              <a:t>7</a:t>
            </a:fld>
            <a:endParaRPr lang="fr-FR" sz="1400" b="1" dirty="0"/>
          </a:p>
        </p:txBody>
      </p:sp>
      <p:sp>
        <p:nvSpPr>
          <p:cNvPr id="6" name="Rectangle 1026"/>
          <p:cNvSpPr>
            <a:spLocks noGrp="1" noChangeArrowheads="1"/>
          </p:cNvSpPr>
          <p:nvPr>
            <p:ph type="ctrTitle" idx="4294967295"/>
          </p:nvPr>
        </p:nvSpPr>
        <p:spPr>
          <a:xfrm>
            <a:off x="1438275" y="3587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16"/>
          <p:cNvGrpSpPr>
            <a:grpSpLocks/>
          </p:cNvGrpSpPr>
          <p:nvPr/>
        </p:nvGrpSpPr>
        <p:grpSpPr bwMode="auto">
          <a:xfrm>
            <a:off x="1116013" y="1700213"/>
            <a:ext cx="8202612" cy="4572000"/>
            <a:chOff x="828" y="679"/>
            <a:chExt cx="5167" cy="2880"/>
          </a:xfrm>
        </p:grpSpPr>
        <p:pic>
          <p:nvPicPr>
            <p:cNvPr id="18437" name="Image 4" descr="Articulation.jpg"/>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l="4288" r="7819" b="3030"/>
            <a:stretch>
              <a:fillRect/>
            </a:stretch>
          </p:blipFill>
          <p:spPr bwMode="auto">
            <a:xfrm>
              <a:off x="828" y="679"/>
              <a:ext cx="3997" cy="28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 name="Flèche droite 12"/>
            <p:cNvSpPr>
              <a:spLocks noChangeArrowheads="1"/>
            </p:cNvSpPr>
            <p:nvPr/>
          </p:nvSpPr>
          <p:spPr bwMode="auto">
            <a:xfrm rot="-7861104">
              <a:off x="2035" y="1529"/>
              <a:ext cx="341" cy="90"/>
            </a:xfrm>
            <a:prstGeom prst="rightArrow">
              <a:avLst>
                <a:gd name="adj1" fmla="val 50000"/>
                <a:gd name="adj2" fmla="val 54132"/>
              </a:avLst>
            </a:prstGeom>
            <a:solidFill>
              <a:srgbClr val="C00000"/>
            </a:solidFill>
            <a:ln w="25400" algn="ctr">
              <a:solidFill>
                <a:srgbClr val="C00000"/>
              </a:solidFill>
              <a:miter lim="800000"/>
              <a:headEnd/>
              <a:tailEnd/>
            </a:ln>
          </p:spPr>
          <p:txBody>
            <a:bodyPr rot="10800000" anchor="ctr"/>
            <a:lstStyle/>
            <a:p>
              <a:pPr algn="ctr" eaLnBrk="1" fontAlgn="auto" hangingPunct="1">
                <a:spcBef>
                  <a:spcPts val="0"/>
                </a:spcBef>
                <a:spcAft>
                  <a:spcPts val="0"/>
                </a:spcAft>
                <a:defRPr/>
              </a:pPr>
              <a:endParaRPr lang="fr-FR" sz="1800" b="1" dirty="0">
                <a:solidFill>
                  <a:schemeClr val="lt1"/>
                </a:solidFill>
                <a:latin typeface="+mn-lt"/>
                <a:cs typeface="+mn-cs"/>
              </a:endParaRPr>
            </a:p>
          </p:txBody>
        </p:sp>
        <p:sp>
          <p:nvSpPr>
            <p:cNvPr id="14" name="Flèche droite 13"/>
            <p:cNvSpPr/>
            <p:nvPr/>
          </p:nvSpPr>
          <p:spPr bwMode="auto">
            <a:xfrm rot="2516850">
              <a:off x="3017" y="2422"/>
              <a:ext cx="470" cy="91"/>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800" b="1" dirty="0"/>
            </a:p>
          </p:txBody>
        </p:sp>
        <p:sp>
          <p:nvSpPr>
            <p:cNvPr id="18440" name="ZoneTexte 16"/>
            <p:cNvSpPr txBox="1">
              <a:spLocks noChangeArrowheads="1"/>
            </p:cNvSpPr>
            <p:nvPr/>
          </p:nvSpPr>
          <p:spPr bwMode="auto">
            <a:xfrm>
              <a:off x="2047" y="769"/>
              <a:ext cx="1170" cy="3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dirty="0">
                  <a:solidFill>
                    <a:srgbClr val="0099FF"/>
                  </a:solidFill>
                </a:rPr>
                <a:t>Code du travail mis à jour</a:t>
              </a:r>
            </a:p>
          </p:txBody>
        </p:sp>
        <p:sp>
          <p:nvSpPr>
            <p:cNvPr id="18441" name="ZoneTexte 17"/>
            <p:cNvSpPr txBox="1">
              <a:spLocks noChangeArrowheads="1"/>
            </p:cNvSpPr>
            <p:nvPr/>
          </p:nvSpPr>
          <p:spPr bwMode="auto">
            <a:xfrm>
              <a:off x="3753" y="1444"/>
              <a:ext cx="1706" cy="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dirty="0">
                  <a:solidFill>
                    <a:srgbClr val="0099FF"/>
                  </a:solidFill>
                </a:rPr>
                <a:t>Nouveaux décrets 2010</a:t>
              </a:r>
            </a:p>
          </p:txBody>
        </p:sp>
        <p:sp>
          <p:nvSpPr>
            <p:cNvPr id="18442" name="ZoneTexte 18"/>
            <p:cNvSpPr txBox="1">
              <a:spLocks noChangeArrowheads="1"/>
            </p:cNvSpPr>
            <p:nvPr/>
          </p:nvSpPr>
          <p:spPr bwMode="auto">
            <a:xfrm>
              <a:off x="4484" y="2704"/>
              <a:ext cx="1511" cy="3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dirty="0">
                  <a:solidFill>
                    <a:srgbClr val="0099FF"/>
                  </a:solidFill>
                </a:rPr>
                <a:t>Nouvelle Norme </a:t>
              </a:r>
            </a:p>
            <a:p>
              <a:pPr eaLnBrk="1" hangingPunct="1"/>
              <a:r>
                <a:rPr lang="fr-FR" sz="1600" b="1" dirty="0">
                  <a:solidFill>
                    <a:srgbClr val="0099FF"/>
                  </a:solidFill>
                </a:rPr>
                <a:t>    NF C 18-510</a:t>
              </a:r>
            </a:p>
          </p:txBody>
        </p:sp>
      </p:grpSp>
      <p:sp>
        <p:nvSpPr>
          <p:cNvPr id="1843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D9A57C6-34E0-4B8A-990E-96619AD3F3E0}" type="slidenum">
              <a:rPr lang="fr-FR" sz="1400" b="1"/>
              <a:pPr>
                <a:spcBef>
                  <a:spcPct val="50000"/>
                </a:spcBef>
              </a:pPr>
              <a:t>8</a:t>
            </a:fld>
            <a:endParaRPr lang="fr-FR" sz="1400" b="1" dirty="0"/>
          </a:p>
        </p:txBody>
      </p:sp>
      <p:sp>
        <p:nvSpPr>
          <p:cNvPr id="11" name="Rectangle 1026"/>
          <p:cNvSpPr>
            <a:spLocks noGrp="1" noChangeArrowheads="1"/>
          </p:cNvSpPr>
          <p:nvPr>
            <p:ph type="ctrTitle" idx="4294967295"/>
          </p:nvPr>
        </p:nvSpPr>
        <p:spPr>
          <a:xfrm>
            <a:off x="1438275" y="3587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
        <p:nvSpPr>
          <p:cNvPr id="19459" name="Rectangle 4"/>
          <p:cNvSpPr>
            <a:spLocks noChangeArrowheads="1"/>
          </p:cNvSpPr>
          <p:nvPr/>
        </p:nvSpPr>
        <p:spPr bwMode="auto">
          <a:xfrm>
            <a:off x="1475656" y="2492375"/>
            <a:ext cx="6983413" cy="5191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r>
              <a:rPr lang="fr-FR" sz="2800" b="1" dirty="0" smtClean="0">
                <a:solidFill>
                  <a:srgbClr val="A8131D"/>
                </a:solidFill>
                <a:latin typeface="Verdana" pitchFamily="34" charset="0"/>
              </a:rPr>
              <a:t>Les partenaires </a:t>
            </a:r>
            <a:r>
              <a:rPr lang="fr-FR" sz="2800" b="1" dirty="0">
                <a:solidFill>
                  <a:srgbClr val="A8131D"/>
                </a:solidFill>
                <a:latin typeface="Verdana" pitchFamily="34" charset="0"/>
              </a:rPr>
              <a:t>de la prévention</a:t>
            </a:r>
          </a:p>
        </p:txBody>
      </p:sp>
      <p:sp>
        <p:nvSpPr>
          <p:cNvPr id="1946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3C90279-F8C2-454D-91EE-420DB27BA53A}" type="slidenum">
              <a:rPr lang="fr-FR" sz="1400" b="1"/>
              <a:pPr>
                <a:spcBef>
                  <a:spcPct val="50000"/>
                </a:spcBef>
              </a:pPr>
              <a:t>9</a:t>
            </a:fld>
            <a:endParaRPr lang="fr-FR" sz="14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187946" y="115888"/>
            <a:ext cx="7992566" cy="1079500"/>
          </a:xfrm>
        </p:spPr>
        <p:txBody>
          <a:bodyPr/>
          <a:lstStyle/>
          <a:p>
            <a:pPr algn="ctr"/>
            <a:r>
              <a:rPr lang="fr-FR" dirty="0" smtClean="0"/>
              <a:t>LES PARTENAIRES DE LA PRÉVENTION</a:t>
            </a:r>
            <a:br>
              <a:rPr lang="fr-FR" dirty="0" smtClean="0"/>
            </a:br>
            <a:r>
              <a:rPr lang="fr-FR" dirty="0" smtClean="0"/>
              <a:t>ET LEUR RÔLE</a:t>
            </a:r>
          </a:p>
        </p:txBody>
      </p:sp>
      <p:sp>
        <p:nvSpPr>
          <p:cNvPr id="20483" name="Rectangle 3"/>
          <p:cNvSpPr>
            <a:spLocks noGrp="1" noChangeArrowheads="1"/>
          </p:cNvSpPr>
          <p:nvPr>
            <p:ph type="body" idx="4294967295"/>
          </p:nvPr>
        </p:nvSpPr>
        <p:spPr>
          <a:xfrm>
            <a:off x="1258888" y="1484313"/>
            <a:ext cx="7543800" cy="4319587"/>
          </a:xfrm>
        </p:spPr>
        <p:txBody>
          <a:bodyPr/>
          <a:lstStyle/>
          <a:p>
            <a:pPr algn="just"/>
            <a:r>
              <a:rPr lang="fr-FR" sz="1600" dirty="0" smtClean="0">
                <a:solidFill>
                  <a:schemeClr val="tx1"/>
                </a:solidFill>
              </a:rPr>
              <a:t>La C.A.R.S.A.T. (</a:t>
            </a:r>
            <a:r>
              <a:rPr lang="fr-FR" sz="1600" b="0" dirty="0" smtClean="0">
                <a:solidFill>
                  <a:schemeClr val="tx1"/>
                </a:solidFill>
              </a:rPr>
              <a:t>Caisse d’Assurance Retraite et de la Santé au Travail)</a:t>
            </a:r>
          </a:p>
          <a:p>
            <a:pPr lvl="1" algn="just"/>
            <a:r>
              <a:rPr lang="fr-FR" sz="1600" dirty="0" smtClean="0"/>
              <a:t>Préconise toute mesure justifiée de prévention en vue de faire diminuer le nombre et la gravité des accidents et des maladies professionnelles.</a:t>
            </a:r>
          </a:p>
          <a:p>
            <a:pPr algn="just"/>
            <a:r>
              <a:rPr lang="fr-FR" sz="1600" dirty="0" smtClean="0">
                <a:solidFill>
                  <a:schemeClr val="tx1"/>
                </a:solidFill>
              </a:rPr>
              <a:t>L’I.N.R.S.</a:t>
            </a:r>
            <a:r>
              <a:rPr lang="fr-FR" sz="1600" b="0" dirty="0" smtClean="0">
                <a:solidFill>
                  <a:schemeClr val="tx1"/>
                </a:solidFill>
              </a:rPr>
              <a:t> Institut National de Recherche et de Sécurité</a:t>
            </a:r>
          </a:p>
          <a:p>
            <a:pPr lvl="1" algn="just"/>
            <a:r>
              <a:rPr lang="fr-FR" sz="1600" dirty="0" smtClean="0"/>
              <a:t>Apporte son expertise à  La C.A.R.S.A.T. ainsi qu’aux entreprises.</a:t>
            </a:r>
          </a:p>
          <a:p>
            <a:pPr algn="just"/>
            <a:r>
              <a:rPr lang="fr-FR" sz="1600" dirty="0" smtClean="0">
                <a:solidFill>
                  <a:schemeClr val="tx1"/>
                </a:solidFill>
              </a:rPr>
              <a:t>La santé au travail</a:t>
            </a:r>
          </a:p>
          <a:p>
            <a:pPr lvl="1" algn="just"/>
            <a:r>
              <a:rPr lang="fr-FR" sz="1600" dirty="0" smtClean="0"/>
              <a:t>Veille à la santé des salaries pour les préserver des nuisances et notamment des risques lies à l’utilisation  des produit dangereux.</a:t>
            </a:r>
          </a:p>
          <a:p>
            <a:pPr algn="just"/>
            <a:r>
              <a:rPr lang="fr-FR" sz="1600" dirty="0" smtClean="0">
                <a:solidFill>
                  <a:schemeClr val="tx1"/>
                </a:solidFill>
              </a:rPr>
              <a:t>Le C.H.S.</a:t>
            </a:r>
            <a:r>
              <a:rPr lang="fr-FR" sz="1600" b="0" dirty="0" smtClean="0">
                <a:solidFill>
                  <a:schemeClr val="tx1"/>
                </a:solidFill>
              </a:rPr>
              <a:t> Comité d’Hygiène et de Sécurité pour le service public.</a:t>
            </a:r>
          </a:p>
          <a:p>
            <a:pPr algn="just"/>
            <a:r>
              <a:rPr lang="fr-FR" sz="1600" dirty="0" smtClean="0">
                <a:solidFill>
                  <a:schemeClr val="tx1"/>
                </a:solidFill>
              </a:rPr>
              <a:t>Le C.H.S.C.T.</a:t>
            </a:r>
            <a:r>
              <a:rPr lang="fr-FR" sz="1600" b="0" dirty="0" smtClean="0">
                <a:solidFill>
                  <a:schemeClr val="tx1"/>
                </a:solidFill>
              </a:rPr>
              <a:t> Comité d’Hygiène, de Sécurité, et des Conditions de Travail dans le secteur privé.</a:t>
            </a:r>
          </a:p>
          <a:p>
            <a:pPr lvl="1" algn="just"/>
            <a:r>
              <a:rPr lang="fr-FR" sz="1600" dirty="0" smtClean="0"/>
              <a:t>Conseille les entreprises du BTP dans le domaine de la prévention.</a:t>
            </a:r>
          </a:p>
          <a:p>
            <a:pPr lvl="1">
              <a:buFontTx/>
              <a:buNone/>
            </a:pPr>
            <a:endParaRPr lang="fr-FR" sz="1200" b="1" dirty="0" smtClean="0"/>
          </a:p>
        </p:txBody>
      </p:sp>
      <p:sp>
        <p:nvSpPr>
          <p:cNvPr id="2048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8E97283-CE45-4967-A766-587C2BE76A71}" type="slidenum">
              <a:rPr lang="fr-FR" sz="1400" b="1"/>
              <a:pPr>
                <a:spcBef>
                  <a:spcPct val="50000"/>
                </a:spcBef>
              </a:pPr>
              <a:t>10</a:t>
            </a:fld>
            <a:endParaRPr lang="fr-FR" sz="14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1169342" y="117252"/>
            <a:ext cx="7974658" cy="1079500"/>
          </a:xfrm>
        </p:spPr>
        <p:txBody>
          <a:bodyPr/>
          <a:lstStyle/>
          <a:p>
            <a:pPr algn="ctr"/>
            <a:r>
              <a:rPr lang="fr-FR" dirty="0" smtClean="0"/>
              <a:t>LES PARTENAIRES DE LA PRÉVENTION</a:t>
            </a:r>
            <a:br>
              <a:rPr lang="fr-FR" dirty="0" smtClean="0"/>
            </a:br>
            <a:r>
              <a:rPr lang="fr-FR" dirty="0" smtClean="0"/>
              <a:t>ET LEUR RÔLE</a:t>
            </a:r>
          </a:p>
        </p:txBody>
      </p:sp>
      <p:sp>
        <p:nvSpPr>
          <p:cNvPr id="21507" name="Rectangle 3"/>
          <p:cNvSpPr>
            <a:spLocks noGrp="1" noChangeArrowheads="1"/>
          </p:cNvSpPr>
          <p:nvPr>
            <p:ph type="body" idx="4294967295"/>
          </p:nvPr>
        </p:nvSpPr>
        <p:spPr>
          <a:xfrm>
            <a:off x="1295400" y="1484313"/>
            <a:ext cx="7543800" cy="4104927"/>
          </a:xfrm>
        </p:spPr>
        <p:txBody>
          <a:bodyPr/>
          <a:lstStyle/>
          <a:p>
            <a:r>
              <a:rPr lang="fr-FR" sz="1600" dirty="0" smtClean="0">
                <a:solidFill>
                  <a:schemeClr val="tx1"/>
                </a:solidFill>
              </a:rPr>
              <a:t>L’ A.C.M.O.</a:t>
            </a:r>
            <a:r>
              <a:rPr lang="fr-FR" sz="1600" b="0" dirty="0" smtClean="0">
                <a:solidFill>
                  <a:schemeClr val="tx1"/>
                </a:solidFill>
              </a:rPr>
              <a:t> Agent Chargé de la Mise en Œuvre des règles d’hygiène et de sécurité.</a:t>
            </a:r>
          </a:p>
          <a:p>
            <a:pPr lvl="1"/>
            <a:r>
              <a:rPr lang="fr-FR" sz="1600" dirty="0" smtClean="0"/>
              <a:t>Exprime le point de vue des salaries sur la prévention des risques professionnels et l’amélioration des conditions de travail dans l’entreprise.</a:t>
            </a:r>
          </a:p>
          <a:p>
            <a:r>
              <a:rPr lang="fr-FR" sz="1600" dirty="0" smtClean="0">
                <a:solidFill>
                  <a:schemeClr val="tx1"/>
                </a:solidFill>
              </a:rPr>
              <a:t>L’inspection du travail</a:t>
            </a:r>
          </a:p>
          <a:p>
            <a:pPr lvl="1"/>
            <a:r>
              <a:rPr lang="fr-FR" sz="1600" dirty="0" smtClean="0"/>
              <a:t>Contrôle l’application de la législation du travail dans l’entreprise.</a:t>
            </a:r>
          </a:p>
          <a:p>
            <a:r>
              <a:rPr lang="fr-FR" sz="1600" dirty="0" smtClean="0">
                <a:solidFill>
                  <a:schemeClr val="tx1"/>
                </a:solidFill>
              </a:rPr>
              <a:t>Le centre de formation</a:t>
            </a:r>
          </a:p>
          <a:p>
            <a:pPr lvl="1"/>
            <a:r>
              <a:rPr lang="fr-FR" sz="1600" dirty="0" smtClean="0"/>
              <a:t>Forme le personnel et donne un avis sur l’éventuelle habilitation du salarie pour son employeur.</a:t>
            </a:r>
          </a:p>
          <a:p>
            <a:r>
              <a:rPr lang="fr-FR" sz="1600" dirty="0" smtClean="0">
                <a:solidFill>
                  <a:schemeClr val="tx1"/>
                </a:solidFill>
              </a:rPr>
              <a:t>L’organisme de contrôle technique</a:t>
            </a:r>
          </a:p>
          <a:p>
            <a:pPr lvl="1"/>
            <a:r>
              <a:rPr lang="fr-FR" sz="1600" dirty="0" smtClean="0"/>
              <a:t>Vérifie périodiquement l’état de conservation des équipements de travail.</a:t>
            </a:r>
          </a:p>
          <a:p>
            <a:r>
              <a:rPr lang="fr-FR" sz="1600" dirty="0" smtClean="0">
                <a:solidFill>
                  <a:schemeClr val="tx1"/>
                </a:solidFill>
              </a:rPr>
              <a:t>L’O.P.P.B.T.P</a:t>
            </a:r>
            <a:r>
              <a:rPr lang="fr-FR" sz="1600" b="0" dirty="0" smtClean="0">
                <a:solidFill>
                  <a:schemeClr val="tx1"/>
                </a:solidFill>
              </a:rPr>
              <a:t>. L’Organisme Professionnel de Prévention du Bâtiment et des Travaux Publics.</a:t>
            </a:r>
          </a:p>
          <a:p>
            <a:endParaRPr lang="fr-FR" sz="1400" dirty="0" smtClean="0"/>
          </a:p>
        </p:txBody>
      </p:sp>
      <p:sp>
        <p:nvSpPr>
          <p:cNvPr id="2150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8627D94-48B7-4C06-B260-8EBD351F4EC8}" type="slidenum">
              <a:rPr lang="fr-FR" sz="1400" b="1"/>
              <a:pPr>
                <a:spcBef>
                  <a:spcPct val="50000"/>
                </a:spcBef>
              </a:pPr>
              <a:t>11</a:t>
            </a:fld>
            <a:endParaRPr lang="fr-FR" sz="14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392039" y="45244"/>
            <a:ext cx="7212409" cy="1079500"/>
          </a:xfrm>
        </p:spPr>
        <p:txBody>
          <a:bodyPr/>
          <a:lstStyle/>
          <a:p>
            <a:pPr algn="ctr"/>
            <a:r>
              <a:rPr lang="fr-FR" dirty="0" smtClean="0"/>
              <a:t>LES RISQUES ET SANCTIONS LIÉS À LA PRISE DE SUBSTANCES</a:t>
            </a:r>
          </a:p>
        </p:txBody>
      </p:sp>
      <p:sp>
        <p:nvSpPr>
          <p:cNvPr id="22531" name="Rectangle 3"/>
          <p:cNvSpPr>
            <a:spLocks noGrp="1" noChangeArrowheads="1"/>
          </p:cNvSpPr>
          <p:nvPr>
            <p:ph type="body" idx="4294967295"/>
          </p:nvPr>
        </p:nvSpPr>
        <p:spPr>
          <a:xfrm>
            <a:off x="1331913" y="1412875"/>
            <a:ext cx="7507287" cy="5445125"/>
          </a:xfrm>
        </p:spPr>
        <p:txBody>
          <a:bodyPr/>
          <a:lstStyle/>
          <a:p>
            <a:pPr marL="381000" indent="-381000" algn="ctr">
              <a:buFontTx/>
              <a:buAutoNum type="arabicPeriod"/>
            </a:pPr>
            <a:r>
              <a:rPr lang="fr-FR" sz="2000" dirty="0" smtClean="0">
                <a:solidFill>
                  <a:schemeClr val="tx1"/>
                </a:solidFill>
              </a:rPr>
              <a:t>L’alcool</a:t>
            </a:r>
          </a:p>
          <a:p>
            <a:pPr marL="381000" indent="-381000" algn="ctr">
              <a:buFontTx/>
              <a:buAutoNum type="arabicPeriod"/>
            </a:pPr>
            <a:endParaRPr lang="fr-FR" sz="1600" dirty="0" smtClean="0">
              <a:solidFill>
                <a:schemeClr val="tx1"/>
              </a:solidFill>
            </a:endParaRPr>
          </a:p>
          <a:p>
            <a:pPr marL="0" indent="0">
              <a:buNone/>
            </a:pPr>
            <a:r>
              <a:rPr lang="fr-FR" sz="1800" dirty="0" smtClean="0">
                <a:solidFill>
                  <a:schemeClr val="tx1"/>
                </a:solidFill>
              </a:rPr>
              <a:t>L’alcoolémie </a:t>
            </a:r>
            <a:r>
              <a:rPr lang="fr-FR" sz="1800" b="0" dirty="0" smtClean="0">
                <a:solidFill>
                  <a:schemeClr val="tx1"/>
                </a:solidFill>
              </a:rPr>
              <a:t>: c’est la quantité d’alcool pur contenu dans un litre de sang. Le taux d’alcoolémie varie en fonction du poids, du sexe et des caractéristiques individuelles du consommateur. Le taux maximum autorisé est de 0,5 g/litre de sang ou 0,25 mg par litre d’air expiré.</a:t>
            </a:r>
          </a:p>
          <a:p>
            <a:pPr marL="381000" indent="-381000"/>
            <a:endParaRPr lang="fr-FR" sz="1600" b="0" dirty="0" smtClean="0">
              <a:solidFill>
                <a:schemeClr val="tx1"/>
              </a:solidFill>
            </a:endParaRPr>
          </a:p>
          <a:p>
            <a:pPr marL="381000" indent="-381000">
              <a:buFontTx/>
              <a:buNone/>
            </a:pPr>
            <a:r>
              <a:rPr lang="fr-FR" sz="1800" b="0" dirty="0" smtClean="0">
                <a:solidFill>
                  <a:schemeClr val="tx1"/>
                </a:solidFill>
              </a:rPr>
              <a:t>Exemple d’équivalence de 10 g d’alcool</a:t>
            </a:r>
          </a:p>
          <a:p>
            <a:pPr marL="381000" indent="-381000"/>
            <a:endParaRPr lang="fr-FR" sz="1200" b="0" dirty="0" smtClean="0">
              <a:solidFill>
                <a:schemeClr val="tx1"/>
              </a:solidFill>
            </a:endParaRPr>
          </a:p>
          <a:p>
            <a:pPr marL="381000" indent="-381000"/>
            <a:endParaRPr lang="fr-FR" sz="1200" b="0" dirty="0" smtClean="0">
              <a:solidFill>
                <a:schemeClr val="tx1"/>
              </a:solidFill>
            </a:endParaRPr>
          </a:p>
          <a:p>
            <a:pPr marL="381000" indent="-381000"/>
            <a:endParaRPr lang="fr-FR" sz="1200" b="0" dirty="0" smtClean="0"/>
          </a:p>
          <a:p>
            <a:pPr marL="381000" indent="-381000"/>
            <a:endParaRPr lang="fr-FR" sz="1200" b="0" dirty="0" smtClean="0"/>
          </a:p>
          <a:p>
            <a:pPr marL="381000" indent="-381000"/>
            <a:endParaRPr lang="fr-FR" sz="1200" b="0" dirty="0" smtClean="0"/>
          </a:p>
          <a:p>
            <a:pPr marL="381000" indent="-381000"/>
            <a:endParaRPr lang="fr-FR" sz="1200" b="0" dirty="0" smtClean="0"/>
          </a:p>
          <a:p>
            <a:pPr marL="381000" indent="-381000"/>
            <a:endParaRPr lang="fr-FR" sz="1200" b="0" dirty="0" smtClean="0"/>
          </a:p>
        </p:txBody>
      </p:sp>
      <p:pic>
        <p:nvPicPr>
          <p:cNvPr id="22532" name="Picture 4" descr="ANd9GcTPKc_JaqBXbnl9UKbEwY7iXpMON56hfbx6WRBuJPzqkEpNK5FMw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916238" y="4149725"/>
            <a:ext cx="4038600"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253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5CA5863-D621-46E8-9354-9BCA52284EC0}" type="slidenum">
              <a:rPr lang="fr-FR" sz="1400" b="1"/>
              <a:pPr>
                <a:spcBef>
                  <a:spcPct val="50000"/>
                </a:spcBef>
              </a:pPr>
              <a:t>12</a:t>
            </a:fld>
            <a:endParaRPr lang="fr-FR" sz="14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4294967295"/>
          </p:nvPr>
        </p:nvSpPr>
        <p:spPr/>
        <p:txBody>
          <a:bodyPr/>
          <a:lstStyle/>
          <a:p>
            <a:pPr>
              <a:lnSpc>
                <a:spcPct val="90000"/>
              </a:lnSpc>
            </a:pPr>
            <a:r>
              <a:rPr lang="fr-FR" sz="1800" dirty="0" smtClean="0">
                <a:solidFill>
                  <a:schemeClr val="tx1"/>
                </a:solidFill>
              </a:rPr>
              <a:t>Les effets de l’alcool</a:t>
            </a:r>
            <a:r>
              <a:rPr lang="fr-FR" sz="1800" b="0" dirty="0" smtClean="0">
                <a:solidFill>
                  <a:schemeClr val="tx1"/>
                </a:solidFill>
              </a:rPr>
              <a:t> : ils sont ressentis à partir de 0,3g / litre de sang.</a:t>
            </a:r>
          </a:p>
          <a:p>
            <a:pPr lvl="1" algn="just">
              <a:lnSpc>
                <a:spcPct val="90000"/>
              </a:lnSpc>
              <a:buFont typeface="Wingdings" pitchFamily="2" charset="2"/>
              <a:buChar char="Ø"/>
            </a:pPr>
            <a:r>
              <a:rPr lang="fr-FR" sz="1800" dirty="0" smtClean="0"/>
              <a:t>Euphorie ou endormissement, augmentation du temps de réaction, baisse de la vigilance, troubles de la perception visuelle, des mouvements, de l’équilibre etc...</a:t>
            </a:r>
          </a:p>
          <a:p>
            <a:pPr algn="just">
              <a:lnSpc>
                <a:spcPct val="90000"/>
              </a:lnSpc>
            </a:pPr>
            <a:endParaRPr lang="fr-FR" sz="1800" b="0" dirty="0" smtClean="0">
              <a:solidFill>
                <a:schemeClr val="tx1"/>
              </a:solidFill>
            </a:endParaRPr>
          </a:p>
          <a:p>
            <a:pPr algn="just">
              <a:lnSpc>
                <a:spcPct val="90000"/>
              </a:lnSpc>
            </a:pPr>
            <a:r>
              <a:rPr lang="fr-FR" sz="1800" dirty="0" smtClean="0">
                <a:solidFill>
                  <a:schemeClr val="tx1"/>
                </a:solidFill>
              </a:rPr>
              <a:t>La diffusion de l’alcool</a:t>
            </a:r>
            <a:r>
              <a:rPr lang="fr-FR" sz="1800" b="0" dirty="0" smtClean="0">
                <a:solidFill>
                  <a:schemeClr val="tx1"/>
                </a:solidFill>
              </a:rPr>
              <a:t> : l’alcoolémie est au maximum une heure après absorption au cours d’un repas et 1/4 d’heure après, si le consommateur est à jeun.</a:t>
            </a:r>
          </a:p>
          <a:p>
            <a:pPr algn="just">
              <a:lnSpc>
                <a:spcPct val="90000"/>
              </a:lnSpc>
            </a:pPr>
            <a:endParaRPr lang="fr-FR" sz="1800" b="0" dirty="0" smtClean="0">
              <a:solidFill>
                <a:schemeClr val="tx1"/>
              </a:solidFill>
            </a:endParaRPr>
          </a:p>
          <a:p>
            <a:pPr algn="just">
              <a:lnSpc>
                <a:spcPct val="90000"/>
              </a:lnSpc>
            </a:pPr>
            <a:r>
              <a:rPr lang="fr-FR" sz="1800" dirty="0" smtClean="0">
                <a:solidFill>
                  <a:schemeClr val="tx1"/>
                </a:solidFill>
              </a:rPr>
              <a:t>La vitesse de l’élimination de l’alcool</a:t>
            </a:r>
            <a:r>
              <a:rPr lang="fr-FR" sz="1800" b="0" dirty="0" smtClean="0">
                <a:solidFill>
                  <a:schemeClr val="tx1"/>
                </a:solidFill>
              </a:rPr>
              <a:t> :environ 0,10 g par litre de sang par heure.</a:t>
            </a:r>
          </a:p>
          <a:p>
            <a:pPr algn="just">
              <a:lnSpc>
                <a:spcPct val="90000"/>
              </a:lnSpc>
            </a:pPr>
            <a:endParaRPr lang="fr-FR" sz="1200" b="0" dirty="0" smtClean="0">
              <a:solidFill>
                <a:schemeClr val="tx1"/>
              </a:solidFill>
            </a:endParaRPr>
          </a:p>
          <a:p>
            <a:pPr>
              <a:lnSpc>
                <a:spcPct val="90000"/>
              </a:lnSpc>
            </a:pPr>
            <a:endParaRPr lang="fr-FR" sz="1200" b="0" dirty="0" smtClean="0">
              <a:solidFill>
                <a:schemeClr val="tx1"/>
              </a:solidFill>
            </a:endParaRPr>
          </a:p>
          <a:p>
            <a:pPr>
              <a:lnSpc>
                <a:spcPct val="90000"/>
              </a:lnSpc>
            </a:pPr>
            <a:endParaRPr lang="fr-FR" sz="2000" dirty="0" smtClean="0"/>
          </a:p>
        </p:txBody>
      </p:sp>
      <p:sp>
        <p:nvSpPr>
          <p:cNvPr id="19459" name="Rectangle 4"/>
          <p:cNvSpPr>
            <a:spLocks noChangeArrowheads="1"/>
          </p:cNvSpPr>
          <p:nvPr/>
        </p:nvSpPr>
        <p:spPr bwMode="auto">
          <a:xfrm>
            <a:off x="1347788" y="45244"/>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a:defRPr/>
            </a:pPr>
            <a:r>
              <a:rPr lang="fr-FR" sz="2800" b="1" dirty="0">
                <a:solidFill>
                  <a:schemeClr val="bg1"/>
                </a:solidFill>
                <a:effectLst>
                  <a:outerShdw blurRad="38100" dist="38100" dir="2700000" algn="tl">
                    <a:srgbClr val="000000">
                      <a:alpha val="43137"/>
                    </a:srgbClr>
                  </a:outerShdw>
                </a:effectLst>
                <a:latin typeface="+mj-lt"/>
              </a:rPr>
              <a:t>LES RISQUES ET SANCTIONS LIÉS À LA PRISE DE SUBSTANCES</a:t>
            </a:r>
          </a:p>
        </p:txBody>
      </p:sp>
      <p:sp>
        <p:nvSpPr>
          <p:cNvPr id="2355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10FE562-DE48-4FD1-AF52-C692891E9DC9}" type="slidenum">
              <a:rPr lang="fr-FR" sz="1400" b="1"/>
              <a:pPr>
                <a:spcBef>
                  <a:spcPct val="50000"/>
                </a:spcBef>
              </a:pPr>
              <a:t>13</a:t>
            </a:fld>
            <a:endParaRPr lang="fr-FR" sz="14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4294967295"/>
          </p:nvPr>
        </p:nvSpPr>
        <p:spPr>
          <a:xfrm>
            <a:off x="1004888" y="1412875"/>
            <a:ext cx="7543800" cy="4608513"/>
          </a:xfrm>
        </p:spPr>
        <p:txBody>
          <a:bodyPr/>
          <a:lstStyle/>
          <a:p>
            <a:pPr algn="just"/>
            <a:endParaRPr lang="fr-FR" sz="1200" b="0" dirty="0" smtClean="0">
              <a:solidFill>
                <a:schemeClr val="tx1"/>
              </a:solidFill>
            </a:endParaRPr>
          </a:p>
          <a:p>
            <a:pPr algn="just"/>
            <a:r>
              <a:rPr lang="fr-FR" sz="1800" dirty="0" smtClean="0">
                <a:solidFill>
                  <a:schemeClr val="tx1"/>
                </a:solidFill>
              </a:rPr>
              <a:t>Les sanctions liées à la conduite d’un véhicule sous l’emprise massive d’alcool</a:t>
            </a:r>
            <a:r>
              <a:rPr lang="fr-FR" sz="1800" b="0" dirty="0" smtClean="0">
                <a:solidFill>
                  <a:schemeClr val="tx1"/>
                </a:solidFill>
              </a:rPr>
              <a:t> </a:t>
            </a:r>
            <a:r>
              <a:rPr lang="fr-FR" sz="1600" b="0" dirty="0" smtClean="0">
                <a:solidFill>
                  <a:schemeClr val="tx1"/>
                </a:solidFill>
              </a:rPr>
              <a:t>:</a:t>
            </a:r>
          </a:p>
          <a:p>
            <a:pPr lvl="1" algn="just">
              <a:buFont typeface="Wingdings" pitchFamily="2" charset="2"/>
              <a:buChar char="q"/>
            </a:pPr>
            <a:r>
              <a:rPr lang="fr-FR" sz="1600" dirty="0" smtClean="0"/>
              <a:t>au-delà du taux autorisé, le conducteur sera sanctionné en fonction de la gravité de l’alcoolémie ou de ses conséquences :</a:t>
            </a:r>
          </a:p>
          <a:p>
            <a:pPr lvl="1" algn="just">
              <a:buFont typeface="Wingdings" pitchFamily="2" charset="2"/>
              <a:buChar char="q"/>
            </a:pPr>
            <a:endParaRPr lang="fr-FR" sz="1600" dirty="0" smtClean="0"/>
          </a:p>
          <a:p>
            <a:pPr lvl="2" algn="just">
              <a:buFont typeface="Wingdings" pitchFamily="2" charset="2"/>
              <a:buChar char="Ø"/>
            </a:pPr>
            <a:r>
              <a:rPr lang="fr-FR" sz="1600" dirty="0"/>
              <a:t>e</a:t>
            </a:r>
            <a:r>
              <a:rPr lang="fr-FR" sz="1600" dirty="0" smtClean="0"/>
              <a:t>ntre 0,5 et 0,79 gr/l de sang (ou 0,25 à 0,39 mg/l d’air expiré : contravention</a:t>
            </a:r>
          </a:p>
          <a:p>
            <a:pPr lvl="2" algn="just">
              <a:buFont typeface="Wingdings" pitchFamily="2" charset="2"/>
              <a:buChar char="Ø"/>
            </a:pPr>
            <a:r>
              <a:rPr lang="fr-FR" sz="1600" dirty="0"/>
              <a:t>l</a:t>
            </a:r>
            <a:r>
              <a:rPr lang="fr-FR" sz="1600" dirty="0" smtClean="0"/>
              <a:t>es sanctions : amende (750 € max), retrait de 6 points sur le permis, suspension du permis, effets sur les garanties d’assurances.</a:t>
            </a:r>
          </a:p>
          <a:p>
            <a:pPr lvl="2" algn="just">
              <a:buFont typeface="Wingdings" pitchFamily="2" charset="2"/>
              <a:buChar char="Ø"/>
            </a:pPr>
            <a:r>
              <a:rPr lang="fr-FR" sz="1600" dirty="0"/>
              <a:t>a</a:t>
            </a:r>
            <a:r>
              <a:rPr lang="fr-FR" sz="1600" dirty="0" smtClean="0"/>
              <a:t>u-delà de 0,8 gr/l de sang (ou 0,4 mg/l d’air expiré : délit</a:t>
            </a:r>
          </a:p>
          <a:p>
            <a:pPr lvl="2" algn="just">
              <a:buFont typeface="Wingdings" pitchFamily="2" charset="2"/>
              <a:buChar char="Ø"/>
            </a:pPr>
            <a:r>
              <a:rPr lang="fr-FR" sz="1600" dirty="0"/>
              <a:t>l</a:t>
            </a:r>
            <a:r>
              <a:rPr lang="fr-FR" sz="1600" dirty="0" smtClean="0"/>
              <a:t>es sanctions : amende (4500 € max), prison (2 ans, 4 ans en cas d’homicide), retrait de 6 points sur le permis, suspension ou annulation du permis, effets sur les garanties d’assurances, peines complémentaires (travaux d’intérêts généraux).</a:t>
            </a:r>
          </a:p>
          <a:p>
            <a:pPr lvl="1"/>
            <a:endParaRPr lang="fr-FR" sz="800" dirty="0" smtClean="0"/>
          </a:p>
          <a:p>
            <a:endParaRPr lang="fr-FR" sz="2000" dirty="0" smtClean="0"/>
          </a:p>
        </p:txBody>
      </p:sp>
      <p:sp>
        <p:nvSpPr>
          <p:cNvPr id="19459" name="Rectangle 4"/>
          <p:cNvSpPr>
            <a:spLocks noChangeArrowheads="1"/>
          </p:cNvSpPr>
          <p:nvPr/>
        </p:nvSpPr>
        <p:spPr bwMode="auto">
          <a:xfrm>
            <a:off x="1331913" y="116632"/>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a:defRPr/>
            </a:pPr>
            <a:r>
              <a:rPr lang="fr-FR" sz="2800" b="1" dirty="0">
                <a:solidFill>
                  <a:schemeClr val="bg1"/>
                </a:solidFill>
                <a:latin typeface="+mj-lt"/>
              </a:rPr>
              <a:t>LES RISQUES ET SANCTIONS LIÉS À LA PRISE DE SUBSTANCES</a:t>
            </a:r>
          </a:p>
        </p:txBody>
      </p:sp>
      <p:sp>
        <p:nvSpPr>
          <p:cNvPr id="2458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5573C6-5C5D-483C-97CD-765406BC4C9D}" type="slidenum">
              <a:rPr lang="fr-FR" sz="1400" b="1"/>
              <a:pPr>
                <a:spcBef>
                  <a:spcPct val="50000"/>
                </a:spcBef>
              </a:pPr>
              <a:t>14</a:t>
            </a:fld>
            <a:endParaRPr lang="fr-FR" sz="14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1403350" y="117252"/>
            <a:ext cx="7197725" cy="1079500"/>
          </a:xfrm>
        </p:spPr>
        <p:txBody>
          <a:bodyPr/>
          <a:lstStyle/>
          <a:p>
            <a:pPr algn="ctr"/>
            <a:r>
              <a:rPr lang="fr-FR" dirty="0" smtClean="0"/>
              <a:t>LES RISQUES ET SANCTIONS LIÉS À LA PRISE DE SUBSTANCES</a:t>
            </a:r>
          </a:p>
        </p:txBody>
      </p:sp>
      <p:sp>
        <p:nvSpPr>
          <p:cNvPr id="20483" name="Rectangle 3"/>
          <p:cNvSpPr>
            <a:spLocks noGrp="1" noChangeArrowheads="1"/>
          </p:cNvSpPr>
          <p:nvPr>
            <p:ph type="body" idx="4294967295"/>
          </p:nvPr>
        </p:nvSpPr>
        <p:spPr>
          <a:xfrm>
            <a:off x="1258888" y="1700213"/>
            <a:ext cx="7543800" cy="4916487"/>
          </a:xfrm>
        </p:spPr>
        <p:txBody>
          <a:bodyPr/>
          <a:lstStyle/>
          <a:p>
            <a:pPr marL="457200" indent="-457200" algn="ctr">
              <a:buFontTx/>
              <a:buAutoNum type="arabicPeriod" startAt="2"/>
              <a:defRPr/>
            </a:pPr>
            <a:r>
              <a:rPr lang="fr-FR" sz="2000" dirty="0" smtClean="0">
                <a:solidFill>
                  <a:schemeClr val="tx1"/>
                </a:solidFill>
              </a:rPr>
              <a:t>Les stupéfiants</a:t>
            </a:r>
          </a:p>
          <a:p>
            <a:pPr marL="457200" indent="-457200">
              <a:defRPr/>
            </a:pPr>
            <a:endParaRPr lang="fr-FR" sz="1800" dirty="0" smtClean="0">
              <a:solidFill>
                <a:schemeClr val="tx1"/>
              </a:solidFill>
            </a:endParaRPr>
          </a:p>
          <a:p>
            <a:pPr marL="0" indent="0" algn="just">
              <a:buFontTx/>
              <a:buNone/>
              <a:defRPr/>
            </a:pPr>
            <a:r>
              <a:rPr lang="fr-FR" sz="1800" dirty="0" smtClean="0">
                <a:solidFill>
                  <a:schemeClr val="tx1"/>
                </a:solidFill>
              </a:rPr>
              <a:t>Fumer 2 “joints” équivaut à une alcoolémie de 0,5 g par litre de sang.</a:t>
            </a:r>
          </a:p>
          <a:p>
            <a:pPr marL="0" indent="0" algn="just">
              <a:buFontTx/>
              <a:buNone/>
              <a:defRPr/>
            </a:pPr>
            <a:r>
              <a:rPr lang="fr-FR" sz="1800" dirty="0" smtClean="0">
                <a:solidFill>
                  <a:schemeClr val="tx1"/>
                </a:solidFill>
              </a:rPr>
              <a:t>Les sanctions liées à la conduite d’un véhicule sous l’emprise de stupéfiants :</a:t>
            </a:r>
          </a:p>
          <a:p>
            <a:pPr marL="457200" indent="-457200" algn="just">
              <a:defRPr/>
            </a:pPr>
            <a:r>
              <a:rPr lang="fr-FR" sz="1800" b="0" dirty="0" smtClean="0">
                <a:solidFill>
                  <a:schemeClr val="tx1"/>
                </a:solidFill>
              </a:rPr>
              <a:t>2 ans de prison, 4500 € d’amende, retrait de 6 points sur le permis, suspension ou annulation du permis, peine d’intérêt général, une peine de jours-amende, l’interdiction de conduire certains véhicules à moteur pour une durée de 5 ans maximum, l’obligation d’accomplir un stage de sensibilisation à la sécurité routière et/ou un stage de sensibilisation aux dangers de l’usage de produits stupéfiants.</a:t>
            </a:r>
          </a:p>
          <a:p>
            <a:pPr marL="457200" indent="-457200" algn="ctr">
              <a:buFontTx/>
              <a:buNone/>
              <a:defRPr/>
            </a:pPr>
            <a:r>
              <a:rPr lang="fr-FR" sz="1000" b="0" dirty="0" smtClean="0"/>
              <a:t>.</a:t>
            </a:r>
          </a:p>
        </p:txBody>
      </p:sp>
      <p:sp>
        <p:nvSpPr>
          <p:cNvPr id="2560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4E25E33-C462-4B6D-B85C-67D85A4DDACC}" type="slidenum">
              <a:rPr lang="fr-FR" sz="1400" b="1"/>
              <a:pPr>
                <a:spcBef>
                  <a:spcPct val="50000"/>
                </a:spcBef>
              </a:pPr>
              <a:t>15</a:t>
            </a:fld>
            <a:endParaRPr lang="fr-FR" sz="14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1403648" y="115888"/>
            <a:ext cx="7197725" cy="1079500"/>
          </a:xfrm>
        </p:spPr>
        <p:txBody>
          <a:bodyPr/>
          <a:lstStyle/>
          <a:p>
            <a:pPr algn="ctr"/>
            <a:r>
              <a:rPr lang="fr-FR" dirty="0" smtClean="0"/>
              <a:t>LES RISQUES ET SANCTIONS LIÉS À LA PRISE DE SUBSTANCES</a:t>
            </a:r>
          </a:p>
        </p:txBody>
      </p:sp>
      <p:sp>
        <p:nvSpPr>
          <p:cNvPr id="20483" name="Rectangle 3"/>
          <p:cNvSpPr>
            <a:spLocks noGrp="1" noChangeArrowheads="1"/>
          </p:cNvSpPr>
          <p:nvPr>
            <p:ph type="body" idx="4294967295"/>
          </p:nvPr>
        </p:nvSpPr>
        <p:spPr>
          <a:xfrm>
            <a:off x="1115616" y="1196752"/>
            <a:ext cx="7543800" cy="4916488"/>
          </a:xfrm>
        </p:spPr>
        <p:txBody>
          <a:bodyPr/>
          <a:lstStyle/>
          <a:p>
            <a:pPr marL="0" indent="0" algn="ctr">
              <a:buNone/>
              <a:defRPr/>
            </a:pPr>
            <a:endParaRPr lang="fr-FR" sz="1800" dirty="0" smtClean="0">
              <a:solidFill>
                <a:schemeClr val="tx1"/>
              </a:solidFill>
            </a:endParaRPr>
          </a:p>
          <a:p>
            <a:pPr marL="0" indent="0" algn="just">
              <a:buNone/>
              <a:defRPr/>
            </a:pPr>
            <a:r>
              <a:rPr lang="fr-FR" sz="1800" dirty="0" smtClean="0">
                <a:solidFill>
                  <a:schemeClr val="tx1"/>
                </a:solidFill>
              </a:rPr>
              <a:t>Les effets des stupéfiants :</a:t>
            </a:r>
          </a:p>
          <a:p>
            <a:pPr marL="857250" lvl="1" indent="-457200" algn="just">
              <a:buFont typeface="Wingdings" pitchFamily="2" charset="2"/>
              <a:buChar char="Ø"/>
              <a:defRPr/>
            </a:pPr>
            <a:r>
              <a:rPr lang="fr-FR" sz="1800" dirty="0" smtClean="0"/>
              <a:t> une perception déformée : champ de vision rétréci, instabilité de l'image, mauvaise appréciation des distances et des vitesses, difficulté de reconnaissance des objets, troubles du comportement (surexcitation, agressivité ou désintérêt), hallucinations...</a:t>
            </a:r>
          </a:p>
          <a:p>
            <a:pPr marL="857250" lvl="1" indent="-457200" algn="just">
              <a:buFont typeface="Wingdings" pitchFamily="2" charset="2"/>
              <a:buChar char="Ø"/>
              <a:defRPr/>
            </a:pPr>
            <a:r>
              <a:rPr lang="fr-FR" sz="1800" dirty="0" smtClean="0"/>
              <a:t> des décisions incohérentes : euphorie qui peut entraîner un sentiment d'invincibilité, notion du temps et de l'espace décalée, analyse erronée des situations, décision inadaptée, prise de risques,</a:t>
            </a:r>
          </a:p>
          <a:p>
            <a:pPr marL="857250" lvl="1" indent="-457200" algn="just">
              <a:buFont typeface="Wingdings" pitchFamily="2" charset="2"/>
              <a:buChar char="Ø"/>
              <a:defRPr/>
            </a:pPr>
            <a:r>
              <a:rPr lang="fr-FR" sz="1800" dirty="0" smtClean="0"/>
              <a:t>fréquence..</a:t>
            </a:r>
          </a:p>
          <a:p>
            <a:pPr marL="857250" lvl="1" indent="-457200" algn="just">
              <a:buFont typeface="Wingdings" pitchFamily="2" charset="2"/>
              <a:buChar char="Ø"/>
              <a:defRPr/>
            </a:pPr>
            <a:endParaRPr lang="fr-FR" sz="1800" dirty="0" smtClean="0"/>
          </a:p>
          <a:p>
            <a:pPr marL="0" indent="0" algn="just">
              <a:buFontTx/>
              <a:buNone/>
              <a:defRPr/>
            </a:pPr>
            <a:r>
              <a:rPr lang="fr-FR" sz="1800" dirty="0" smtClean="0">
                <a:solidFill>
                  <a:schemeClr val="tx1"/>
                </a:solidFill>
              </a:rPr>
              <a:t>La vitesse de l’élimination des stupéfiants :</a:t>
            </a:r>
          </a:p>
          <a:p>
            <a:pPr lvl="1" algn="just">
              <a:buFont typeface="Wingdings" pitchFamily="2" charset="2"/>
              <a:buChar char="Ø"/>
              <a:defRPr/>
            </a:pPr>
            <a:r>
              <a:rPr lang="fr-FR" sz="1800" b="0" dirty="0" smtClean="0">
                <a:solidFill>
                  <a:schemeClr val="tx1"/>
                </a:solidFill>
              </a:rPr>
              <a:t>Les effets peuvent durer de 2 à 7 heures pour le cannabis mais jusqu'à plusieurs jours pour les drogues dures.</a:t>
            </a:r>
          </a:p>
          <a:p>
            <a:pPr marL="457200" indent="-457200" algn="ctr">
              <a:buFontTx/>
              <a:buNone/>
              <a:defRPr/>
            </a:pPr>
            <a:r>
              <a:rPr lang="fr-FR" sz="1000" b="0" dirty="0" smtClean="0"/>
              <a:t>.</a:t>
            </a:r>
          </a:p>
        </p:txBody>
      </p:sp>
      <p:sp>
        <p:nvSpPr>
          <p:cNvPr id="2662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08CCAD3-BD80-42E3-861E-0648E63F1262}" type="slidenum">
              <a:rPr lang="fr-FR" sz="1400" b="1"/>
              <a:pPr>
                <a:spcBef>
                  <a:spcPct val="50000"/>
                </a:spcBef>
              </a:pPr>
              <a:t>16</a:t>
            </a:fld>
            <a:endParaRPr lang="fr-FR" sz="14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4294967295"/>
          </p:nvPr>
        </p:nvSpPr>
        <p:spPr/>
        <p:txBody>
          <a:bodyPr/>
          <a:lstStyle/>
          <a:p>
            <a:pPr marL="457200" indent="-457200" algn="ctr">
              <a:buFontTx/>
              <a:buAutoNum type="arabicPeriod" startAt="3"/>
            </a:pPr>
            <a:r>
              <a:rPr lang="fr-FR" sz="2000" dirty="0" smtClean="0">
                <a:solidFill>
                  <a:schemeClr val="tx1"/>
                </a:solidFill>
              </a:rPr>
              <a:t>Les médicaments</a:t>
            </a:r>
          </a:p>
          <a:p>
            <a:pPr marL="457200" indent="-457200" algn="ctr">
              <a:buFontTx/>
              <a:buAutoNum type="arabicPeriod" startAt="3"/>
            </a:pPr>
            <a:endParaRPr lang="fr-FR" sz="1600" dirty="0" smtClean="0">
              <a:solidFill>
                <a:schemeClr val="tx1"/>
              </a:solidFill>
            </a:endParaRPr>
          </a:p>
          <a:p>
            <a:pPr marL="0" indent="0" algn="just">
              <a:buNone/>
            </a:pPr>
            <a:r>
              <a:rPr lang="fr-FR" sz="2000" b="0" dirty="0" smtClean="0">
                <a:solidFill>
                  <a:schemeClr val="tx1"/>
                </a:solidFill>
              </a:rPr>
              <a:t>Certains médicaments peuvent entraîner des altérations du comportement au même titre que l’alcool et les drogues, en général ces indications sont spécifiées sur le mode d’emploi des médicaments par des pictogrammes</a:t>
            </a:r>
          </a:p>
          <a:p>
            <a:pPr marL="457200" indent="-457200"/>
            <a:endParaRPr lang="fr-FR" sz="2000" b="0" dirty="0" smtClean="0">
              <a:solidFill>
                <a:schemeClr val="tx1"/>
              </a:solidFill>
            </a:endParaRPr>
          </a:p>
          <a:p>
            <a:pPr marL="457200" indent="-457200"/>
            <a:endParaRPr lang="fr-FR" sz="1000" b="0" dirty="0" smtClean="0">
              <a:solidFill>
                <a:schemeClr val="tx1"/>
              </a:solidFill>
            </a:endParaRPr>
          </a:p>
        </p:txBody>
      </p:sp>
      <p:sp>
        <p:nvSpPr>
          <p:cNvPr id="27651" name="Text Box 4"/>
          <p:cNvSpPr txBox="1">
            <a:spLocks noChangeArrowheads="1"/>
          </p:cNvSpPr>
          <p:nvPr/>
        </p:nvSpPr>
        <p:spPr bwMode="auto">
          <a:xfrm>
            <a:off x="1403350" y="4149725"/>
            <a:ext cx="7129463" cy="1570038"/>
          </a:xfrm>
          <a:prstGeom prst="rect">
            <a:avLst/>
          </a:prstGeom>
          <a:solidFill>
            <a:srgbClr val="A8131D"/>
          </a:solidFill>
          <a:ln w="9525">
            <a:solidFill>
              <a:srgbClr val="A8131D"/>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1600" b="1" dirty="0">
                <a:solidFill>
                  <a:schemeClr val="bg1"/>
                </a:solidFill>
              </a:rPr>
              <a:t>ATTENTION à la prise massive de substances sur le lieu de travail</a:t>
            </a:r>
          </a:p>
          <a:p>
            <a:pPr algn="ctr"/>
            <a:endParaRPr lang="fr-FR" sz="1600" b="1" dirty="0">
              <a:solidFill>
                <a:schemeClr val="bg1"/>
              </a:solidFill>
            </a:endParaRPr>
          </a:p>
          <a:p>
            <a:pPr algn="just"/>
            <a:r>
              <a:rPr lang="fr-FR" sz="1600" dirty="0">
                <a:solidFill>
                  <a:schemeClr val="bg1"/>
                </a:solidFill>
              </a:rPr>
              <a:t>L'employeur peut réglementer la consommation de substances dans l'entreprise, voire l'interdire complètement (règlement intérieur). Le droit du travail peut le conduire à licencier un salarié en état d'ébriété dès lors que celui-ci présente un danger pour lui-même ou pour son environnement.</a:t>
            </a:r>
          </a:p>
        </p:txBody>
      </p:sp>
      <p:sp>
        <p:nvSpPr>
          <p:cNvPr id="27652" name="Rectangle 5"/>
          <p:cNvSpPr>
            <a:spLocks noGrp="1" noChangeArrowheads="1"/>
          </p:cNvSpPr>
          <p:nvPr>
            <p:ph type="title" idx="4294967295"/>
          </p:nvPr>
        </p:nvSpPr>
        <p:spPr>
          <a:xfrm>
            <a:off x="1331913" y="115888"/>
            <a:ext cx="7197725" cy="1079500"/>
          </a:xfrm>
          <a:noFill/>
        </p:spPr>
        <p:txBody>
          <a:bodyPr/>
          <a:lstStyle/>
          <a:p>
            <a:pPr algn="ctr"/>
            <a:r>
              <a:rPr lang="fr-FR" dirty="0" smtClean="0"/>
              <a:t>LES RISQUES ET SANCTIONS LIÉS À LA PRISE DE SUBSTANCES</a:t>
            </a:r>
          </a:p>
        </p:txBody>
      </p:sp>
      <p:sp>
        <p:nvSpPr>
          <p:cNvPr id="2765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DDF658B-860A-494E-9E5D-FD24E91EE3C7}" type="slidenum">
              <a:rPr lang="fr-FR" sz="1400" b="1"/>
              <a:pPr>
                <a:spcBef>
                  <a:spcPct val="50000"/>
                </a:spcBef>
              </a:pPr>
              <a:t>17</a:t>
            </a:fld>
            <a:endParaRPr lang="fr-FR" sz="14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1"/>
          </p:nvPr>
        </p:nvSpPr>
        <p:spPr>
          <a:xfrm>
            <a:off x="1259632" y="1968624"/>
            <a:ext cx="6552728" cy="3116560"/>
          </a:xfrm>
        </p:spPr>
        <p:txBody>
          <a:bodyPr/>
          <a:lstStyle/>
          <a:p>
            <a:pPr algn="ctr">
              <a:buFontTx/>
              <a:buNone/>
            </a:pPr>
            <a:r>
              <a:rPr lang="fr-FR" sz="3200" dirty="0" smtClean="0"/>
              <a:t>La Prévention </a:t>
            </a:r>
          </a:p>
          <a:p>
            <a:pPr algn="ctr">
              <a:buFontTx/>
              <a:buNone/>
            </a:pPr>
            <a:endParaRPr lang="fr-FR" sz="2000" dirty="0" smtClean="0"/>
          </a:p>
          <a:p>
            <a:pPr algn="ctr">
              <a:buFontTx/>
              <a:buNone/>
            </a:pPr>
            <a:r>
              <a:rPr lang="fr-FR" sz="3200" dirty="0" smtClean="0"/>
              <a:t>des risques</a:t>
            </a:r>
          </a:p>
          <a:p>
            <a:pPr algn="ctr">
              <a:buFontTx/>
              <a:buNone/>
            </a:pPr>
            <a:endParaRPr lang="fr-FR" sz="2000" dirty="0" smtClean="0"/>
          </a:p>
          <a:p>
            <a:pPr algn="ctr">
              <a:buFontTx/>
              <a:buNone/>
            </a:pPr>
            <a:r>
              <a:rPr lang="fr-FR" sz="3200" dirty="0" smtClean="0"/>
              <a:t>électriques</a:t>
            </a:r>
          </a:p>
        </p:txBody>
      </p:sp>
      <p:sp>
        <p:nvSpPr>
          <p:cNvPr id="2867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D9CDB88-09BA-4B31-AEDF-0DBD5F495BF7}" type="slidenum">
              <a:rPr lang="fr-FR" sz="1400" b="1"/>
              <a:pPr>
                <a:spcBef>
                  <a:spcPct val="50000"/>
                </a:spcBef>
              </a:pPr>
              <a:t>18</a:t>
            </a:fld>
            <a:endParaRPr lang="fr-FR" sz="1400" b="1" dirty="0"/>
          </a:p>
        </p:txBody>
      </p:sp>
      <p:sp>
        <p:nvSpPr>
          <p:cNvPr id="6"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355600" y="0"/>
            <a:ext cx="8534400" cy="1143000"/>
          </a:xfrm>
        </p:spPr>
        <p:txBody>
          <a:bodyPr anchor="ctr"/>
          <a:lstStyle/>
          <a:p>
            <a:pPr eaLnBrk="1" hangingPunct="1"/>
            <a:r>
              <a:rPr lang="fr-FR" dirty="0" smtClean="0"/>
              <a:t>PROCESSUS D’APPARITION D’UN DOMMAGE</a:t>
            </a:r>
          </a:p>
        </p:txBody>
      </p:sp>
      <p:grpSp>
        <p:nvGrpSpPr>
          <p:cNvPr id="29699" name="Group 3"/>
          <p:cNvGrpSpPr>
            <a:grpSpLocks/>
          </p:cNvGrpSpPr>
          <p:nvPr/>
        </p:nvGrpSpPr>
        <p:grpSpPr bwMode="auto">
          <a:xfrm>
            <a:off x="573980" y="2616200"/>
            <a:ext cx="8318500" cy="2046288"/>
            <a:chOff x="240" y="1648"/>
            <a:chExt cx="5240" cy="1289"/>
          </a:xfrm>
        </p:grpSpPr>
        <p:grpSp>
          <p:nvGrpSpPr>
            <p:cNvPr id="29715" name="Group 4"/>
            <p:cNvGrpSpPr>
              <a:grpSpLocks/>
            </p:cNvGrpSpPr>
            <p:nvPr/>
          </p:nvGrpSpPr>
          <p:grpSpPr bwMode="auto">
            <a:xfrm>
              <a:off x="240" y="1648"/>
              <a:ext cx="5240" cy="1289"/>
              <a:chOff x="520" y="1824"/>
              <a:chExt cx="5240" cy="1289"/>
            </a:xfrm>
          </p:grpSpPr>
          <p:grpSp>
            <p:nvGrpSpPr>
              <p:cNvPr id="29724" name="Group 5"/>
              <p:cNvGrpSpPr>
                <a:grpSpLocks/>
              </p:cNvGrpSpPr>
              <p:nvPr/>
            </p:nvGrpSpPr>
            <p:grpSpPr bwMode="auto">
              <a:xfrm>
                <a:off x="520" y="1840"/>
                <a:ext cx="3435" cy="1273"/>
                <a:chOff x="520" y="1840"/>
                <a:chExt cx="3435" cy="1273"/>
              </a:xfrm>
            </p:grpSpPr>
            <p:sp>
              <p:nvSpPr>
                <p:cNvPr id="29728" name="Oval 6"/>
                <p:cNvSpPr>
                  <a:spLocks noChangeArrowheads="1"/>
                </p:cNvSpPr>
                <p:nvPr/>
              </p:nvSpPr>
              <p:spPr bwMode="auto">
                <a:xfrm>
                  <a:off x="528" y="1840"/>
                  <a:ext cx="3427" cy="1273"/>
                </a:xfrm>
                <a:prstGeom prst="ellipse">
                  <a:avLst/>
                </a:prstGeom>
                <a:noFill/>
                <a:ln w="28575">
                  <a:solidFill>
                    <a:schemeClr val="tx2"/>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29729" name="Text Box 7"/>
                <p:cNvSpPr txBox="1">
                  <a:spLocks noChangeArrowheads="1"/>
                </p:cNvSpPr>
                <p:nvPr/>
              </p:nvSpPr>
              <p:spPr bwMode="auto">
                <a:xfrm>
                  <a:off x="520" y="2112"/>
                  <a:ext cx="1968" cy="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200" b="1" dirty="0">
                      <a:latin typeface="Times New Roman" pitchFamily="18" charset="0"/>
                    </a:rPr>
                    <a:t>Énergie électrique</a:t>
                  </a:r>
                  <a:endParaRPr lang="fr-FR" sz="2000" dirty="0">
                    <a:solidFill>
                      <a:schemeClr val="tx2"/>
                    </a:solidFill>
                    <a:latin typeface="Times New Roman" pitchFamily="18" charset="0"/>
                  </a:endParaRPr>
                </a:p>
              </p:txBody>
            </p:sp>
          </p:grpSp>
          <p:grpSp>
            <p:nvGrpSpPr>
              <p:cNvPr id="29725" name="Group 8"/>
              <p:cNvGrpSpPr>
                <a:grpSpLocks/>
              </p:cNvGrpSpPr>
              <p:nvPr/>
            </p:nvGrpSpPr>
            <p:grpSpPr bwMode="auto">
              <a:xfrm>
                <a:off x="2334" y="1824"/>
                <a:ext cx="3426" cy="1273"/>
                <a:chOff x="2334" y="1824"/>
                <a:chExt cx="3426" cy="1273"/>
              </a:xfrm>
            </p:grpSpPr>
            <p:sp>
              <p:nvSpPr>
                <p:cNvPr id="29726" name="Oval 9"/>
                <p:cNvSpPr>
                  <a:spLocks noChangeArrowheads="1"/>
                </p:cNvSpPr>
                <p:nvPr/>
              </p:nvSpPr>
              <p:spPr bwMode="auto">
                <a:xfrm>
                  <a:off x="2334" y="1824"/>
                  <a:ext cx="3426" cy="1273"/>
                </a:xfrm>
                <a:prstGeom prst="ellipse">
                  <a:avLst/>
                </a:prstGeom>
                <a:noFill/>
                <a:ln w="28575">
                  <a:solidFill>
                    <a:schemeClr val="tx2"/>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29727" name="Text Box 10"/>
                <p:cNvSpPr txBox="1">
                  <a:spLocks noChangeArrowheads="1"/>
                </p:cNvSpPr>
                <p:nvPr/>
              </p:nvSpPr>
              <p:spPr bwMode="auto">
                <a:xfrm>
                  <a:off x="4032" y="2158"/>
                  <a:ext cx="1589" cy="4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600" b="1" dirty="0">
                      <a:latin typeface="Times New Roman" pitchFamily="18" charset="0"/>
                    </a:rPr>
                    <a:t>Personne</a:t>
                  </a:r>
                  <a:endParaRPr lang="fr-FR" sz="2000" dirty="0">
                    <a:solidFill>
                      <a:schemeClr val="tx2"/>
                    </a:solidFill>
                    <a:latin typeface="Times New Roman" pitchFamily="18" charset="0"/>
                  </a:endParaRPr>
                </a:p>
              </p:txBody>
            </p:sp>
          </p:grpSp>
        </p:grpSp>
        <p:grpSp>
          <p:nvGrpSpPr>
            <p:cNvPr id="29716" name="Group 11"/>
            <p:cNvGrpSpPr>
              <a:grpSpLocks/>
            </p:cNvGrpSpPr>
            <p:nvPr/>
          </p:nvGrpSpPr>
          <p:grpSpPr bwMode="auto">
            <a:xfrm>
              <a:off x="2081" y="1775"/>
              <a:ext cx="1551" cy="1038"/>
              <a:chOff x="2078" y="1680"/>
              <a:chExt cx="1551" cy="1038"/>
            </a:xfrm>
          </p:grpSpPr>
          <p:sp>
            <p:nvSpPr>
              <p:cNvPr id="29717" name="Line 12"/>
              <p:cNvSpPr>
                <a:spLocks noChangeShapeType="1"/>
              </p:cNvSpPr>
              <p:nvPr/>
            </p:nvSpPr>
            <p:spPr bwMode="auto">
              <a:xfrm flipV="1">
                <a:off x="2112" y="1680"/>
                <a:ext cx="576" cy="672"/>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18" name="Line 13"/>
              <p:cNvSpPr>
                <a:spLocks noChangeShapeType="1"/>
              </p:cNvSpPr>
              <p:nvPr/>
            </p:nvSpPr>
            <p:spPr bwMode="auto">
              <a:xfrm flipV="1">
                <a:off x="2241" y="1680"/>
                <a:ext cx="689" cy="804"/>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19" name="Line 14"/>
              <p:cNvSpPr>
                <a:spLocks noChangeShapeType="1"/>
              </p:cNvSpPr>
              <p:nvPr/>
            </p:nvSpPr>
            <p:spPr bwMode="auto">
              <a:xfrm flipV="1">
                <a:off x="2406" y="1734"/>
                <a:ext cx="730" cy="852"/>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20" name="Line 15"/>
              <p:cNvSpPr>
                <a:spLocks noChangeShapeType="1"/>
              </p:cNvSpPr>
              <p:nvPr/>
            </p:nvSpPr>
            <p:spPr bwMode="auto">
              <a:xfrm flipV="1">
                <a:off x="2598" y="1812"/>
                <a:ext cx="730" cy="852"/>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21" name="Line 16"/>
              <p:cNvSpPr>
                <a:spLocks noChangeShapeType="1"/>
              </p:cNvSpPr>
              <p:nvPr/>
            </p:nvSpPr>
            <p:spPr bwMode="auto">
              <a:xfrm flipV="1">
                <a:off x="2817" y="1920"/>
                <a:ext cx="684" cy="798"/>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22" name="Line 17"/>
              <p:cNvSpPr>
                <a:spLocks noChangeShapeType="1"/>
              </p:cNvSpPr>
              <p:nvPr/>
            </p:nvSpPr>
            <p:spPr bwMode="auto">
              <a:xfrm flipV="1">
                <a:off x="3102" y="2064"/>
                <a:ext cx="527" cy="615"/>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23" name="Line 18"/>
              <p:cNvSpPr>
                <a:spLocks noChangeShapeType="1"/>
              </p:cNvSpPr>
              <p:nvPr/>
            </p:nvSpPr>
            <p:spPr bwMode="auto">
              <a:xfrm flipV="1">
                <a:off x="2078" y="1875"/>
                <a:ext cx="206" cy="240"/>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grpSp>
      </p:grpSp>
      <p:grpSp>
        <p:nvGrpSpPr>
          <p:cNvPr id="29700" name="Group 19"/>
          <p:cNvGrpSpPr>
            <a:grpSpLocks/>
          </p:cNvGrpSpPr>
          <p:nvPr/>
        </p:nvGrpSpPr>
        <p:grpSpPr bwMode="auto">
          <a:xfrm>
            <a:off x="4328294" y="1441450"/>
            <a:ext cx="4348162" cy="2536825"/>
            <a:chOff x="2592" y="898"/>
            <a:chExt cx="2739" cy="1598"/>
          </a:xfrm>
        </p:grpSpPr>
        <p:sp>
          <p:nvSpPr>
            <p:cNvPr id="29710" name="AutoShape 20"/>
            <p:cNvSpPr>
              <a:spLocks noChangeArrowheads="1"/>
            </p:cNvSpPr>
            <p:nvPr/>
          </p:nvSpPr>
          <p:spPr bwMode="auto">
            <a:xfrm>
              <a:off x="2592" y="2112"/>
              <a:ext cx="576" cy="384"/>
            </a:xfrm>
            <a:prstGeom prst="irregularSeal1">
              <a:avLst/>
            </a:prstGeom>
            <a:solidFill>
              <a:schemeClr val="hlink"/>
            </a:solidFill>
            <a:ln w="9525">
              <a:solidFill>
                <a:schemeClr val="tx1"/>
              </a:solidFill>
              <a:miter lim="800000"/>
              <a:headEnd/>
              <a:tailEnd/>
            </a:ln>
          </p:spPr>
          <p:txBody>
            <a:bodyPr wrap="none" anchor="ctr"/>
            <a:lstStyle/>
            <a:p>
              <a:pPr algn="ctr" eaLnBrk="1" hangingPunct="1"/>
              <a:endParaRPr lang="fr-FR" sz="2400" dirty="0">
                <a:latin typeface="Times New Roman" pitchFamily="18" charset="0"/>
              </a:endParaRPr>
            </a:p>
          </p:txBody>
        </p:sp>
        <p:grpSp>
          <p:nvGrpSpPr>
            <p:cNvPr id="29711" name="Group 21"/>
            <p:cNvGrpSpPr>
              <a:grpSpLocks/>
            </p:cNvGrpSpPr>
            <p:nvPr/>
          </p:nvGrpSpPr>
          <p:grpSpPr bwMode="auto">
            <a:xfrm>
              <a:off x="2864" y="898"/>
              <a:ext cx="2467" cy="1422"/>
              <a:chOff x="2864" y="898"/>
              <a:chExt cx="2467" cy="1422"/>
            </a:xfrm>
          </p:grpSpPr>
          <p:sp>
            <p:nvSpPr>
              <p:cNvPr id="29712" name="Text Box 22"/>
              <p:cNvSpPr txBox="1">
                <a:spLocks noChangeArrowheads="1"/>
              </p:cNvSpPr>
              <p:nvPr/>
            </p:nvSpPr>
            <p:spPr bwMode="auto">
              <a:xfrm>
                <a:off x="3310" y="898"/>
                <a:ext cx="2021" cy="446"/>
              </a:xfrm>
              <a:prstGeom prst="rect">
                <a:avLst/>
              </a:prstGeom>
              <a:solidFill>
                <a:srgbClr val="FFFEE9"/>
              </a:solidFill>
              <a:ln w="9525">
                <a:solidFill>
                  <a:schemeClr val="accent1"/>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dirty="0">
                    <a:solidFill>
                      <a:srgbClr val="000099"/>
                    </a:solidFill>
                    <a:latin typeface="DomCasual BT"/>
                  </a:rPr>
                  <a:t>Contact avec pièce nue sous tension</a:t>
                </a:r>
              </a:p>
            </p:txBody>
          </p:sp>
          <p:sp>
            <p:nvSpPr>
              <p:cNvPr id="29713" name="Line 23"/>
              <p:cNvSpPr>
                <a:spLocks noChangeShapeType="1"/>
              </p:cNvSpPr>
              <p:nvPr/>
            </p:nvSpPr>
            <p:spPr bwMode="auto">
              <a:xfrm flipV="1">
                <a:off x="2880" y="1344"/>
                <a:ext cx="761" cy="96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14" name="Oval 24"/>
              <p:cNvSpPr>
                <a:spLocks noChangeArrowheads="1"/>
              </p:cNvSpPr>
              <p:nvPr/>
            </p:nvSpPr>
            <p:spPr bwMode="auto">
              <a:xfrm>
                <a:off x="2864" y="2272"/>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dirty="0">
                  <a:latin typeface="Times New Roman" pitchFamily="18" charset="0"/>
                </a:endParaRPr>
              </a:p>
            </p:txBody>
          </p:sp>
        </p:grpSp>
      </p:grpSp>
      <p:grpSp>
        <p:nvGrpSpPr>
          <p:cNvPr id="29701" name="Group 25"/>
          <p:cNvGrpSpPr>
            <a:grpSpLocks/>
          </p:cNvGrpSpPr>
          <p:nvPr/>
        </p:nvGrpSpPr>
        <p:grpSpPr bwMode="auto">
          <a:xfrm>
            <a:off x="2383780" y="4051300"/>
            <a:ext cx="2908300" cy="2501900"/>
            <a:chOff x="1288" y="2552"/>
            <a:chExt cx="1832" cy="1576"/>
          </a:xfrm>
        </p:grpSpPr>
        <p:sp>
          <p:nvSpPr>
            <p:cNvPr id="29707" name="AutoShape 26"/>
            <p:cNvSpPr>
              <a:spLocks noChangeArrowheads="1"/>
            </p:cNvSpPr>
            <p:nvPr/>
          </p:nvSpPr>
          <p:spPr bwMode="auto">
            <a:xfrm rot="7113104">
              <a:off x="2140" y="2700"/>
              <a:ext cx="792" cy="49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82 w 21600"/>
                <a:gd name="T13" fmla="*/ 5411 h 21600"/>
                <a:gd name="T14" fmla="*/ 18900 w 21600"/>
                <a:gd name="T15" fmla="*/ 1618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fr-FR" dirty="0"/>
            </a:p>
          </p:txBody>
        </p:sp>
        <p:sp>
          <p:nvSpPr>
            <p:cNvPr id="29708" name="AutoShape 27"/>
            <p:cNvSpPr>
              <a:spLocks noChangeArrowheads="1"/>
            </p:cNvSpPr>
            <p:nvPr/>
          </p:nvSpPr>
          <p:spPr bwMode="auto">
            <a:xfrm>
              <a:off x="1288" y="3408"/>
              <a:ext cx="1784" cy="720"/>
            </a:xfrm>
            <a:prstGeom prst="doubleWave">
              <a:avLst>
                <a:gd name="adj1" fmla="val 6500"/>
                <a:gd name="adj2" fmla="val 0"/>
              </a:avLst>
            </a:prstGeom>
            <a:solidFill>
              <a:srgbClr val="FFFEE9"/>
            </a:solidFill>
            <a:ln w="9525">
              <a:solidFill>
                <a:schemeClr val="accent1"/>
              </a:solidFill>
              <a:miter lim="800000"/>
              <a:headEnd/>
              <a:tailEnd/>
            </a:ln>
          </p:spPr>
          <p:txBody>
            <a:bodyPr wrap="none" anchor="ctr"/>
            <a:lstStyle/>
            <a:p>
              <a:pPr algn="ctr" eaLnBrk="1" hangingPunct="1"/>
              <a:endParaRPr lang="fr-FR" sz="2400" dirty="0">
                <a:latin typeface="Times New Roman" pitchFamily="18" charset="0"/>
              </a:endParaRPr>
            </a:p>
          </p:txBody>
        </p:sp>
        <p:sp>
          <p:nvSpPr>
            <p:cNvPr id="29709" name="Text Box 28"/>
            <p:cNvSpPr txBox="1">
              <a:spLocks noChangeArrowheads="1"/>
            </p:cNvSpPr>
            <p:nvPr/>
          </p:nvSpPr>
          <p:spPr bwMode="auto">
            <a:xfrm>
              <a:off x="1296" y="3464"/>
              <a:ext cx="1824" cy="5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800" dirty="0">
                  <a:solidFill>
                    <a:srgbClr val="000099"/>
                  </a:solidFill>
                  <a:latin typeface="DomCasual BT"/>
                </a:rPr>
                <a:t>Électrisation, électrocution</a:t>
              </a:r>
              <a:endParaRPr lang="fr-FR" sz="3600" dirty="0">
                <a:solidFill>
                  <a:srgbClr val="000099"/>
                </a:solidFill>
                <a:latin typeface="DomCasual BT"/>
              </a:endParaRPr>
            </a:p>
          </p:txBody>
        </p:sp>
      </p:grpSp>
      <p:grpSp>
        <p:nvGrpSpPr>
          <p:cNvPr id="29702" name="Group 29"/>
          <p:cNvGrpSpPr>
            <a:grpSpLocks/>
          </p:cNvGrpSpPr>
          <p:nvPr/>
        </p:nvGrpSpPr>
        <p:grpSpPr bwMode="auto">
          <a:xfrm>
            <a:off x="334516" y="1597025"/>
            <a:ext cx="4381500" cy="1720850"/>
            <a:chOff x="57" y="1215"/>
            <a:chExt cx="2703" cy="793"/>
          </a:xfrm>
        </p:grpSpPr>
        <p:sp>
          <p:nvSpPr>
            <p:cNvPr id="2" name="Text Box 30"/>
            <p:cNvSpPr txBox="1">
              <a:spLocks noChangeArrowheads="1"/>
            </p:cNvSpPr>
            <p:nvPr/>
          </p:nvSpPr>
          <p:spPr bwMode="auto">
            <a:xfrm flipH="1">
              <a:off x="57" y="1215"/>
              <a:ext cx="2021" cy="33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defRPr/>
              </a:pPr>
              <a:r>
                <a:rPr lang="fr-FR" sz="2000" dirty="0" smtClean="0">
                  <a:solidFill>
                    <a:srgbClr val="000099"/>
                  </a:solidFill>
                  <a:latin typeface="DomCasual BT"/>
                </a:rPr>
                <a:t>Travail proximité </a:t>
              </a:r>
              <a:r>
                <a:rPr lang="fr-FR" sz="2000" b="1" dirty="0" smtClean="0">
                  <a:solidFill>
                    <a:srgbClr val="000099"/>
                  </a:solidFill>
                  <a:latin typeface="DomCasual BT"/>
                </a:rPr>
                <a:t>p</a:t>
              </a:r>
              <a:r>
                <a:rPr lang="fr-FR" sz="2000" dirty="0" smtClean="0">
                  <a:solidFill>
                    <a:srgbClr val="000099"/>
                  </a:solidFill>
                  <a:latin typeface="DomCasual BT"/>
                </a:rPr>
                <a:t>ièce </a:t>
              </a:r>
              <a:r>
                <a:rPr lang="fr-FR" sz="2000" b="1" dirty="0" smtClean="0">
                  <a:solidFill>
                    <a:srgbClr val="000099"/>
                  </a:solidFill>
                  <a:latin typeface="DomCasual BT"/>
                </a:rPr>
                <a:t>n</a:t>
              </a:r>
              <a:r>
                <a:rPr lang="fr-FR" sz="2000" dirty="0" smtClean="0">
                  <a:solidFill>
                    <a:srgbClr val="000099"/>
                  </a:solidFill>
                  <a:latin typeface="DomCasual BT"/>
                </a:rPr>
                <a:t>ue </a:t>
              </a:r>
              <a:r>
                <a:rPr lang="fr-FR" sz="2000" b="1" dirty="0" smtClean="0">
                  <a:solidFill>
                    <a:srgbClr val="000099"/>
                  </a:solidFill>
                  <a:latin typeface="DomCasual BT"/>
                </a:rPr>
                <a:t>s</a:t>
              </a:r>
              <a:r>
                <a:rPr lang="fr-FR" sz="2000" dirty="0" smtClean="0">
                  <a:solidFill>
                    <a:srgbClr val="000099"/>
                  </a:solidFill>
                  <a:latin typeface="DomCasual BT"/>
                </a:rPr>
                <a:t>ous </a:t>
              </a:r>
              <a:r>
                <a:rPr lang="fr-FR" sz="2000" b="1" dirty="0" smtClean="0">
                  <a:solidFill>
                    <a:srgbClr val="000099"/>
                  </a:solidFill>
                  <a:latin typeface="DomCasual BT"/>
                </a:rPr>
                <a:t>t</a:t>
              </a:r>
              <a:r>
                <a:rPr lang="fr-FR" sz="2000" dirty="0" smtClean="0">
                  <a:solidFill>
                    <a:srgbClr val="000099"/>
                  </a:solidFill>
                  <a:latin typeface="DomCasual BT"/>
                </a:rPr>
                <a:t>ension </a:t>
              </a:r>
              <a:r>
                <a:rPr lang="fr-FR" sz="2000" b="1" dirty="0" smtClean="0">
                  <a:solidFill>
                    <a:srgbClr val="000099"/>
                  </a:solidFill>
                  <a:latin typeface="DomCasual BT"/>
                </a:rPr>
                <a:t>(P.N.S.T.)</a:t>
              </a:r>
            </a:p>
          </p:txBody>
        </p:sp>
        <p:sp>
          <p:nvSpPr>
            <p:cNvPr id="29705" name="Line 31"/>
            <p:cNvSpPr>
              <a:spLocks noChangeShapeType="1"/>
            </p:cNvSpPr>
            <p:nvPr/>
          </p:nvSpPr>
          <p:spPr bwMode="auto">
            <a:xfrm flipH="1" flipV="1">
              <a:off x="2085" y="1392"/>
              <a:ext cx="651" cy="576"/>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29706" name="Oval 32"/>
            <p:cNvSpPr>
              <a:spLocks noChangeArrowheads="1"/>
            </p:cNvSpPr>
            <p:nvPr/>
          </p:nvSpPr>
          <p:spPr bwMode="auto">
            <a:xfrm flipH="1">
              <a:off x="2712" y="1960"/>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dirty="0">
                <a:latin typeface="Times New Roman" pitchFamily="18" charset="0"/>
              </a:endParaRPr>
            </a:p>
          </p:txBody>
        </p:sp>
      </p:grpSp>
      <p:sp>
        <p:nvSpPr>
          <p:cNvPr id="29703" name="Text Box 34"/>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C11D3B9-67F8-46FC-AD58-0720348FEFBC}" type="slidenum">
              <a:rPr lang="fr-FR" sz="1400" b="1"/>
              <a:pPr>
                <a:spcBef>
                  <a:spcPct val="50000"/>
                </a:spcBef>
              </a:pPr>
              <a:t>19</a:t>
            </a:fld>
            <a:endParaRPr lang="fr-FR" sz="1400" b="1" dirty="0"/>
          </a:p>
        </p:txBody>
      </p:sp>
    </p:spTree>
  </p:cSld>
  <p:clrMapOvr>
    <a:masterClrMapping/>
  </p:clrMapOvr>
  <p:transition spd="slow" advTm="10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e 17"/>
          <p:cNvGrpSpPr>
            <a:grpSpLocks/>
          </p:cNvGrpSpPr>
          <p:nvPr/>
        </p:nvGrpSpPr>
        <p:grpSpPr bwMode="auto">
          <a:xfrm>
            <a:off x="1476375" y="188913"/>
            <a:ext cx="6858000" cy="571500"/>
            <a:chOff x="1285852" y="642918"/>
            <a:chExt cx="6858048" cy="571504"/>
          </a:xfrm>
        </p:grpSpPr>
        <p:sp>
          <p:nvSpPr>
            <p:cNvPr id="30785"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30786" name="ZoneTexte 16"/>
            <p:cNvSpPr txBox="1">
              <a:spLocks noChangeArrowheads="1"/>
            </p:cNvSpPr>
            <p:nvPr/>
          </p:nvSpPr>
          <p:spPr bwMode="auto">
            <a:xfrm>
              <a:off x="1285852" y="714356"/>
              <a:ext cx="6858048" cy="457203"/>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chemeClr val="bg1"/>
                  </a:solidFill>
                </a:rPr>
                <a:t>PRÉVENTION DES RISQUES ÉLECTRIQUES</a:t>
              </a:r>
            </a:p>
          </p:txBody>
        </p:sp>
      </p:grpSp>
      <p:grpSp>
        <p:nvGrpSpPr>
          <p:cNvPr id="30723" name="Groupe 17"/>
          <p:cNvGrpSpPr>
            <a:grpSpLocks/>
          </p:cNvGrpSpPr>
          <p:nvPr/>
        </p:nvGrpSpPr>
        <p:grpSpPr bwMode="auto">
          <a:xfrm>
            <a:off x="1476375" y="44624"/>
            <a:ext cx="6858000" cy="1025525"/>
            <a:chOff x="1285852" y="642918"/>
            <a:chExt cx="6858048" cy="1025553"/>
          </a:xfrm>
        </p:grpSpPr>
        <p:sp>
          <p:nvSpPr>
            <p:cNvPr id="30783"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5606" name="ZoneTexte 16"/>
            <p:cNvSpPr txBox="1">
              <a:spLocks noChangeArrowheads="1"/>
            </p:cNvSpPr>
            <p:nvPr/>
          </p:nvSpPr>
          <p:spPr bwMode="auto">
            <a:xfrm>
              <a:off x="1285852" y="714357"/>
              <a:ext cx="6858048" cy="954114"/>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
        <p:nvSpPr>
          <p:cNvPr id="30724" name="Text Box 1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D7E6381-09FE-4FBF-9FB0-B520DA56BECA}" type="slidenum">
              <a:rPr lang="fr-FR" sz="1400" b="1"/>
              <a:pPr>
                <a:spcBef>
                  <a:spcPct val="50000"/>
                </a:spcBef>
              </a:pPr>
              <a:t>20</a:t>
            </a:fld>
            <a:endParaRPr lang="fr-FR" sz="1400" b="1" dirty="0"/>
          </a:p>
        </p:txBody>
      </p:sp>
      <p:sp>
        <p:nvSpPr>
          <p:cNvPr id="30725" name="Rectangle 11"/>
          <p:cNvSpPr>
            <a:spLocks noChangeArrowheads="1"/>
          </p:cNvSpPr>
          <p:nvPr/>
        </p:nvSpPr>
        <p:spPr bwMode="auto">
          <a:xfrm>
            <a:off x="1043608" y="1592025"/>
            <a:ext cx="7776863" cy="7386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fr-FR" sz="2400" b="1" u="sng" dirty="0"/>
              <a:t>Part des accidents électriques / accidents du travail</a:t>
            </a:r>
            <a:r>
              <a:rPr lang="fr-FR" sz="1400" dirty="0"/>
              <a:t/>
            </a:r>
            <a:br>
              <a:rPr lang="fr-FR" sz="1400" dirty="0"/>
            </a:br>
            <a:r>
              <a:rPr lang="fr-FR" sz="800" dirty="0"/>
              <a:t/>
            </a:r>
            <a:br>
              <a:rPr lang="fr-FR" sz="800" dirty="0"/>
            </a:br>
            <a:endParaRPr lang="fr-FR" dirty="0"/>
          </a:p>
        </p:txBody>
      </p:sp>
      <p:graphicFrame>
        <p:nvGraphicFramePr>
          <p:cNvPr id="27921" name="Group 273"/>
          <p:cNvGraphicFramePr>
            <a:graphicFrameLocks noGrp="1"/>
          </p:cNvGraphicFramePr>
          <p:nvPr/>
        </p:nvGraphicFramePr>
        <p:xfrm>
          <a:off x="2765037" y="2349500"/>
          <a:ext cx="5191339" cy="579438"/>
        </p:xfrm>
        <a:graphic>
          <a:graphicData uri="http://schemas.openxmlformats.org/drawingml/2006/table">
            <a:tbl>
              <a:tblPr/>
              <a:tblGrid>
                <a:gridCol w="208280"/>
                <a:gridCol w="2179431"/>
                <a:gridCol w="1686087"/>
                <a:gridCol w="1117541"/>
              </a:tblGrid>
              <a:tr h="57943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fr-FR" sz="2000" b="1" i="0" u="none" strike="noStrike" cap="none" normalizeH="0" baseline="0" dirty="0" smtClean="0">
                        <a:ln>
                          <a:noFill/>
                        </a:ln>
                        <a:solidFill>
                          <a:srgbClr val="A8131D"/>
                        </a:solidFill>
                        <a:effectLst/>
                        <a:latin typeface="Verdana" pitchFamily="34" charset="0"/>
                        <a:cs typeface="Arial" pitchFamily="34" charset="0"/>
                      </a:endParaRPr>
                    </a:p>
                  </a:txBody>
                  <a:tcPr marT="45745" marB="45745" anchor="ctr" horzOverflow="overflow">
                    <a:lnL cap="flat">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AT (hors trajet) tous risques confondus</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745" marB="45745"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nb AT mortels électricité</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745" marB="45745"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 AT électricité</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745" marB="45745" anchor="ctr" horzOverflow="overflow">
                    <a:lnL>
                      <a:noFill/>
                    </a:lnL>
                    <a:lnR cap="flat">
                      <a:noFill/>
                    </a:lnR>
                    <a:lnT cap="flat">
                      <a:noFill/>
                    </a:lnT>
                    <a:lnB cap="flat">
                      <a:noFill/>
                    </a:lnB>
                    <a:lnTlToBr>
                      <a:noFill/>
                    </a:lnTlToBr>
                    <a:lnBlToTr>
                      <a:noFill/>
                    </a:lnBlToTr>
                    <a:noFill/>
                  </a:tcPr>
                </a:tc>
              </a:tr>
            </a:tbl>
          </a:graphicData>
        </a:graphic>
      </p:graphicFrame>
      <p:graphicFrame>
        <p:nvGraphicFramePr>
          <p:cNvPr id="27925" name="Group 277"/>
          <p:cNvGraphicFramePr>
            <a:graphicFrameLocks noGrp="1"/>
          </p:cNvGraphicFramePr>
          <p:nvPr/>
        </p:nvGraphicFramePr>
        <p:xfrm>
          <a:off x="1548780" y="2996952"/>
          <a:ext cx="6551612" cy="3565908"/>
        </p:xfrm>
        <a:graphic>
          <a:graphicData uri="http://schemas.openxmlformats.org/drawingml/2006/table">
            <a:tbl>
              <a:tblPr/>
              <a:tblGrid>
                <a:gridCol w="1584325"/>
                <a:gridCol w="2276475"/>
                <a:gridCol w="1166812"/>
                <a:gridCol w="1524000"/>
              </a:tblGrid>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1980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1423</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50</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3,51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1985</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1067</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42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3,94</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1990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1213</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35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2,89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1995</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712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1,69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730</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1,64</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2005</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661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6</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1,05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2007</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626</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2,62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2008</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425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2,11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2010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549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0,91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idx="4294967295"/>
          </p:nvPr>
        </p:nvSpPr>
        <p:spPr>
          <a:xfrm>
            <a:off x="1043607" y="1752600"/>
            <a:ext cx="7848873" cy="3962400"/>
          </a:xfrm>
        </p:spPr>
        <p:txBody>
          <a:bodyPr/>
          <a:lstStyle/>
          <a:p>
            <a:pPr algn="ctr">
              <a:lnSpc>
                <a:spcPct val="80000"/>
              </a:lnSpc>
              <a:buFontTx/>
              <a:buNone/>
            </a:pPr>
            <a:r>
              <a:rPr lang="fr-FR" sz="2000" dirty="0" smtClean="0">
                <a:solidFill>
                  <a:schemeClr val="tx1"/>
                </a:solidFill>
              </a:rPr>
              <a:t>Quels dommages ?</a:t>
            </a:r>
          </a:p>
          <a:p>
            <a:pPr algn="ctr">
              <a:lnSpc>
                <a:spcPct val="80000"/>
              </a:lnSpc>
              <a:buFontTx/>
              <a:buNone/>
            </a:pPr>
            <a:endParaRPr lang="fr-FR" sz="2000" dirty="0" smtClean="0">
              <a:solidFill>
                <a:schemeClr val="tx1"/>
              </a:solidFill>
            </a:endParaRPr>
          </a:p>
          <a:p>
            <a:pPr marL="0" algn="just">
              <a:lnSpc>
                <a:spcPct val="80000"/>
              </a:lnSpc>
              <a:buFontTx/>
              <a:buNone/>
            </a:pPr>
            <a:r>
              <a:rPr lang="fr-FR" sz="2000" dirty="0" smtClean="0">
                <a:solidFill>
                  <a:schemeClr val="tx1"/>
                </a:solidFill>
              </a:rPr>
              <a:t>Toute personne intervenant sur un ouvrage électrique est soumis à 3 risques principaux :</a:t>
            </a:r>
          </a:p>
          <a:p>
            <a:pPr>
              <a:lnSpc>
                <a:spcPct val="80000"/>
              </a:lnSpc>
              <a:buFontTx/>
              <a:buNone/>
            </a:pPr>
            <a:endParaRPr lang="fr-FR" sz="2000" b="0" dirty="0" smtClean="0">
              <a:solidFill>
                <a:schemeClr val="tx1"/>
              </a:solidFill>
            </a:endParaRPr>
          </a:p>
          <a:p>
            <a:pPr>
              <a:lnSpc>
                <a:spcPct val="80000"/>
              </a:lnSpc>
              <a:buFontTx/>
              <a:buAutoNum type="arabicPeriod"/>
            </a:pPr>
            <a:r>
              <a:rPr lang="fr-FR" sz="2000" b="0" dirty="0" smtClean="0">
                <a:solidFill>
                  <a:schemeClr val="tx1"/>
                </a:solidFill>
              </a:rPr>
              <a:t>Le risque de contact avec des pièces nues sous tension,</a:t>
            </a:r>
            <a:br>
              <a:rPr lang="fr-FR" sz="2000" b="0" dirty="0" smtClean="0">
                <a:solidFill>
                  <a:schemeClr val="tx1"/>
                </a:solidFill>
              </a:rPr>
            </a:br>
            <a:r>
              <a:rPr lang="fr-FR" sz="2000" b="0" dirty="0" smtClean="0">
                <a:solidFill>
                  <a:schemeClr val="tx1"/>
                </a:solidFill>
              </a:rPr>
              <a:t>avec pour conséquences :</a:t>
            </a:r>
            <a:br>
              <a:rPr lang="fr-FR" sz="2000" b="0" dirty="0" smtClean="0">
                <a:solidFill>
                  <a:schemeClr val="tx1"/>
                </a:solidFill>
              </a:rPr>
            </a:br>
            <a:endParaRPr lang="fr-FR" sz="2000" b="0" dirty="0" smtClean="0">
              <a:solidFill>
                <a:schemeClr val="tx1"/>
              </a:solidFill>
            </a:endParaRPr>
          </a:p>
          <a:p>
            <a:pPr lvl="1">
              <a:lnSpc>
                <a:spcPct val="80000"/>
              </a:lnSpc>
              <a:buFont typeface="Wingdings" pitchFamily="2" charset="2"/>
              <a:buChar char="Ø"/>
            </a:pPr>
            <a:r>
              <a:rPr lang="fr-FR" b="0" dirty="0" smtClean="0">
                <a:solidFill>
                  <a:schemeClr val="tx1"/>
                </a:solidFill>
              </a:rPr>
              <a:t>Une électrisation plus ou moins importante, pouvant s’accompagner de brûlures, d’hémorragie interne …</a:t>
            </a:r>
          </a:p>
          <a:p>
            <a:pPr marL="400050" lvl="1" indent="0">
              <a:lnSpc>
                <a:spcPct val="80000"/>
              </a:lnSpc>
              <a:buNone/>
            </a:pPr>
            <a:endParaRPr lang="fr-FR" b="0" dirty="0" smtClean="0">
              <a:solidFill>
                <a:schemeClr val="tx1"/>
              </a:solidFill>
            </a:endParaRPr>
          </a:p>
          <a:p>
            <a:pPr lvl="1">
              <a:lnSpc>
                <a:spcPct val="80000"/>
              </a:lnSpc>
              <a:buFont typeface="Wingdings" pitchFamily="2" charset="2"/>
              <a:buChar char="Ø"/>
            </a:pPr>
            <a:r>
              <a:rPr lang="fr-FR" b="0" dirty="0" smtClean="0">
                <a:solidFill>
                  <a:schemeClr val="tx1"/>
                </a:solidFill>
              </a:rPr>
              <a:t>Une électrocution </a:t>
            </a:r>
            <a:r>
              <a:rPr lang="fr-FR" sz="1600" b="0" dirty="0" smtClean="0">
                <a:solidFill>
                  <a:schemeClr val="tx1"/>
                </a:solidFill>
              </a:rPr>
              <a:t/>
            </a:r>
            <a:br>
              <a:rPr lang="fr-FR" sz="1600" b="0" dirty="0" smtClean="0">
                <a:solidFill>
                  <a:schemeClr val="tx1"/>
                </a:solidFill>
              </a:rPr>
            </a:br>
            <a:r>
              <a:rPr lang="fr-FR" sz="1600" b="0" dirty="0" smtClean="0">
                <a:solidFill>
                  <a:schemeClr val="tx1"/>
                </a:solidFill>
              </a:rPr>
              <a:t> </a:t>
            </a:r>
            <a:br>
              <a:rPr lang="fr-FR" sz="1600" b="0" dirty="0" smtClean="0">
                <a:solidFill>
                  <a:schemeClr val="tx1"/>
                </a:solidFill>
              </a:rPr>
            </a:br>
            <a:endParaRPr lang="fr-FR" sz="1600" b="0" dirty="0" smtClean="0">
              <a:solidFill>
                <a:schemeClr val="tx1"/>
              </a:solidFill>
            </a:endParaRPr>
          </a:p>
        </p:txBody>
      </p:sp>
      <p:sp>
        <p:nvSpPr>
          <p:cNvPr id="33795" name="Rectangle 4"/>
          <p:cNvSpPr>
            <a:spLocks noChangeArrowheads="1"/>
          </p:cNvSpPr>
          <p:nvPr/>
        </p:nvSpPr>
        <p:spPr bwMode="auto">
          <a:xfrm>
            <a:off x="179388" y="6334125"/>
            <a:ext cx="381000"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fld id="{848E3B32-A544-43DF-B0DC-1D2E82D321A8}" type="slidenum">
              <a:rPr lang="fr-FR" sz="1400" b="1"/>
              <a:pPr/>
              <a:t>21</a:t>
            </a:fld>
            <a:endParaRPr lang="fr-FR" sz="1400" b="1" dirty="0"/>
          </a:p>
        </p:txBody>
      </p:sp>
      <p:grpSp>
        <p:nvGrpSpPr>
          <p:cNvPr id="33796" name="Groupe 17"/>
          <p:cNvGrpSpPr>
            <a:grpSpLocks/>
          </p:cNvGrpSpPr>
          <p:nvPr/>
        </p:nvGrpSpPr>
        <p:grpSpPr bwMode="auto">
          <a:xfrm>
            <a:off x="1476375" y="106586"/>
            <a:ext cx="6872288" cy="946150"/>
            <a:chOff x="1271988" y="565445"/>
            <a:chExt cx="6871912" cy="946175"/>
          </a:xfrm>
        </p:grpSpPr>
        <p:sp>
          <p:nvSpPr>
            <p:cNvPr id="33797"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7656"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1187624" y="1772816"/>
            <a:ext cx="7632848" cy="3962400"/>
          </a:xfrm>
        </p:spPr>
        <p:txBody>
          <a:bodyPr/>
          <a:lstStyle/>
          <a:p>
            <a:pPr marL="457200" indent="-457200">
              <a:lnSpc>
                <a:spcPct val="80000"/>
              </a:lnSpc>
              <a:buFontTx/>
              <a:buNone/>
            </a:pPr>
            <a:endParaRPr lang="fr-FR" b="0" dirty="0" smtClean="0">
              <a:solidFill>
                <a:schemeClr val="tx1"/>
              </a:solidFill>
            </a:endParaRPr>
          </a:p>
          <a:p>
            <a:pPr marL="361950" indent="-361950">
              <a:lnSpc>
                <a:spcPct val="80000"/>
              </a:lnSpc>
              <a:buFontTx/>
              <a:buNone/>
            </a:pPr>
            <a:r>
              <a:rPr lang="fr-FR" sz="2000" b="0" dirty="0" smtClean="0">
                <a:solidFill>
                  <a:schemeClr val="tx1"/>
                </a:solidFill>
              </a:rPr>
              <a:t>2. Le risque de brûlures par projection de matières en fusion d’un court-circuit.</a:t>
            </a:r>
            <a:br>
              <a:rPr lang="fr-FR" sz="2000" b="0" dirty="0" smtClean="0">
                <a:solidFill>
                  <a:schemeClr val="tx1"/>
                </a:solidFill>
              </a:rPr>
            </a:br>
            <a:endParaRPr lang="fr-FR" sz="2000" b="0" dirty="0" smtClean="0">
              <a:solidFill>
                <a:schemeClr val="tx1"/>
              </a:solidFill>
            </a:endParaRPr>
          </a:p>
          <a:p>
            <a:pPr marL="457200" indent="-457200">
              <a:lnSpc>
                <a:spcPct val="80000"/>
              </a:lnSpc>
              <a:buFontTx/>
              <a:buNone/>
            </a:pPr>
            <a:r>
              <a:rPr lang="fr-FR" sz="2000" b="0" dirty="0" smtClean="0">
                <a:solidFill>
                  <a:schemeClr val="tx1"/>
                </a:solidFill>
              </a:rPr>
              <a:t/>
            </a:r>
            <a:br>
              <a:rPr lang="fr-FR" sz="2000" b="0" dirty="0" smtClean="0">
                <a:solidFill>
                  <a:schemeClr val="tx1"/>
                </a:solidFill>
              </a:rPr>
            </a:br>
            <a:endParaRPr lang="fr-FR" sz="2000" b="0" dirty="0" smtClean="0">
              <a:solidFill>
                <a:schemeClr val="tx1"/>
              </a:solidFill>
            </a:endParaRPr>
          </a:p>
          <a:p>
            <a:pPr marL="361950" indent="-361950">
              <a:lnSpc>
                <a:spcPct val="80000"/>
              </a:lnSpc>
              <a:buFontTx/>
              <a:buNone/>
            </a:pPr>
            <a:r>
              <a:rPr lang="fr-FR" sz="2000" b="0" dirty="0" smtClean="0">
                <a:solidFill>
                  <a:schemeClr val="tx1"/>
                </a:solidFill>
              </a:rPr>
              <a:t>3. Le risque spécifique propre à certain matériel ou équipement, ou pouvant découler de l’environnement.</a:t>
            </a:r>
            <a:br>
              <a:rPr lang="fr-FR" sz="2000" b="0" dirty="0" smtClean="0">
                <a:solidFill>
                  <a:schemeClr val="tx1"/>
                </a:solidFill>
              </a:rPr>
            </a:br>
            <a:endParaRPr lang="fr-FR" sz="2000" b="0" dirty="0" smtClean="0">
              <a:solidFill>
                <a:schemeClr val="tx1"/>
              </a:solidFill>
            </a:endParaRPr>
          </a:p>
          <a:p>
            <a:pPr marL="457200" indent="-457200">
              <a:lnSpc>
                <a:spcPct val="80000"/>
              </a:lnSpc>
              <a:buFontTx/>
              <a:buNone/>
            </a:pPr>
            <a:r>
              <a:rPr lang="fr-FR" b="0" dirty="0" smtClean="0"/>
              <a:t/>
            </a:r>
            <a:br>
              <a:rPr lang="fr-FR" b="0" dirty="0" smtClean="0"/>
            </a:br>
            <a:endParaRPr lang="fr-FR" b="0" dirty="0" smtClean="0"/>
          </a:p>
          <a:p>
            <a:pPr marL="457200" indent="-457200">
              <a:lnSpc>
                <a:spcPct val="80000"/>
              </a:lnSpc>
            </a:pPr>
            <a:endParaRPr lang="fr-FR" sz="900" dirty="0" smtClean="0"/>
          </a:p>
        </p:txBody>
      </p:sp>
      <p:grpSp>
        <p:nvGrpSpPr>
          <p:cNvPr id="34819" name="Groupe 17"/>
          <p:cNvGrpSpPr>
            <a:grpSpLocks/>
          </p:cNvGrpSpPr>
          <p:nvPr/>
        </p:nvGrpSpPr>
        <p:grpSpPr bwMode="auto">
          <a:xfrm>
            <a:off x="1476375" y="106586"/>
            <a:ext cx="6872288" cy="946150"/>
            <a:chOff x="1271988" y="565445"/>
            <a:chExt cx="6871912" cy="946175"/>
          </a:xfrm>
        </p:grpSpPr>
        <p:sp>
          <p:nvSpPr>
            <p:cNvPr id="34821"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7656"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
        <p:nvSpPr>
          <p:cNvPr id="34820"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F46F6E8-5142-432A-959C-638684B0AFCF}" type="slidenum">
              <a:rPr lang="fr-FR" sz="1400" b="1"/>
              <a:pPr>
                <a:spcBef>
                  <a:spcPct val="50000"/>
                </a:spcBef>
              </a:pPr>
              <a:t>22</a:t>
            </a:fld>
            <a:endParaRPr lang="fr-FR" sz="14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152400" y="1447800"/>
            <a:ext cx="8305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0033CC"/>
                </a:solidFill>
              </a:rPr>
              <a:t> </a:t>
            </a:r>
          </a:p>
        </p:txBody>
      </p:sp>
      <p:grpSp>
        <p:nvGrpSpPr>
          <p:cNvPr id="35843" name="Group 3"/>
          <p:cNvGrpSpPr>
            <a:grpSpLocks/>
          </p:cNvGrpSpPr>
          <p:nvPr/>
        </p:nvGrpSpPr>
        <p:grpSpPr bwMode="auto">
          <a:xfrm>
            <a:off x="395288" y="3284538"/>
            <a:ext cx="3886200" cy="457200"/>
            <a:chOff x="240" y="1872"/>
            <a:chExt cx="2448" cy="288"/>
          </a:xfrm>
        </p:grpSpPr>
        <p:sp>
          <p:nvSpPr>
            <p:cNvPr id="35865" name="AutoShape 4"/>
            <p:cNvSpPr>
              <a:spLocks noChangeArrowheads="1"/>
            </p:cNvSpPr>
            <p:nvPr/>
          </p:nvSpPr>
          <p:spPr bwMode="auto">
            <a:xfrm>
              <a:off x="240" y="1968"/>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6" name="Text Box 5"/>
            <p:cNvSpPr txBox="1">
              <a:spLocks noChangeArrowheads="1"/>
            </p:cNvSpPr>
            <p:nvPr/>
          </p:nvSpPr>
          <p:spPr bwMode="auto">
            <a:xfrm>
              <a:off x="864" y="1872"/>
              <a:ext cx="182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A8131D"/>
                  </a:solidFill>
                </a:rPr>
                <a:t>Choc électrique</a:t>
              </a:r>
            </a:p>
          </p:txBody>
        </p:sp>
      </p:grpSp>
      <p:grpSp>
        <p:nvGrpSpPr>
          <p:cNvPr id="35844" name="Group 6"/>
          <p:cNvGrpSpPr>
            <a:grpSpLocks/>
          </p:cNvGrpSpPr>
          <p:nvPr/>
        </p:nvGrpSpPr>
        <p:grpSpPr bwMode="auto">
          <a:xfrm>
            <a:off x="468313" y="5084763"/>
            <a:ext cx="3962400" cy="457200"/>
            <a:chOff x="240" y="3024"/>
            <a:chExt cx="2496" cy="288"/>
          </a:xfrm>
        </p:grpSpPr>
        <p:sp>
          <p:nvSpPr>
            <p:cNvPr id="35863" name="AutoShape 7"/>
            <p:cNvSpPr>
              <a:spLocks noChangeArrowheads="1"/>
            </p:cNvSpPr>
            <p:nvPr/>
          </p:nvSpPr>
          <p:spPr bwMode="auto">
            <a:xfrm>
              <a:off x="240" y="3120"/>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4" name="Text Box 8"/>
            <p:cNvSpPr txBox="1">
              <a:spLocks noChangeArrowheads="1"/>
            </p:cNvSpPr>
            <p:nvPr/>
          </p:nvSpPr>
          <p:spPr bwMode="auto">
            <a:xfrm>
              <a:off x="912" y="3024"/>
              <a:ext cx="182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A8131D"/>
                  </a:solidFill>
                </a:rPr>
                <a:t>Courts circuits</a:t>
              </a:r>
            </a:p>
          </p:txBody>
        </p:sp>
      </p:grpSp>
      <p:grpSp>
        <p:nvGrpSpPr>
          <p:cNvPr id="35845" name="Group 9"/>
          <p:cNvGrpSpPr>
            <a:grpSpLocks/>
          </p:cNvGrpSpPr>
          <p:nvPr/>
        </p:nvGrpSpPr>
        <p:grpSpPr bwMode="auto">
          <a:xfrm>
            <a:off x="3995936" y="2997200"/>
            <a:ext cx="2836863" cy="533400"/>
            <a:chOff x="1776" y="1680"/>
            <a:chExt cx="1787" cy="336"/>
          </a:xfrm>
        </p:grpSpPr>
        <p:sp>
          <p:nvSpPr>
            <p:cNvPr id="35861" name="Line 10"/>
            <p:cNvSpPr>
              <a:spLocks noChangeShapeType="1"/>
            </p:cNvSpPr>
            <p:nvPr/>
          </p:nvSpPr>
          <p:spPr bwMode="auto">
            <a:xfrm flipV="1">
              <a:off x="1776" y="1813"/>
              <a:ext cx="576" cy="203"/>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2" name="Text Box 11"/>
            <p:cNvSpPr txBox="1">
              <a:spLocks noChangeArrowheads="1"/>
            </p:cNvSpPr>
            <p:nvPr/>
          </p:nvSpPr>
          <p:spPr bwMode="auto">
            <a:xfrm>
              <a:off x="2411" y="1680"/>
              <a:ext cx="1152" cy="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Électrisation</a:t>
              </a:r>
              <a:endParaRPr lang="fr-FR" sz="2000" b="1" dirty="0">
                <a:solidFill>
                  <a:srgbClr val="0033CC"/>
                </a:solidFill>
              </a:endParaRPr>
            </a:p>
          </p:txBody>
        </p:sp>
      </p:grpSp>
      <p:grpSp>
        <p:nvGrpSpPr>
          <p:cNvPr id="35846" name="Group 12"/>
          <p:cNvGrpSpPr>
            <a:grpSpLocks/>
          </p:cNvGrpSpPr>
          <p:nvPr/>
        </p:nvGrpSpPr>
        <p:grpSpPr bwMode="auto">
          <a:xfrm>
            <a:off x="3995936" y="3500438"/>
            <a:ext cx="2895600" cy="396875"/>
            <a:chOff x="1776" y="1929"/>
            <a:chExt cx="1824" cy="250"/>
          </a:xfrm>
        </p:grpSpPr>
        <p:sp>
          <p:nvSpPr>
            <p:cNvPr id="35859" name="Line 13"/>
            <p:cNvSpPr>
              <a:spLocks noChangeShapeType="1"/>
            </p:cNvSpPr>
            <p:nvPr/>
          </p:nvSpPr>
          <p:spPr bwMode="auto">
            <a:xfrm>
              <a:off x="1776" y="2064"/>
              <a:ext cx="528" cy="0"/>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0" name="Text Box 14"/>
            <p:cNvSpPr txBox="1">
              <a:spLocks noChangeArrowheads="1"/>
            </p:cNvSpPr>
            <p:nvPr/>
          </p:nvSpPr>
          <p:spPr bwMode="auto">
            <a:xfrm>
              <a:off x="2448" y="1929"/>
              <a:ext cx="1152" cy="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Électrocution</a:t>
              </a:r>
              <a:endParaRPr lang="fr-FR" sz="2000" b="1" dirty="0">
                <a:solidFill>
                  <a:srgbClr val="0033CC"/>
                </a:solidFill>
              </a:endParaRPr>
            </a:p>
          </p:txBody>
        </p:sp>
      </p:grpSp>
      <p:grpSp>
        <p:nvGrpSpPr>
          <p:cNvPr id="35847" name="Group 36"/>
          <p:cNvGrpSpPr>
            <a:grpSpLocks/>
          </p:cNvGrpSpPr>
          <p:nvPr/>
        </p:nvGrpSpPr>
        <p:grpSpPr bwMode="auto">
          <a:xfrm>
            <a:off x="3995738" y="3907024"/>
            <a:ext cx="4551363" cy="628463"/>
            <a:chOff x="1746" y="2395"/>
            <a:chExt cx="2867" cy="469"/>
          </a:xfrm>
        </p:grpSpPr>
        <p:sp>
          <p:nvSpPr>
            <p:cNvPr id="35857" name="Line 16"/>
            <p:cNvSpPr>
              <a:spLocks noChangeShapeType="1"/>
            </p:cNvSpPr>
            <p:nvPr/>
          </p:nvSpPr>
          <p:spPr bwMode="auto">
            <a:xfrm>
              <a:off x="1746" y="2395"/>
              <a:ext cx="480" cy="288"/>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58" name="Text Box 17"/>
            <p:cNvSpPr txBox="1">
              <a:spLocks noChangeArrowheads="1"/>
            </p:cNvSpPr>
            <p:nvPr/>
          </p:nvSpPr>
          <p:spPr bwMode="auto">
            <a:xfrm>
              <a:off x="2427" y="2568"/>
              <a:ext cx="2186" cy="2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Brûlure externe</a:t>
              </a:r>
            </a:p>
          </p:txBody>
        </p:sp>
      </p:grpSp>
      <p:sp>
        <p:nvSpPr>
          <p:cNvPr id="35848" name="Line 19"/>
          <p:cNvSpPr>
            <a:spLocks noChangeShapeType="1"/>
          </p:cNvSpPr>
          <p:nvPr/>
        </p:nvSpPr>
        <p:spPr bwMode="auto">
          <a:xfrm flipV="1">
            <a:off x="3779838" y="4941888"/>
            <a:ext cx="614362" cy="287337"/>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0743" name="Text Box 20"/>
          <p:cNvSpPr txBox="1">
            <a:spLocks noChangeArrowheads="1"/>
          </p:cNvSpPr>
          <p:nvPr/>
        </p:nvSpPr>
        <p:spPr bwMode="auto">
          <a:xfrm>
            <a:off x="4356100" y="4724400"/>
            <a:ext cx="4179888" cy="396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4B9B"/>
                </a:solidFill>
              </a:rPr>
              <a:t>Projection de matière en fusion</a:t>
            </a:r>
          </a:p>
        </p:txBody>
      </p:sp>
      <p:sp>
        <p:nvSpPr>
          <p:cNvPr id="35850" name="Line 22"/>
          <p:cNvSpPr>
            <a:spLocks noChangeShapeType="1"/>
          </p:cNvSpPr>
          <p:nvPr/>
        </p:nvSpPr>
        <p:spPr bwMode="auto">
          <a:xfrm>
            <a:off x="3779838" y="5445125"/>
            <a:ext cx="406400" cy="0"/>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0741" name="Text Box 23"/>
          <p:cNvSpPr txBox="1">
            <a:spLocks noChangeArrowheads="1"/>
          </p:cNvSpPr>
          <p:nvPr/>
        </p:nvSpPr>
        <p:spPr bwMode="auto">
          <a:xfrm>
            <a:off x="4270375" y="5229225"/>
            <a:ext cx="4549775" cy="396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Rayonnement ultraviolet, brûlure</a:t>
            </a:r>
          </a:p>
        </p:txBody>
      </p:sp>
      <p:sp>
        <p:nvSpPr>
          <p:cNvPr id="35852" name="Line 25"/>
          <p:cNvSpPr>
            <a:spLocks noChangeShapeType="1"/>
          </p:cNvSpPr>
          <p:nvPr/>
        </p:nvSpPr>
        <p:spPr bwMode="auto">
          <a:xfrm>
            <a:off x="3779838" y="5589588"/>
            <a:ext cx="504825" cy="503237"/>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0739" name="Text Box 26"/>
          <p:cNvSpPr txBox="1">
            <a:spLocks noChangeArrowheads="1"/>
          </p:cNvSpPr>
          <p:nvPr/>
        </p:nvSpPr>
        <p:spPr bwMode="auto">
          <a:xfrm>
            <a:off x="4283968" y="5877272"/>
            <a:ext cx="4189040" cy="4001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Dégagement de gaz toxiques</a:t>
            </a:r>
          </a:p>
        </p:txBody>
      </p:sp>
      <p:sp>
        <p:nvSpPr>
          <p:cNvPr id="35854" name="Rectangle 31"/>
          <p:cNvSpPr>
            <a:spLocks noGrp="1" noChangeArrowheads="1"/>
          </p:cNvSpPr>
          <p:nvPr>
            <p:ph type="title" idx="4294967295"/>
          </p:nvPr>
        </p:nvSpPr>
        <p:spPr>
          <a:xfrm>
            <a:off x="1043608" y="1484313"/>
            <a:ext cx="8028384" cy="1143000"/>
          </a:xfrm>
          <a:noFill/>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algn="just"/>
            <a:r>
              <a:rPr lang="fr-FR" sz="2000" b="0" dirty="0" smtClean="0">
                <a:solidFill>
                  <a:schemeClr val="tx1"/>
                </a:solidFill>
              </a:rPr>
              <a:t>Un contact accidentel avec des pièces nues sous tension peut également générer des mouvements incontrôlés comme une chute par exemple:</a:t>
            </a:r>
            <a:endParaRPr lang="fr-FR" dirty="0" smtClean="0"/>
          </a:p>
        </p:txBody>
      </p:sp>
      <p:sp>
        <p:nvSpPr>
          <p:cNvPr id="35856" name="Text Box 34"/>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BADCB59-CED5-40BD-8DB3-140E001EBA7E}" type="slidenum">
              <a:rPr lang="fr-FR" sz="1400" b="1"/>
              <a:pPr>
                <a:spcBef>
                  <a:spcPct val="50000"/>
                </a:spcBef>
              </a:pPr>
              <a:t>23</a:t>
            </a:fld>
            <a:endParaRPr lang="fr-FR" sz="1400" b="1" dirty="0"/>
          </a:p>
        </p:txBody>
      </p:sp>
      <p:grpSp>
        <p:nvGrpSpPr>
          <p:cNvPr id="27" name="Groupe 17"/>
          <p:cNvGrpSpPr>
            <a:grpSpLocks/>
          </p:cNvGrpSpPr>
          <p:nvPr/>
        </p:nvGrpSpPr>
        <p:grpSpPr bwMode="auto">
          <a:xfrm>
            <a:off x="1476375" y="106586"/>
            <a:ext cx="6872288" cy="946150"/>
            <a:chOff x="1271988" y="565445"/>
            <a:chExt cx="6871912" cy="946175"/>
          </a:xfrm>
        </p:grpSpPr>
        <p:sp>
          <p:nvSpPr>
            <p:cNvPr id="28"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9"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type="body" idx="4294967295"/>
          </p:nvPr>
        </p:nvSpPr>
        <p:spPr>
          <a:xfrm>
            <a:off x="1258888" y="765175"/>
            <a:ext cx="7543800" cy="5903913"/>
          </a:xfrm>
        </p:spPr>
        <p:txBody>
          <a:bodyPr/>
          <a:lstStyle/>
          <a:p>
            <a:pPr>
              <a:buFontTx/>
              <a:buNone/>
            </a:pPr>
            <a:endParaRPr lang="fr-FR" dirty="0" smtClean="0"/>
          </a:p>
        </p:txBody>
      </p:sp>
      <p:sp>
        <p:nvSpPr>
          <p:cNvPr id="36867" name="Line 19"/>
          <p:cNvSpPr>
            <a:spLocks noChangeShapeType="1"/>
          </p:cNvSpPr>
          <p:nvPr/>
        </p:nvSpPr>
        <p:spPr bwMode="auto">
          <a:xfrm flipV="1">
            <a:off x="4067175" y="2781300"/>
            <a:ext cx="914400" cy="863600"/>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204810" name="Text Box 20"/>
          <p:cNvSpPr txBox="1">
            <a:spLocks noChangeArrowheads="1"/>
          </p:cNvSpPr>
          <p:nvPr/>
        </p:nvSpPr>
        <p:spPr bwMode="auto">
          <a:xfrm>
            <a:off x="5133975" y="2565400"/>
            <a:ext cx="1828800" cy="4001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Incendies</a:t>
            </a:r>
            <a:endParaRPr lang="fr-FR" sz="2800" b="1" dirty="0">
              <a:solidFill>
                <a:srgbClr val="0033CC"/>
              </a:solidFill>
            </a:endParaRPr>
          </a:p>
        </p:txBody>
      </p:sp>
      <p:grpSp>
        <p:nvGrpSpPr>
          <p:cNvPr id="36869" name="Group 21"/>
          <p:cNvGrpSpPr>
            <a:grpSpLocks/>
          </p:cNvGrpSpPr>
          <p:nvPr/>
        </p:nvGrpSpPr>
        <p:grpSpPr bwMode="auto">
          <a:xfrm>
            <a:off x="4211638" y="3716332"/>
            <a:ext cx="2765425" cy="400049"/>
            <a:chOff x="2064" y="3072"/>
            <a:chExt cx="1742" cy="252"/>
          </a:xfrm>
        </p:grpSpPr>
        <p:sp>
          <p:nvSpPr>
            <p:cNvPr id="36882" name="Line 22"/>
            <p:cNvSpPr>
              <a:spLocks noChangeShapeType="1"/>
            </p:cNvSpPr>
            <p:nvPr/>
          </p:nvSpPr>
          <p:spPr bwMode="auto">
            <a:xfrm>
              <a:off x="2064" y="3207"/>
              <a:ext cx="528" cy="0"/>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6883" name="Text Box 23"/>
            <p:cNvSpPr txBox="1">
              <a:spLocks noChangeArrowheads="1"/>
            </p:cNvSpPr>
            <p:nvPr/>
          </p:nvSpPr>
          <p:spPr bwMode="auto">
            <a:xfrm>
              <a:off x="2654" y="3072"/>
              <a:ext cx="1152" cy="2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Explosion</a:t>
              </a:r>
              <a:r>
                <a:rPr lang="fr-FR" sz="1800" b="1" dirty="0">
                  <a:solidFill>
                    <a:srgbClr val="0033CC"/>
                  </a:solidFill>
                </a:rPr>
                <a:t>s</a:t>
              </a:r>
              <a:endParaRPr lang="fr-FR" sz="2400" b="1" dirty="0">
                <a:solidFill>
                  <a:srgbClr val="0033CC"/>
                </a:solidFill>
              </a:endParaRPr>
            </a:p>
          </p:txBody>
        </p:sp>
      </p:grpSp>
      <p:grpSp>
        <p:nvGrpSpPr>
          <p:cNvPr id="36870" name="Group 24"/>
          <p:cNvGrpSpPr>
            <a:grpSpLocks/>
          </p:cNvGrpSpPr>
          <p:nvPr/>
        </p:nvGrpSpPr>
        <p:grpSpPr bwMode="auto">
          <a:xfrm>
            <a:off x="4139952" y="4149725"/>
            <a:ext cx="4208463" cy="950913"/>
            <a:chOff x="2064" y="3255"/>
            <a:chExt cx="2651" cy="599"/>
          </a:xfrm>
        </p:grpSpPr>
        <p:sp>
          <p:nvSpPr>
            <p:cNvPr id="36880" name="Line 25"/>
            <p:cNvSpPr>
              <a:spLocks noChangeShapeType="1"/>
            </p:cNvSpPr>
            <p:nvPr/>
          </p:nvSpPr>
          <p:spPr bwMode="auto">
            <a:xfrm>
              <a:off x="2064" y="3255"/>
              <a:ext cx="480" cy="288"/>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6881" name="Text Box 26"/>
            <p:cNvSpPr txBox="1">
              <a:spLocks noChangeArrowheads="1"/>
            </p:cNvSpPr>
            <p:nvPr/>
          </p:nvSpPr>
          <p:spPr bwMode="auto">
            <a:xfrm>
              <a:off x="2699" y="3408"/>
              <a:ext cx="2016" cy="4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Détérioration de l'outil de production</a:t>
              </a:r>
              <a:endParaRPr lang="fr-FR" sz="2800" b="1" dirty="0">
                <a:solidFill>
                  <a:srgbClr val="0033CC"/>
                </a:solidFill>
              </a:endParaRPr>
            </a:p>
          </p:txBody>
        </p:sp>
      </p:grpSp>
      <p:grpSp>
        <p:nvGrpSpPr>
          <p:cNvPr id="36871" name="Group 6"/>
          <p:cNvGrpSpPr>
            <a:grpSpLocks/>
          </p:cNvGrpSpPr>
          <p:nvPr/>
        </p:nvGrpSpPr>
        <p:grpSpPr bwMode="auto">
          <a:xfrm>
            <a:off x="611188" y="3644900"/>
            <a:ext cx="3962400" cy="457200"/>
            <a:chOff x="240" y="3024"/>
            <a:chExt cx="2496" cy="288"/>
          </a:xfrm>
        </p:grpSpPr>
        <p:sp>
          <p:nvSpPr>
            <p:cNvPr id="36878" name="AutoShape 7"/>
            <p:cNvSpPr>
              <a:spLocks noChangeArrowheads="1"/>
            </p:cNvSpPr>
            <p:nvPr/>
          </p:nvSpPr>
          <p:spPr bwMode="auto">
            <a:xfrm>
              <a:off x="240" y="3120"/>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6879" name="Text Box 8"/>
            <p:cNvSpPr txBox="1">
              <a:spLocks noChangeArrowheads="1"/>
            </p:cNvSpPr>
            <p:nvPr/>
          </p:nvSpPr>
          <p:spPr bwMode="auto">
            <a:xfrm>
              <a:off x="912" y="3024"/>
              <a:ext cx="182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A8131D"/>
                  </a:solidFill>
                </a:rPr>
                <a:t>Autres dangers</a:t>
              </a:r>
            </a:p>
          </p:txBody>
        </p:sp>
      </p:grpSp>
      <p:sp>
        <p:nvSpPr>
          <p:cNvPr id="36872" name="Line 25"/>
          <p:cNvSpPr>
            <a:spLocks noChangeShapeType="1"/>
          </p:cNvSpPr>
          <p:nvPr/>
        </p:nvSpPr>
        <p:spPr bwMode="auto">
          <a:xfrm>
            <a:off x="4139952" y="4292600"/>
            <a:ext cx="719137" cy="1008063"/>
          </a:xfrm>
          <a:prstGeom prst="line">
            <a:avLst/>
          </a:prstGeom>
          <a:noFill/>
          <a:ln w="38100">
            <a:solidFill>
              <a:srgbClr val="0033CC"/>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204822" name="Text Box 26"/>
          <p:cNvSpPr txBox="1">
            <a:spLocks noChangeArrowheads="1"/>
          </p:cNvSpPr>
          <p:nvPr/>
        </p:nvSpPr>
        <p:spPr bwMode="auto">
          <a:xfrm>
            <a:off x="5148064" y="5157192"/>
            <a:ext cx="3200400" cy="4001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Chute </a:t>
            </a:r>
            <a:r>
              <a:rPr lang="fr-FR" sz="2000" b="1" dirty="0">
                <a:solidFill>
                  <a:srgbClr val="0033CC"/>
                </a:solidFill>
              </a:rPr>
              <a:t>de l’opérateur</a:t>
            </a:r>
          </a:p>
        </p:txBody>
      </p:sp>
      <p:grpSp>
        <p:nvGrpSpPr>
          <p:cNvPr id="36874" name="Groupe 17"/>
          <p:cNvGrpSpPr>
            <a:grpSpLocks/>
          </p:cNvGrpSpPr>
          <p:nvPr/>
        </p:nvGrpSpPr>
        <p:grpSpPr bwMode="auto">
          <a:xfrm>
            <a:off x="1476375" y="178594"/>
            <a:ext cx="6872288" cy="946150"/>
            <a:chOff x="1271988" y="458856"/>
            <a:chExt cx="6871912" cy="946175"/>
          </a:xfrm>
        </p:grpSpPr>
        <p:sp>
          <p:nvSpPr>
            <p:cNvPr id="3687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7656" name="ZoneTexte 16"/>
            <p:cNvSpPr txBox="1">
              <a:spLocks noChangeArrowheads="1"/>
            </p:cNvSpPr>
            <p:nvPr/>
          </p:nvSpPr>
          <p:spPr bwMode="auto">
            <a:xfrm>
              <a:off x="1271988" y="458856"/>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
        <p:nvSpPr>
          <p:cNvPr id="3687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55B0E0C-00BE-4186-9D07-D22799D19761}" type="slidenum">
              <a:rPr lang="fr-FR" sz="1400" b="1"/>
              <a:pPr>
                <a:spcBef>
                  <a:spcPct val="50000"/>
                </a:spcBef>
              </a:pPr>
              <a:t>24</a:t>
            </a:fld>
            <a:endParaRPr lang="fr-FR" sz="1400"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1116013" y="1849438"/>
            <a:ext cx="7777162"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marL="533400" indent="-533400"/>
            <a:r>
              <a:rPr lang="fr-FR" sz="2400" b="1" dirty="0" smtClean="0">
                <a:solidFill>
                  <a:srgbClr val="0033CC"/>
                </a:solidFill>
              </a:rPr>
              <a:t>Ex : </a:t>
            </a:r>
            <a:r>
              <a:rPr lang="fr-FR" sz="2000" b="1" dirty="0">
                <a:solidFill>
                  <a:srgbClr val="0033CC"/>
                </a:solidFill>
              </a:rPr>
              <a:t>Accident Athis-Mons : </a:t>
            </a:r>
            <a:endParaRPr lang="fr-FR" sz="2000" b="1" dirty="0" smtClean="0">
              <a:solidFill>
                <a:srgbClr val="0033CC"/>
              </a:solidFill>
            </a:endParaRPr>
          </a:p>
          <a:p>
            <a:pPr marL="533400" indent="273050"/>
            <a:r>
              <a:rPr lang="fr-FR" sz="2000" b="1" dirty="0" smtClean="0">
                <a:solidFill>
                  <a:srgbClr val="0033CC"/>
                </a:solidFill>
              </a:rPr>
              <a:t>Électrocution </a:t>
            </a:r>
            <a:r>
              <a:rPr lang="fr-FR" sz="2000" b="1" dirty="0">
                <a:solidFill>
                  <a:srgbClr val="0033CC"/>
                </a:solidFill>
              </a:rPr>
              <a:t>d’un élève dans </a:t>
            </a:r>
            <a:r>
              <a:rPr lang="fr-FR" sz="2000" b="1" dirty="0" smtClean="0">
                <a:solidFill>
                  <a:srgbClr val="0033CC"/>
                </a:solidFill>
              </a:rPr>
              <a:t>un lycée </a:t>
            </a:r>
            <a:r>
              <a:rPr lang="fr-FR" sz="2000" b="1" dirty="0">
                <a:solidFill>
                  <a:srgbClr val="0033CC"/>
                </a:solidFill>
              </a:rPr>
              <a:t>technologique</a:t>
            </a:r>
          </a:p>
        </p:txBody>
      </p:sp>
      <p:sp>
        <p:nvSpPr>
          <p:cNvPr id="37891" name="Text Box 5"/>
          <p:cNvSpPr txBox="1">
            <a:spLocks noChangeArrowheads="1"/>
          </p:cNvSpPr>
          <p:nvPr/>
        </p:nvSpPr>
        <p:spPr bwMode="auto">
          <a:xfrm>
            <a:off x="1116013" y="3284538"/>
            <a:ext cx="6226175"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 Risque </a:t>
            </a:r>
            <a:r>
              <a:rPr lang="fr-FR" sz="2000" b="1" dirty="0" smtClean="0">
                <a:solidFill>
                  <a:srgbClr val="0033CC"/>
                </a:solidFill>
              </a:rPr>
              <a:t>électrique</a:t>
            </a:r>
            <a:endParaRPr lang="fr-FR" sz="2000" b="1" dirty="0">
              <a:solidFill>
                <a:srgbClr val="0033CC"/>
              </a:solidFill>
            </a:endParaRPr>
          </a:p>
        </p:txBody>
      </p:sp>
      <p:grpSp>
        <p:nvGrpSpPr>
          <p:cNvPr id="37892" name="Group 12"/>
          <p:cNvGrpSpPr>
            <a:grpSpLocks/>
          </p:cNvGrpSpPr>
          <p:nvPr/>
        </p:nvGrpSpPr>
        <p:grpSpPr bwMode="auto">
          <a:xfrm>
            <a:off x="3924300" y="2781300"/>
            <a:ext cx="4495800" cy="609600"/>
            <a:chOff x="1968" y="1872"/>
            <a:chExt cx="2832" cy="384"/>
          </a:xfrm>
        </p:grpSpPr>
        <p:sp>
          <p:nvSpPr>
            <p:cNvPr id="37901" name="Text Box 6"/>
            <p:cNvSpPr txBox="1">
              <a:spLocks noChangeArrowheads="1"/>
            </p:cNvSpPr>
            <p:nvPr/>
          </p:nvSpPr>
          <p:spPr bwMode="auto">
            <a:xfrm>
              <a:off x="2688" y="1872"/>
              <a:ext cx="2112" cy="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Occurrence faible</a:t>
              </a:r>
              <a:endParaRPr lang="fr-FR" sz="2400" b="1" dirty="0">
                <a:solidFill>
                  <a:srgbClr val="0033CC"/>
                </a:solidFill>
              </a:endParaRPr>
            </a:p>
          </p:txBody>
        </p:sp>
        <p:sp>
          <p:nvSpPr>
            <p:cNvPr id="37902" name="Line 8"/>
            <p:cNvSpPr>
              <a:spLocks noChangeShapeType="1"/>
            </p:cNvSpPr>
            <p:nvPr/>
          </p:nvSpPr>
          <p:spPr bwMode="auto">
            <a:xfrm flipV="1">
              <a:off x="1968" y="2016"/>
              <a:ext cx="720" cy="24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grpSp>
      <p:grpSp>
        <p:nvGrpSpPr>
          <p:cNvPr id="37893" name="Group 13"/>
          <p:cNvGrpSpPr>
            <a:grpSpLocks/>
          </p:cNvGrpSpPr>
          <p:nvPr/>
        </p:nvGrpSpPr>
        <p:grpSpPr bwMode="auto">
          <a:xfrm>
            <a:off x="4067175" y="3789363"/>
            <a:ext cx="4495800" cy="549275"/>
            <a:chOff x="1968" y="2256"/>
            <a:chExt cx="2832" cy="346"/>
          </a:xfrm>
        </p:grpSpPr>
        <p:sp>
          <p:nvSpPr>
            <p:cNvPr id="37899" name="Text Box 7"/>
            <p:cNvSpPr txBox="1">
              <a:spLocks noChangeArrowheads="1"/>
            </p:cNvSpPr>
            <p:nvPr/>
          </p:nvSpPr>
          <p:spPr bwMode="auto">
            <a:xfrm>
              <a:off x="2688" y="2352"/>
              <a:ext cx="2112" cy="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Gravité Forte</a:t>
              </a:r>
              <a:endParaRPr lang="fr-FR" sz="2400" b="1" dirty="0">
                <a:solidFill>
                  <a:srgbClr val="0033CC"/>
                </a:solidFill>
              </a:endParaRPr>
            </a:p>
          </p:txBody>
        </p:sp>
        <p:sp>
          <p:nvSpPr>
            <p:cNvPr id="37900" name="Line 9"/>
            <p:cNvSpPr>
              <a:spLocks noChangeShapeType="1"/>
            </p:cNvSpPr>
            <p:nvPr/>
          </p:nvSpPr>
          <p:spPr bwMode="auto">
            <a:xfrm>
              <a:off x="1968" y="2256"/>
              <a:ext cx="672" cy="24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grpSp>
      <p:sp>
        <p:nvSpPr>
          <p:cNvPr id="37894" name="Text Box 10"/>
          <p:cNvSpPr txBox="1">
            <a:spLocks noChangeArrowheads="1"/>
          </p:cNvSpPr>
          <p:nvPr/>
        </p:nvSpPr>
        <p:spPr bwMode="auto">
          <a:xfrm>
            <a:off x="1187450" y="4437063"/>
            <a:ext cx="7488238" cy="1006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190500" indent="-190500">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Causes des accidents d'origine </a:t>
            </a:r>
            <a:r>
              <a:rPr lang="fr-FR" sz="2000" b="1" dirty="0" smtClean="0"/>
              <a:t>électrique :</a:t>
            </a:r>
            <a:endParaRPr lang="fr-FR" sz="2000" b="1" dirty="0"/>
          </a:p>
          <a:p>
            <a:r>
              <a:rPr lang="fr-FR" sz="2000" b="1" dirty="0"/>
              <a:t>	- 80% proviennent du comportement de l'individu</a:t>
            </a:r>
          </a:p>
          <a:p>
            <a:r>
              <a:rPr lang="fr-FR" sz="2000" b="1" dirty="0"/>
              <a:t>	- 20% proviennent de l'installation</a:t>
            </a:r>
            <a:endParaRPr lang="fr-FR" sz="2000" dirty="0">
              <a:latin typeface="Times New Roman" pitchFamily="18" charset="0"/>
            </a:endParaRPr>
          </a:p>
        </p:txBody>
      </p:sp>
      <p:sp>
        <p:nvSpPr>
          <p:cNvPr id="37895" name="Text Box 11"/>
          <p:cNvSpPr txBox="1">
            <a:spLocks noChangeArrowheads="1"/>
          </p:cNvSpPr>
          <p:nvPr/>
        </p:nvSpPr>
        <p:spPr bwMode="auto">
          <a:xfrm>
            <a:off x="1403152" y="5733256"/>
            <a:ext cx="7057280" cy="584775"/>
          </a:xfrm>
          <a:prstGeom prst="rect">
            <a:avLst/>
          </a:prstGeom>
          <a:noFill/>
          <a:ln w="9525">
            <a:solidFill>
              <a:srgbClr val="A8131D"/>
            </a:solidFill>
            <a:miter lim="800000"/>
            <a:headEnd/>
            <a:tailEnd/>
          </a:ln>
          <a:extLst>
            <a:ext uri="{909E8E84-426E-40DD-AFC4-6F175D3DCCD1}">
              <a14:hiddenFill xmlns="" xmlns:a14="http://schemas.microsoft.com/office/drawing/2010/main">
                <a:solidFill>
                  <a:srgbClr val="FFFFFF"/>
                </a:solidFill>
              </a14:hiddenFill>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3200" b="1" dirty="0">
                <a:solidFill>
                  <a:srgbClr val="A8131D"/>
                </a:solidFill>
              </a:rPr>
              <a:t>L'accident n'est jamais une fatalité</a:t>
            </a:r>
            <a:endParaRPr lang="fr-FR" sz="2400" b="1" dirty="0">
              <a:solidFill>
                <a:srgbClr val="A8131D"/>
              </a:solidFill>
            </a:endParaRPr>
          </a:p>
        </p:txBody>
      </p:sp>
      <p:sp>
        <p:nvSpPr>
          <p:cNvPr id="37898" name="Text Box 1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F2B96BE-D746-459E-9DC0-72C0C30370BF}" type="slidenum">
              <a:rPr lang="fr-FR" sz="1400" b="1"/>
              <a:pPr>
                <a:spcBef>
                  <a:spcPct val="50000"/>
                </a:spcBef>
              </a:pPr>
              <a:t>25</a:t>
            </a:fld>
            <a:endParaRPr lang="fr-FR" sz="1400" b="1" dirty="0"/>
          </a:p>
        </p:txBody>
      </p:sp>
      <p:grpSp>
        <p:nvGrpSpPr>
          <p:cNvPr id="14" name="Groupe 17"/>
          <p:cNvGrpSpPr>
            <a:grpSpLocks/>
          </p:cNvGrpSpPr>
          <p:nvPr/>
        </p:nvGrpSpPr>
        <p:grpSpPr bwMode="auto">
          <a:xfrm>
            <a:off x="1476375" y="106586"/>
            <a:ext cx="6872288" cy="946150"/>
            <a:chOff x="1271988" y="565445"/>
            <a:chExt cx="6871912" cy="946175"/>
          </a:xfrm>
        </p:grpSpPr>
        <p:sp>
          <p:nvSpPr>
            <p:cNvPr id="15"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16"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idx="4294967295"/>
          </p:nvPr>
        </p:nvSpPr>
        <p:spPr>
          <a:xfrm>
            <a:off x="1295400" y="1752600"/>
            <a:ext cx="7543800" cy="4413250"/>
          </a:xfrm>
        </p:spPr>
        <p:txBody>
          <a:bodyPr/>
          <a:lstStyle/>
          <a:p>
            <a:pPr marL="0">
              <a:lnSpc>
                <a:spcPct val="90000"/>
              </a:lnSpc>
              <a:buFontTx/>
              <a:buNone/>
            </a:pPr>
            <a:r>
              <a:rPr lang="fr-FR" sz="2000" dirty="0" smtClean="0">
                <a:solidFill>
                  <a:schemeClr val="tx1"/>
                </a:solidFill>
              </a:rPr>
              <a:t>Une électrisation peut être plus ou moins grave, tout dépend de :</a:t>
            </a:r>
          </a:p>
          <a:p>
            <a:pPr lvl="1" algn="just">
              <a:lnSpc>
                <a:spcPct val="90000"/>
              </a:lnSpc>
              <a:buFontTx/>
              <a:buNone/>
            </a:pPr>
            <a:endParaRPr lang="fr-FR" sz="1800" dirty="0" smtClean="0"/>
          </a:p>
          <a:p>
            <a:pPr lvl="1" algn="just">
              <a:lnSpc>
                <a:spcPct val="90000"/>
              </a:lnSpc>
              <a:buFont typeface="Wingdings" pitchFamily="2" charset="2"/>
              <a:buChar char="Ø"/>
            </a:pPr>
            <a:r>
              <a:rPr lang="fr-FR" sz="1800" dirty="0" smtClean="0"/>
              <a:t>l’intensité du courant (danger à partir de 5 mA),</a:t>
            </a:r>
          </a:p>
          <a:p>
            <a:pPr lvl="1" algn="just">
              <a:lnSpc>
                <a:spcPct val="90000"/>
              </a:lnSpc>
              <a:buFont typeface="Wingdings" pitchFamily="2" charset="2"/>
              <a:buChar char="Ø"/>
            </a:pPr>
            <a:r>
              <a:rPr lang="fr-FR" sz="1800" dirty="0" smtClean="0"/>
              <a:t>la durée du passage du courant</a:t>
            </a:r>
          </a:p>
          <a:p>
            <a:pPr lvl="1" algn="just">
              <a:lnSpc>
                <a:spcPct val="90000"/>
              </a:lnSpc>
              <a:buFont typeface="Wingdings" pitchFamily="2" charset="2"/>
              <a:buChar char="Ø"/>
            </a:pPr>
            <a:r>
              <a:rPr lang="fr-FR" sz="1800" dirty="0" smtClean="0"/>
              <a:t>la surface de la zone de contact,</a:t>
            </a:r>
          </a:p>
          <a:p>
            <a:pPr lvl="1" algn="just">
              <a:lnSpc>
                <a:spcPct val="90000"/>
              </a:lnSpc>
              <a:buFont typeface="Wingdings" pitchFamily="2" charset="2"/>
              <a:buChar char="Ø"/>
            </a:pPr>
            <a:r>
              <a:rPr lang="fr-FR" sz="1800" dirty="0" smtClean="0"/>
              <a:t>la trajectoire du courant,</a:t>
            </a:r>
          </a:p>
          <a:p>
            <a:pPr lvl="1" algn="just">
              <a:spcBef>
                <a:spcPct val="0"/>
              </a:spcBef>
              <a:buFont typeface="Wingdings" pitchFamily="2" charset="2"/>
              <a:buChar char="Ø"/>
            </a:pPr>
            <a:r>
              <a:rPr lang="fr-FR" sz="1800" dirty="0" smtClean="0"/>
              <a:t>l’état de la peau (sèche, humide, mouillée),</a:t>
            </a:r>
          </a:p>
          <a:p>
            <a:pPr lvl="1" algn="just">
              <a:lnSpc>
                <a:spcPct val="90000"/>
              </a:lnSpc>
              <a:buFont typeface="Wingdings" pitchFamily="2" charset="2"/>
              <a:buChar char="Ø"/>
            </a:pPr>
            <a:r>
              <a:rPr lang="fr-FR" sz="1800" dirty="0" smtClean="0"/>
              <a:t>la nature du sol.</a:t>
            </a:r>
          </a:p>
          <a:p>
            <a:pPr lvl="1" algn="just">
              <a:lnSpc>
                <a:spcPct val="90000"/>
              </a:lnSpc>
              <a:buFontTx/>
              <a:buNone/>
            </a:pPr>
            <a:endParaRPr lang="fr-FR" sz="1800" dirty="0" smtClean="0"/>
          </a:p>
          <a:p>
            <a:pPr marL="0" lvl="1" algn="just">
              <a:lnSpc>
                <a:spcPct val="90000"/>
              </a:lnSpc>
              <a:buFontTx/>
              <a:buNone/>
            </a:pPr>
            <a:r>
              <a:rPr lang="fr-FR" sz="1800" dirty="0" smtClean="0">
                <a:solidFill>
                  <a:srgbClr val="A8131D"/>
                </a:solidFill>
              </a:rPr>
              <a:t>D’une manière générale, le courant suit le chemin le plus court entre le point d’entrée et le point de sortie du corps : il peut donc endommager tous les organes qui se trouvent sur son passage.</a:t>
            </a:r>
            <a:r>
              <a:rPr lang="fr-FR" sz="1800" dirty="0" smtClean="0"/>
              <a:t> </a:t>
            </a:r>
          </a:p>
        </p:txBody>
      </p:sp>
      <p:sp>
        <p:nvSpPr>
          <p:cNvPr id="3891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42EEEF1-D108-4D61-87A3-AC88D72A17D8}" type="slidenum">
              <a:rPr lang="fr-FR" sz="1400" b="1"/>
              <a:pPr>
                <a:spcBef>
                  <a:spcPct val="50000"/>
                </a:spcBef>
              </a:pPr>
              <a:t>26</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026" descr="H:\Département H &amp; S\Enseignant &amp; IATOS\DUMAS Jean-Luc\Habilitation électrique\Scan trans inrs\effet des courants208.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 xmlns:a14="http://schemas.microsoft.com/office/drawing/2010/main" val="0"/>
              </a:ext>
            </a:extLst>
          </a:blip>
          <a:srcRect b="7793"/>
          <a:stretch>
            <a:fillRect/>
          </a:stretch>
        </p:blipFill>
        <p:spPr bwMode="auto">
          <a:xfrm>
            <a:off x="1000125" y="1357313"/>
            <a:ext cx="7164388" cy="52149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9941"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60795BE-44B5-47BF-8072-0C7F1F70AA99}" type="slidenum">
              <a:rPr lang="fr-FR" sz="1400" b="1"/>
              <a:pPr>
                <a:spcBef>
                  <a:spcPct val="50000"/>
                </a:spcBef>
              </a:pPr>
              <a:t>27</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Grp="1" noChangeAspect="1" noChangeArrowheads="1"/>
          </p:cNvPicPr>
          <p:nvPr>
            <p:ph idx="1"/>
          </p:nvPr>
        </p:nvPicPr>
        <p:blipFill>
          <a:blip r:embed="rId2" cstate="print">
            <a:extLst>
              <a:ext uri="{28A0092B-C50C-407E-A947-70E740481C1C}">
                <a14:useLocalDpi xmlns="" xmlns:a14="http://schemas.microsoft.com/office/drawing/2010/main" val="0"/>
              </a:ext>
            </a:extLst>
          </a:blip>
          <a:srcRect/>
          <a:stretch>
            <a:fillRect/>
          </a:stretch>
        </p:blipFill>
        <p:spPr>
          <a:xfrm>
            <a:off x="1547813" y="1844675"/>
            <a:ext cx="6911975" cy="3962400"/>
          </a:xfrm>
          <a:noFill/>
          <a:extLs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096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942E11A-92F5-4F91-A393-39932CE0D064}" type="slidenum">
              <a:rPr lang="fr-FR" sz="1400" b="1"/>
              <a:pPr>
                <a:spcBef>
                  <a:spcPct val="50000"/>
                </a:spcBef>
              </a:pPr>
              <a:t>28</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026" descr="H:\Département H &amp; S\Enseignant &amp; IATOS\DUMAS Jean-Luc\Habilitation électrique\Scan trans inrs\resistance du corp207.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 xmlns:a14="http://schemas.microsoft.com/office/drawing/2010/main" val="0"/>
              </a:ext>
            </a:extLst>
          </a:blip>
          <a:srcRect b="6696"/>
          <a:stretch>
            <a:fillRect/>
          </a:stretch>
        </p:blipFill>
        <p:spPr bwMode="auto">
          <a:xfrm>
            <a:off x="611188" y="1428750"/>
            <a:ext cx="8326437" cy="5429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30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5D9AC8A-C43C-4924-B269-421E742D14D1}" type="slidenum">
              <a:rPr lang="fr-FR" sz="1400" b="1"/>
              <a:pPr>
                <a:spcBef>
                  <a:spcPct val="50000"/>
                </a:spcBef>
              </a:pPr>
              <a:t>29</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body" idx="4294967295"/>
          </p:nvPr>
        </p:nvSpPr>
        <p:spPr/>
        <p:txBody>
          <a:bodyPr/>
          <a:lstStyle/>
          <a:p>
            <a:pPr algn="ctr">
              <a:buFontTx/>
              <a:buNone/>
            </a:pPr>
            <a:r>
              <a:rPr lang="fr-FR" dirty="0" smtClean="0"/>
              <a:t>À retenir</a:t>
            </a:r>
          </a:p>
          <a:p>
            <a:pPr algn="ctr">
              <a:buFontTx/>
              <a:buNone/>
            </a:pPr>
            <a:endParaRPr lang="fr-FR" dirty="0" smtClean="0"/>
          </a:p>
          <a:p>
            <a:pPr marL="0" algn="just">
              <a:buFontTx/>
              <a:buNone/>
            </a:pPr>
            <a:r>
              <a:rPr lang="fr-FR" sz="2000" dirty="0" smtClean="0">
                <a:solidFill>
                  <a:schemeClr val="tx1"/>
                </a:solidFill>
              </a:rPr>
              <a:t>La résistance de la peau est environ 30 fois supérieure à celle des tissus internes, ce qui signifie que des dommages internes importants peuvent apparaître alors que l’accidenté ne présente qu’une faible brûlure superficielle</a:t>
            </a:r>
            <a:r>
              <a:rPr lang="fr-FR" dirty="0" smtClean="0">
                <a:solidFill>
                  <a:schemeClr val="tx1"/>
                </a:solidFill>
              </a:rPr>
              <a:t>.</a:t>
            </a:r>
            <a:r>
              <a:rPr lang="fr-FR" sz="2000" dirty="0" smtClean="0">
                <a:solidFill>
                  <a:schemeClr val="tx1"/>
                </a:solidFill>
              </a:rPr>
              <a:t> </a:t>
            </a:r>
          </a:p>
        </p:txBody>
      </p:sp>
      <p:sp>
        <p:nvSpPr>
          <p:cNvPr id="4403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49D2BB-E26E-474E-8CB1-949A5C0936F9}" type="slidenum">
              <a:rPr lang="fr-FR" sz="1400" b="1"/>
              <a:pPr>
                <a:spcBef>
                  <a:spcPct val="50000"/>
                </a:spcBef>
              </a:pPr>
              <a:t>30</a:t>
            </a:fld>
            <a:endParaRPr lang="fr-FR" sz="1400" b="1" dirty="0"/>
          </a:p>
        </p:txBody>
      </p:sp>
      <p:grpSp>
        <p:nvGrpSpPr>
          <p:cNvPr id="7" name="Groupe 17"/>
          <p:cNvGrpSpPr>
            <a:grpSpLocks/>
          </p:cNvGrpSpPr>
          <p:nvPr/>
        </p:nvGrpSpPr>
        <p:grpSpPr bwMode="auto">
          <a:xfrm>
            <a:off x="1476375" y="106586"/>
            <a:ext cx="6872288" cy="946150"/>
            <a:chOff x="1271988" y="565445"/>
            <a:chExt cx="6871912" cy="946175"/>
          </a:xfrm>
        </p:grpSpPr>
        <p:sp>
          <p:nvSpPr>
            <p:cNvPr id="8"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9"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5"/>
          <p:cNvSpPr>
            <a:spLocks noChangeArrowheads="1"/>
          </p:cNvSpPr>
          <p:nvPr/>
        </p:nvSpPr>
        <p:spPr bwMode="auto">
          <a:xfrm>
            <a:off x="1258888" y="2060575"/>
            <a:ext cx="6824662"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fr-FR" sz="2000" b="1" dirty="0"/>
              <a:t>Les différentes possibilités de subir un choc électrique</a:t>
            </a:r>
          </a:p>
        </p:txBody>
      </p:sp>
      <p:sp>
        <p:nvSpPr>
          <p:cNvPr id="45059" name="Rectangle 6"/>
          <p:cNvSpPr>
            <a:spLocks noChangeArrowheads="1"/>
          </p:cNvSpPr>
          <p:nvPr/>
        </p:nvSpPr>
        <p:spPr bwMode="auto">
          <a:xfrm>
            <a:off x="1006475" y="2708275"/>
            <a:ext cx="7334250"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fr-FR" sz="2000" b="1" u="sng" dirty="0"/>
              <a:t>Par </a:t>
            </a:r>
            <a:r>
              <a:rPr lang="fr-FR" sz="2000" b="1" u="sng" dirty="0">
                <a:solidFill>
                  <a:srgbClr val="A8131D"/>
                </a:solidFill>
              </a:rPr>
              <a:t>contact direct</a:t>
            </a:r>
            <a:r>
              <a:rPr lang="fr-FR" sz="2000" b="1" u="sng" dirty="0"/>
              <a:t> </a:t>
            </a:r>
            <a:r>
              <a:rPr lang="fr-FR" sz="2000" b="1" dirty="0"/>
              <a:t>: contact d’une personne avec une partie</a:t>
            </a:r>
          </a:p>
          <a:p>
            <a:r>
              <a:rPr lang="fr-FR" sz="2000" b="1" dirty="0"/>
              <a:t>  active d’un circuit électrique (normalement sous tension</a:t>
            </a:r>
            <a:r>
              <a:rPr lang="fr-FR" sz="2000" b="1" dirty="0" smtClean="0"/>
              <a:t>).</a:t>
            </a:r>
            <a:endParaRPr lang="fr-FR" sz="2000" b="1" dirty="0"/>
          </a:p>
        </p:txBody>
      </p:sp>
      <p:sp>
        <p:nvSpPr>
          <p:cNvPr id="45060" name="Rectangle 7"/>
          <p:cNvSpPr>
            <a:spLocks noChangeArrowheads="1"/>
          </p:cNvSpPr>
          <p:nvPr/>
        </p:nvSpPr>
        <p:spPr bwMode="auto">
          <a:xfrm>
            <a:off x="1028700" y="4525963"/>
            <a:ext cx="8153400"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sz="2000" b="1" u="sng" dirty="0"/>
              <a:t>Par </a:t>
            </a:r>
            <a:r>
              <a:rPr lang="fr-FR" sz="2000" b="1" u="sng" dirty="0">
                <a:solidFill>
                  <a:srgbClr val="A8131D"/>
                </a:solidFill>
              </a:rPr>
              <a:t>contact indirect</a:t>
            </a:r>
            <a:r>
              <a:rPr lang="fr-FR" sz="2000" b="1" u="sng" dirty="0"/>
              <a:t> </a:t>
            </a:r>
            <a:r>
              <a:rPr lang="fr-FR" sz="2000" b="1" dirty="0"/>
              <a:t>: contact d’une personne avec une  masse mise sous tension par suite d’un défaut </a:t>
            </a:r>
            <a:r>
              <a:rPr lang="fr-FR" sz="2000" b="1" dirty="0" smtClean="0"/>
              <a:t>d’isolement.</a:t>
            </a:r>
            <a:endParaRPr lang="fr-FR" sz="2000" b="1" dirty="0"/>
          </a:p>
        </p:txBody>
      </p:sp>
      <p:sp>
        <p:nvSpPr>
          <p:cNvPr id="45061" name="Rectangle 8"/>
          <p:cNvSpPr>
            <a:spLocks noChangeArrowheads="1"/>
          </p:cNvSpPr>
          <p:nvPr/>
        </p:nvSpPr>
        <p:spPr bwMode="auto">
          <a:xfrm>
            <a:off x="1547813" y="3644900"/>
            <a:ext cx="4724400"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sz="2000" b="1" dirty="0">
                <a:solidFill>
                  <a:schemeClr val="accent2"/>
                </a:solidFill>
              </a:rPr>
              <a:t>- entre deux parties actives</a:t>
            </a:r>
          </a:p>
          <a:p>
            <a:r>
              <a:rPr lang="fr-FR" sz="2000" b="1" dirty="0">
                <a:solidFill>
                  <a:schemeClr val="accent2"/>
                </a:solidFill>
              </a:rPr>
              <a:t>- entre une partie active et la terre</a:t>
            </a:r>
          </a:p>
        </p:txBody>
      </p:sp>
      <p:sp>
        <p:nvSpPr>
          <p:cNvPr id="45062" name="Rectangle 9"/>
          <p:cNvSpPr>
            <a:spLocks noChangeArrowheads="1"/>
          </p:cNvSpPr>
          <p:nvPr/>
        </p:nvSpPr>
        <p:spPr bwMode="auto">
          <a:xfrm>
            <a:off x="1547664" y="5399088"/>
            <a:ext cx="3551238"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sz="2000" b="1" dirty="0">
                <a:solidFill>
                  <a:schemeClr val="accent2"/>
                </a:solidFill>
              </a:rPr>
              <a:t>- entre deux masses</a:t>
            </a:r>
          </a:p>
          <a:p>
            <a:r>
              <a:rPr lang="fr-FR" sz="2000" b="1" dirty="0">
                <a:solidFill>
                  <a:schemeClr val="accent2"/>
                </a:solidFill>
              </a:rPr>
              <a:t>- entre une masse et la terre</a:t>
            </a:r>
          </a:p>
        </p:txBody>
      </p:sp>
      <p:sp>
        <p:nvSpPr>
          <p:cNvPr id="45065" name="Text Box 1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CA53564-4F67-448D-90DA-4A20CF32B826}" type="slidenum">
              <a:rPr lang="fr-FR" sz="1400" b="1"/>
              <a:pPr>
                <a:spcBef>
                  <a:spcPct val="50000"/>
                </a:spcBef>
              </a:pPr>
              <a:t>31</a:t>
            </a:fld>
            <a:endParaRPr lang="fr-FR" sz="1400" b="1" dirty="0"/>
          </a:p>
        </p:txBody>
      </p:sp>
      <p:grpSp>
        <p:nvGrpSpPr>
          <p:cNvPr id="9" name="Groupe 17"/>
          <p:cNvGrpSpPr>
            <a:grpSpLocks/>
          </p:cNvGrpSpPr>
          <p:nvPr/>
        </p:nvGrpSpPr>
        <p:grpSpPr bwMode="auto">
          <a:xfrm>
            <a:off x="1476375" y="106586"/>
            <a:ext cx="6872288" cy="946150"/>
            <a:chOff x="1271988" y="565445"/>
            <a:chExt cx="6871912" cy="946175"/>
          </a:xfrm>
        </p:grpSpPr>
        <p:sp>
          <p:nvSpPr>
            <p:cNvPr id="10"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11"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933450" y="409575"/>
            <a:ext cx="7172325"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82550" tIns="42862" rIns="82550" bIns="42862" anchor="ctr"/>
          <a:lstStyle/>
          <a:p>
            <a:pPr algn="ctr" defTabSz="833438"/>
            <a:endParaRPr lang="fr-FR" sz="3100" b="1" dirty="0">
              <a:solidFill>
                <a:schemeClr val="tx2"/>
              </a:solidFill>
            </a:endParaRPr>
          </a:p>
        </p:txBody>
      </p:sp>
      <p:sp>
        <p:nvSpPr>
          <p:cNvPr id="47107" name="Freeform 3"/>
          <p:cNvSpPr>
            <a:spLocks/>
          </p:cNvSpPr>
          <p:nvPr/>
        </p:nvSpPr>
        <p:spPr bwMode="auto">
          <a:xfrm>
            <a:off x="1673225" y="3767138"/>
            <a:ext cx="927100" cy="779462"/>
          </a:xfrm>
          <a:custGeom>
            <a:avLst/>
            <a:gdLst>
              <a:gd name="T0" fmla="*/ 2147483647 w 584"/>
              <a:gd name="T1" fmla="*/ 2147483647 h 491"/>
              <a:gd name="T2" fmla="*/ 2147483647 w 584"/>
              <a:gd name="T3" fmla="*/ 2147483647 h 491"/>
              <a:gd name="T4" fmla="*/ 2147483647 w 584"/>
              <a:gd name="T5" fmla="*/ 2147483647 h 491"/>
              <a:gd name="T6" fmla="*/ 2147483647 w 584"/>
              <a:gd name="T7" fmla="*/ 2147483647 h 491"/>
              <a:gd name="T8" fmla="*/ 2147483647 w 584"/>
              <a:gd name="T9" fmla="*/ 2147483647 h 491"/>
              <a:gd name="T10" fmla="*/ 2147483647 w 584"/>
              <a:gd name="T11" fmla="*/ 2147483647 h 491"/>
              <a:gd name="T12" fmla="*/ 2147483647 w 584"/>
              <a:gd name="T13" fmla="*/ 2147483647 h 491"/>
              <a:gd name="T14" fmla="*/ 2147483647 w 584"/>
              <a:gd name="T15" fmla="*/ 2147483647 h 491"/>
              <a:gd name="T16" fmla="*/ 2147483647 w 584"/>
              <a:gd name="T17" fmla="*/ 2147483647 h 491"/>
              <a:gd name="T18" fmla="*/ 2147483647 w 584"/>
              <a:gd name="T19" fmla="*/ 2147483647 h 491"/>
              <a:gd name="T20" fmla="*/ 2147483647 w 584"/>
              <a:gd name="T21" fmla="*/ 2147483647 h 491"/>
              <a:gd name="T22" fmla="*/ 2147483647 w 584"/>
              <a:gd name="T23" fmla="*/ 2147483647 h 491"/>
              <a:gd name="T24" fmla="*/ 2147483647 w 584"/>
              <a:gd name="T25" fmla="*/ 2147483647 h 491"/>
              <a:gd name="T26" fmla="*/ 2147483647 w 584"/>
              <a:gd name="T27" fmla="*/ 2147483647 h 491"/>
              <a:gd name="T28" fmla="*/ 2147483647 w 584"/>
              <a:gd name="T29" fmla="*/ 2147483647 h 491"/>
              <a:gd name="T30" fmla="*/ 2147483647 w 584"/>
              <a:gd name="T31" fmla="*/ 2147483647 h 491"/>
              <a:gd name="T32" fmla="*/ 2147483647 w 584"/>
              <a:gd name="T33" fmla="*/ 2147483647 h 491"/>
              <a:gd name="T34" fmla="*/ 2147483647 w 584"/>
              <a:gd name="T35" fmla="*/ 2147483647 h 491"/>
              <a:gd name="T36" fmla="*/ 2147483647 w 584"/>
              <a:gd name="T37" fmla="*/ 2147483647 h 491"/>
              <a:gd name="T38" fmla="*/ 2147483647 w 584"/>
              <a:gd name="T39" fmla="*/ 2147483647 h 491"/>
              <a:gd name="T40" fmla="*/ 2147483647 w 584"/>
              <a:gd name="T41" fmla="*/ 2147483647 h 491"/>
              <a:gd name="T42" fmla="*/ 2147483647 w 584"/>
              <a:gd name="T43" fmla="*/ 2147483647 h 491"/>
              <a:gd name="T44" fmla="*/ 2147483647 w 584"/>
              <a:gd name="T45" fmla="*/ 2147483647 h 491"/>
              <a:gd name="T46" fmla="*/ 2147483647 w 584"/>
              <a:gd name="T47" fmla="*/ 2147483647 h 491"/>
              <a:gd name="T48" fmla="*/ 2147483647 w 584"/>
              <a:gd name="T49" fmla="*/ 2147483647 h 491"/>
              <a:gd name="T50" fmla="*/ 0 w 584"/>
              <a:gd name="T51" fmla="*/ 2147483647 h 491"/>
              <a:gd name="T52" fmla="*/ 2147483647 w 584"/>
              <a:gd name="T53" fmla="*/ 2147483647 h 491"/>
              <a:gd name="T54" fmla="*/ 2147483647 w 584"/>
              <a:gd name="T55" fmla="*/ 2147483647 h 491"/>
              <a:gd name="T56" fmla="*/ 2147483647 w 584"/>
              <a:gd name="T57" fmla="*/ 2147483647 h 491"/>
              <a:gd name="T58" fmla="*/ 2147483647 w 584"/>
              <a:gd name="T59" fmla="*/ 2147483647 h 491"/>
              <a:gd name="T60" fmla="*/ 2147483647 w 584"/>
              <a:gd name="T61" fmla="*/ 2147483647 h 491"/>
              <a:gd name="T62" fmla="*/ 2147483647 w 584"/>
              <a:gd name="T63" fmla="*/ 2147483647 h 4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84" h="491">
                <a:moveTo>
                  <a:pt x="252" y="0"/>
                </a:moveTo>
                <a:lnTo>
                  <a:pt x="332" y="22"/>
                </a:lnTo>
                <a:lnTo>
                  <a:pt x="364" y="30"/>
                </a:lnTo>
                <a:lnTo>
                  <a:pt x="385" y="37"/>
                </a:lnTo>
                <a:lnTo>
                  <a:pt x="396" y="42"/>
                </a:lnTo>
                <a:lnTo>
                  <a:pt x="407" y="50"/>
                </a:lnTo>
                <a:lnTo>
                  <a:pt x="416" y="57"/>
                </a:lnTo>
                <a:lnTo>
                  <a:pt x="424" y="66"/>
                </a:lnTo>
                <a:lnTo>
                  <a:pt x="431" y="81"/>
                </a:lnTo>
                <a:lnTo>
                  <a:pt x="464" y="21"/>
                </a:lnTo>
                <a:lnTo>
                  <a:pt x="474" y="21"/>
                </a:lnTo>
                <a:lnTo>
                  <a:pt x="499" y="37"/>
                </a:lnTo>
                <a:lnTo>
                  <a:pt x="525" y="71"/>
                </a:lnTo>
                <a:lnTo>
                  <a:pt x="547" y="65"/>
                </a:lnTo>
                <a:lnTo>
                  <a:pt x="572" y="77"/>
                </a:lnTo>
                <a:lnTo>
                  <a:pt x="583" y="127"/>
                </a:lnTo>
                <a:lnTo>
                  <a:pt x="572" y="187"/>
                </a:lnTo>
                <a:lnTo>
                  <a:pt x="570" y="225"/>
                </a:lnTo>
                <a:lnTo>
                  <a:pt x="561" y="261"/>
                </a:lnTo>
                <a:lnTo>
                  <a:pt x="550" y="284"/>
                </a:lnTo>
                <a:lnTo>
                  <a:pt x="533" y="299"/>
                </a:lnTo>
                <a:lnTo>
                  <a:pt x="507" y="301"/>
                </a:lnTo>
                <a:lnTo>
                  <a:pt x="475" y="292"/>
                </a:lnTo>
                <a:lnTo>
                  <a:pt x="467" y="315"/>
                </a:lnTo>
                <a:lnTo>
                  <a:pt x="469" y="341"/>
                </a:lnTo>
                <a:lnTo>
                  <a:pt x="475" y="373"/>
                </a:lnTo>
                <a:lnTo>
                  <a:pt x="478" y="412"/>
                </a:lnTo>
                <a:lnTo>
                  <a:pt x="476" y="450"/>
                </a:lnTo>
                <a:lnTo>
                  <a:pt x="477" y="473"/>
                </a:lnTo>
                <a:lnTo>
                  <a:pt x="443" y="469"/>
                </a:lnTo>
                <a:lnTo>
                  <a:pt x="420" y="471"/>
                </a:lnTo>
                <a:lnTo>
                  <a:pt x="368" y="480"/>
                </a:lnTo>
                <a:lnTo>
                  <a:pt x="327" y="482"/>
                </a:lnTo>
                <a:lnTo>
                  <a:pt x="300" y="476"/>
                </a:lnTo>
                <a:lnTo>
                  <a:pt x="279" y="486"/>
                </a:lnTo>
                <a:lnTo>
                  <a:pt x="245" y="490"/>
                </a:lnTo>
                <a:lnTo>
                  <a:pt x="200" y="483"/>
                </a:lnTo>
                <a:lnTo>
                  <a:pt x="164" y="470"/>
                </a:lnTo>
                <a:lnTo>
                  <a:pt x="142" y="460"/>
                </a:lnTo>
                <a:lnTo>
                  <a:pt x="121" y="447"/>
                </a:lnTo>
                <a:lnTo>
                  <a:pt x="149" y="419"/>
                </a:lnTo>
                <a:lnTo>
                  <a:pt x="170" y="396"/>
                </a:lnTo>
                <a:lnTo>
                  <a:pt x="144" y="335"/>
                </a:lnTo>
                <a:lnTo>
                  <a:pt x="118" y="318"/>
                </a:lnTo>
                <a:lnTo>
                  <a:pt x="103" y="290"/>
                </a:lnTo>
                <a:lnTo>
                  <a:pt x="83" y="279"/>
                </a:lnTo>
                <a:lnTo>
                  <a:pt x="93" y="262"/>
                </a:lnTo>
                <a:lnTo>
                  <a:pt x="63" y="256"/>
                </a:lnTo>
                <a:lnTo>
                  <a:pt x="46" y="246"/>
                </a:lnTo>
                <a:lnTo>
                  <a:pt x="27" y="238"/>
                </a:lnTo>
                <a:lnTo>
                  <a:pt x="11" y="228"/>
                </a:lnTo>
                <a:lnTo>
                  <a:pt x="0" y="183"/>
                </a:lnTo>
                <a:lnTo>
                  <a:pt x="20" y="178"/>
                </a:lnTo>
                <a:lnTo>
                  <a:pt x="35" y="166"/>
                </a:lnTo>
                <a:lnTo>
                  <a:pt x="57" y="144"/>
                </a:lnTo>
                <a:lnTo>
                  <a:pt x="77" y="110"/>
                </a:lnTo>
                <a:lnTo>
                  <a:pt x="95" y="123"/>
                </a:lnTo>
                <a:lnTo>
                  <a:pt x="107" y="106"/>
                </a:lnTo>
                <a:lnTo>
                  <a:pt x="118" y="90"/>
                </a:lnTo>
                <a:lnTo>
                  <a:pt x="125" y="67"/>
                </a:lnTo>
                <a:lnTo>
                  <a:pt x="135" y="51"/>
                </a:lnTo>
                <a:lnTo>
                  <a:pt x="153" y="42"/>
                </a:lnTo>
                <a:lnTo>
                  <a:pt x="173" y="42"/>
                </a:lnTo>
                <a:lnTo>
                  <a:pt x="197" y="16"/>
                </a:lnTo>
                <a:lnTo>
                  <a:pt x="252" y="0"/>
                </a:lnTo>
              </a:path>
            </a:pathLst>
          </a:custGeom>
          <a:solidFill>
            <a:srgbClr val="A0A0C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08" name="Group 4"/>
          <p:cNvGrpSpPr>
            <a:grpSpLocks/>
          </p:cNvGrpSpPr>
          <p:nvPr/>
        </p:nvGrpSpPr>
        <p:grpSpPr bwMode="auto">
          <a:xfrm>
            <a:off x="1577975" y="2362200"/>
            <a:ext cx="911225" cy="1457325"/>
            <a:chOff x="1010" y="1512"/>
            <a:chExt cx="574" cy="918"/>
          </a:xfrm>
        </p:grpSpPr>
        <p:grpSp>
          <p:nvGrpSpPr>
            <p:cNvPr id="47228" name="Group 5"/>
            <p:cNvGrpSpPr>
              <a:grpSpLocks/>
            </p:cNvGrpSpPr>
            <p:nvPr/>
          </p:nvGrpSpPr>
          <p:grpSpPr bwMode="auto">
            <a:xfrm>
              <a:off x="1010" y="1562"/>
              <a:ext cx="520" cy="868"/>
              <a:chOff x="1010" y="1562"/>
              <a:chExt cx="520" cy="868"/>
            </a:xfrm>
          </p:grpSpPr>
          <p:sp>
            <p:nvSpPr>
              <p:cNvPr id="47237" name="Freeform 6"/>
              <p:cNvSpPr>
                <a:spLocks/>
              </p:cNvSpPr>
              <p:nvPr/>
            </p:nvSpPr>
            <p:spPr bwMode="auto">
              <a:xfrm>
                <a:off x="1010" y="1562"/>
                <a:ext cx="520" cy="868"/>
              </a:xfrm>
              <a:custGeom>
                <a:avLst/>
                <a:gdLst>
                  <a:gd name="T0" fmla="*/ 253 w 520"/>
                  <a:gd name="T1" fmla="*/ 89 h 868"/>
                  <a:gd name="T2" fmla="*/ 230 w 520"/>
                  <a:gd name="T3" fmla="*/ 135 h 868"/>
                  <a:gd name="T4" fmla="*/ 211 w 520"/>
                  <a:gd name="T5" fmla="*/ 208 h 868"/>
                  <a:gd name="T6" fmla="*/ 199 w 520"/>
                  <a:gd name="T7" fmla="*/ 262 h 868"/>
                  <a:gd name="T8" fmla="*/ 160 w 520"/>
                  <a:gd name="T9" fmla="*/ 289 h 868"/>
                  <a:gd name="T10" fmla="*/ 90 w 520"/>
                  <a:gd name="T11" fmla="*/ 315 h 868"/>
                  <a:gd name="T12" fmla="*/ 33 w 520"/>
                  <a:gd name="T13" fmla="*/ 345 h 868"/>
                  <a:gd name="T14" fmla="*/ 4 w 520"/>
                  <a:gd name="T15" fmla="*/ 381 h 868"/>
                  <a:gd name="T16" fmla="*/ 0 w 520"/>
                  <a:gd name="T17" fmla="*/ 427 h 868"/>
                  <a:gd name="T18" fmla="*/ 19 w 520"/>
                  <a:gd name="T19" fmla="*/ 466 h 868"/>
                  <a:gd name="T20" fmla="*/ 63 w 520"/>
                  <a:gd name="T21" fmla="*/ 488 h 868"/>
                  <a:gd name="T22" fmla="*/ 130 w 520"/>
                  <a:gd name="T23" fmla="*/ 494 h 868"/>
                  <a:gd name="T24" fmla="*/ 194 w 520"/>
                  <a:gd name="T25" fmla="*/ 484 h 868"/>
                  <a:gd name="T26" fmla="*/ 187 w 520"/>
                  <a:gd name="T27" fmla="*/ 572 h 868"/>
                  <a:gd name="T28" fmla="*/ 198 w 520"/>
                  <a:gd name="T29" fmla="*/ 697 h 868"/>
                  <a:gd name="T30" fmla="*/ 217 w 520"/>
                  <a:gd name="T31" fmla="*/ 780 h 868"/>
                  <a:gd name="T32" fmla="*/ 246 w 520"/>
                  <a:gd name="T33" fmla="*/ 828 h 868"/>
                  <a:gd name="T34" fmla="*/ 284 w 520"/>
                  <a:gd name="T35" fmla="*/ 861 h 868"/>
                  <a:gd name="T36" fmla="*/ 328 w 520"/>
                  <a:gd name="T37" fmla="*/ 861 h 868"/>
                  <a:gd name="T38" fmla="*/ 379 w 520"/>
                  <a:gd name="T39" fmla="*/ 822 h 868"/>
                  <a:gd name="T40" fmla="*/ 410 w 520"/>
                  <a:gd name="T41" fmla="*/ 747 h 868"/>
                  <a:gd name="T42" fmla="*/ 440 w 520"/>
                  <a:gd name="T43" fmla="*/ 634 h 868"/>
                  <a:gd name="T44" fmla="*/ 458 w 520"/>
                  <a:gd name="T45" fmla="*/ 549 h 868"/>
                  <a:gd name="T46" fmla="*/ 470 w 520"/>
                  <a:gd name="T47" fmla="*/ 441 h 868"/>
                  <a:gd name="T48" fmla="*/ 470 w 520"/>
                  <a:gd name="T49" fmla="*/ 391 h 868"/>
                  <a:gd name="T50" fmla="*/ 497 w 520"/>
                  <a:gd name="T51" fmla="*/ 387 h 868"/>
                  <a:gd name="T52" fmla="*/ 516 w 520"/>
                  <a:gd name="T53" fmla="*/ 354 h 868"/>
                  <a:gd name="T54" fmla="*/ 515 w 520"/>
                  <a:gd name="T55" fmla="*/ 320 h 868"/>
                  <a:gd name="T56" fmla="*/ 494 w 520"/>
                  <a:gd name="T57" fmla="*/ 306 h 868"/>
                  <a:gd name="T58" fmla="*/ 494 w 520"/>
                  <a:gd name="T59" fmla="*/ 268 h 868"/>
                  <a:gd name="T60" fmla="*/ 506 w 520"/>
                  <a:gd name="T61" fmla="*/ 149 h 868"/>
                  <a:gd name="T62" fmla="*/ 464 w 520"/>
                  <a:gd name="T63" fmla="*/ 28 h 868"/>
                  <a:gd name="T64" fmla="*/ 374 w 520"/>
                  <a:gd name="T65" fmla="*/ 0 h 868"/>
                  <a:gd name="T66" fmla="*/ 287 w 520"/>
                  <a:gd name="T67" fmla="*/ 44 h 8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20" h="868">
                    <a:moveTo>
                      <a:pt x="287" y="44"/>
                    </a:moveTo>
                    <a:lnTo>
                      <a:pt x="253" y="89"/>
                    </a:lnTo>
                    <a:lnTo>
                      <a:pt x="241" y="110"/>
                    </a:lnTo>
                    <a:lnTo>
                      <a:pt x="230" y="135"/>
                    </a:lnTo>
                    <a:lnTo>
                      <a:pt x="220" y="168"/>
                    </a:lnTo>
                    <a:lnTo>
                      <a:pt x="211" y="208"/>
                    </a:lnTo>
                    <a:lnTo>
                      <a:pt x="204" y="240"/>
                    </a:lnTo>
                    <a:lnTo>
                      <a:pt x="199" y="262"/>
                    </a:lnTo>
                    <a:lnTo>
                      <a:pt x="189" y="276"/>
                    </a:lnTo>
                    <a:lnTo>
                      <a:pt x="160" y="289"/>
                    </a:lnTo>
                    <a:lnTo>
                      <a:pt x="126" y="300"/>
                    </a:lnTo>
                    <a:lnTo>
                      <a:pt x="90" y="315"/>
                    </a:lnTo>
                    <a:lnTo>
                      <a:pt x="56" y="331"/>
                    </a:lnTo>
                    <a:lnTo>
                      <a:pt x="33" y="345"/>
                    </a:lnTo>
                    <a:lnTo>
                      <a:pt x="15" y="361"/>
                    </a:lnTo>
                    <a:lnTo>
                      <a:pt x="4" y="381"/>
                    </a:lnTo>
                    <a:lnTo>
                      <a:pt x="0" y="404"/>
                    </a:lnTo>
                    <a:lnTo>
                      <a:pt x="0" y="427"/>
                    </a:lnTo>
                    <a:lnTo>
                      <a:pt x="6" y="448"/>
                    </a:lnTo>
                    <a:lnTo>
                      <a:pt x="19" y="466"/>
                    </a:lnTo>
                    <a:lnTo>
                      <a:pt x="37" y="479"/>
                    </a:lnTo>
                    <a:lnTo>
                      <a:pt x="63" y="488"/>
                    </a:lnTo>
                    <a:lnTo>
                      <a:pt x="96" y="493"/>
                    </a:lnTo>
                    <a:lnTo>
                      <a:pt x="130" y="494"/>
                    </a:lnTo>
                    <a:lnTo>
                      <a:pt x="167" y="491"/>
                    </a:lnTo>
                    <a:lnTo>
                      <a:pt x="194" y="484"/>
                    </a:lnTo>
                    <a:lnTo>
                      <a:pt x="189" y="517"/>
                    </a:lnTo>
                    <a:lnTo>
                      <a:pt x="187" y="572"/>
                    </a:lnTo>
                    <a:lnTo>
                      <a:pt x="189" y="630"/>
                    </a:lnTo>
                    <a:lnTo>
                      <a:pt x="198" y="697"/>
                    </a:lnTo>
                    <a:lnTo>
                      <a:pt x="210" y="756"/>
                    </a:lnTo>
                    <a:lnTo>
                      <a:pt x="217" y="780"/>
                    </a:lnTo>
                    <a:lnTo>
                      <a:pt x="229" y="803"/>
                    </a:lnTo>
                    <a:lnTo>
                      <a:pt x="246" y="828"/>
                    </a:lnTo>
                    <a:lnTo>
                      <a:pt x="270" y="851"/>
                    </a:lnTo>
                    <a:lnTo>
                      <a:pt x="284" y="861"/>
                    </a:lnTo>
                    <a:lnTo>
                      <a:pt x="309" y="867"/>
                    </a:lnTo>
                    <a:lnTo>
                      <a:pt x="328" y="861"/>
                    </a:lnTo>
                    <a:lnTo>
                      <a:pt x="350" y="851"/>
                    </a:lnTo>
                    <a:lnTo>
                      <a:pt x="379" y="822"/>
                    </a:lnTo>
                    <a:lnTo>
                      <a:pt x="397" y="787"/>
                    </a:lnTo>
                    <a:lnTo>
                      <a:pt x="410" y="747"/>
                    </a:lnTo>
                    <a:lnTo>
                      <a:pt x="428" y="685"/>
                    </a:lnTo>
                    <a:lnTo>
                      <a:pt x="440" y="634"/>
                    </a:lnTo>
                    <a:lnTo>
                      <a:pt x="452" y="584"/>
                    </a:lnTo>
                    <a:lnTo>
                      <a:pt x="458" y="549"/>
                    </a:lnTo>
                    <a:lnTo>
                      <a:pt x="466" y="492"/>
                    </a:lnTo>
                    <a:lnTo>
                      <a:pt x="470" y="441"/>
                    </a:lnTo>
                    <a:lnTo>
                      <a:pt x="473" y="409"/>
                    </a:lnTo>
                    <a:lnTo>
                      <a:pt x="470" y="391"/>
                    </a:lnTo>
                    <a:lnTo>
                      <a:pt x="482" y="394"/>
                    </a:lnTo>
                    <a:lnTo>
                      <a:pt x="497" y="387"/>
                    </a:lnTo>
                    <a:lnTo>
                      <a:pt x="508" y="371"/>
                    </a:lnTo>
                    <a:lnTo>
                      <a:pt x="516" y="354"/>
                    </a:lnTo>
                    <a:lnTo>
                      <a:pt x="519" y="337"/>
                    </a:lnTo>
                    <a:lnTo>
                      <a:pt x="515" y="320"/>
                    </a:lnTo>
                    <a:lnTo>
                      <a:pt x="506" y="309"/>
                    </a:lnTo>
                    <a:lnTo>
                      <a:pt x="494" y="306"/>
                    </a:lnTo>
                    <a:lnTo>
                      <a:pt x="479" y="306"/>
                    </a:lnTo>
                    <a:lnTo>
                      <a:pt x="494" y="268"/>
                    </a:lnTo>
                    <a:lnTo>
                      <a:pt x="504" y="211"/>
                    </a:lnTo>
                    <a:lnTo>
                      <a:pt x="506" y="149"/>
                    </a:lnTo>
                    <a:lnTo>
                      <a:pt x="504" y="78"/>
                    </a:lnTo>
                    <a:lnTo>
                      <a:pt x="464" y="28"/>
                    </a:lnTo>
                    <a:lnTo>
                      <a:pt x="428" y="5"/>
                    </a:lnTo>
                    <a:lnTo>
                      <a:pt x="374" y="0"/>
                    </a:lnTo>
                    <a:lnTo>
                      <a:pt x="325" y="13"/>
                    </a:lnTo>
                    <a:lnTo>
                      <a:pt x="287" y="44"/>
                    </a:lnTo>
                  </a:path>
                </a:pathLst>
              </a:custGeom>
              <a:solidFill>
                <a:srgbClr val="E0A08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38" name="Freeform 7"/>
              <p:cNvSpPr>
                <a:spLocks/>
              </p:cNvSpPr>
              <p:nvPr/>
            </p:nvSpPr>
            <p:spPr bwMode="auto">
              <a:xfrm>
                <a:off x="1202" y="1994"/>
                <a:ext cx="99" cy="57"/>
              </a:xfrm>
              <a:custGeom>
                <a:avLst/>
                <a:gdLst>
                  <a:gd name="T0" fmla="*/ 0 w 99"/>
                  <a:gd name="T1" fmla="*/ 56 h 57"/>
                  <a:gd name="T2" fmla="*/ 21 w 99"/>
                  <a:gd name="T3" fmla="*/ 51 h 57"/>
                  <a:gd name="T4" fmla="*/ 47 w 99"/>
                  <a:gd name="T5" fmla="*/ 40 h 57"/>
                  <a:gd name="T6" fmla="*/ 66 w 99"/>
                  <a:gd name="T7" fmla="*/ 31 h 57"/>
                  <a:gd name="T8" fmla="*/ 85 w 99"/>
                  <a:gd name="T9" fmla="*/ 17 h 57"/>
                  <a:gd name="T10" fmla="*/ 98 w 99"/>
                  <a:gd name="T11" fmla="*/ 0 h 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9" h="57">
                    <a:moveTo>
                      <a:pt x="0" y="56"/>
                    </a:moveTo>
                    <a:lnTo>
                      <a:pt x="21" y="51"/>
                    </a:lnTo>
                    <a:lnTo>
                      <a:pt x="47" y="40"/>
                    </a:lnTo>
                    <a:lnTo>
                      <a:pt x="66" y="31"/>
                    </a:lnTo>
                    <a:lnTo>
                      <a:pt x="85" y="17"/>
                    </a:lnTo>
                    <a:lnTo>
                      <a:pt x="98" y="0"/>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229" name="Group 8"/>
            <p:cNvGrpSpPr>
              <a:grpSpLocks/>
            </p:cNvGrpSpPr>
            <p:nvPr/>
          </p:nvGrpSpPr>
          <p:grpSpPr bwMode="auto">
            <a:xfrm>
              <a:off x="1205" y="1512"/>
              <a:ext cx="379" cy="368"/>
              <a:chOff x="1205" y="1512"/>
              <a:chExt cx="379" cy="368"/>
            </a:xfrm>
          </p:grpSpPr>
          <p:sp>
            <p:nvSpPr>
              <p:cNvPr id="47230" name="Freeform 9"/>
              <p:cNvSpPr>
                <a:spLocks/>
              </p:cNvSpPr>
              <p:nvPr/>
            </p:nvSpPr>
            <p:spPr bwMode="auto">
              <a:xfrm>
                <a:off x="1205" y="1512"/>
                <a:ext cx="379" cy="368"/>
              </a:xfrm>
              <a:custGeom>
                <a:avLst/>
                <a:gdLst>
                  <a:gd name="T0" fmla="*/ 1 w 379"/>
                  <a:gd name="T1" fmla="*/ 94 h 368"/>
                  <a:gd name="T2" fmla="*/ 16 w 379"/>
                  <a:gd name="T3" fmla="*/ 69 h 368"/>
                  <a:gd name="T4" fmla="*/ 50 w 379"/>
                  <a:gd name="T5" fmla="*/ 46 h 368"/>
                  <a:gd name="T6" fmla="*/ 101 w 379"/>
                  <a:gd name="T7" fmla="*/ 28 h 368"/>
                  <a:gd name="T8" fmla="*/ 141 w 379"/>
                  <a:gd name="T9" fmla="*/ 14 h 368"/>
                  <a:gd name="T10" fmla="*/ 182 w 379"/>
                  <a:gd name="T11" fmla="*/ 1 h 368"/>
                  <a:gd name="T12" fmla="*/ 228 w 379"/>
                  <a:gd name="T13" fmla="*/ 2 h 368"/>
                  <a:gd name="T14" fmla="*/ 266 w 379"/>
                  <a:gd name="T15" fmla="*/ 12 h 368"/>
                  <a:gd name="T16" fmla="*/ 289 w 379"/>
                  <a:gd name="T17" fmla="*/ 35 h 368"/>
                  <a:gd name="T18" fmla="*/ 303 w 379"/>
                  <a:gd name="T19" fmla="*/ 76 h 368"/>
                  <a:gd name="T20" fmla="*/ 327 w 379"/>
                  <a:gd name="T21" fmla="*/ 103 h 368"/>
                  <a:gd name="T22" fmla="*/ 354 w 379"/>
                  <a:gd name="T23" fmla="*/ 114 h 368"/>
                  <a:gd name="T24" fmla="*/ 375 w 379"/>
                  <a:gd name="T25" fmla="*/ 135 h 368"/>
                  <a:gd name="T26" fmla="*/ 377 w 379"/>
                  <a:gd name="T27" fmla="*/ 175 h 368"/>
                  <a:gd name="T28" fmla="*/ 367 w 379"/>
                  <a:gd name="T29" fmla="*/ 217 h 368"/>
                  <a:gd name="T30" fmla="*/ 376 w 379"/>
                  <a:gd name="T31" fmla="*/ 252 h 368"/>
                  <a:gd name="T32" fmla="*/ 370 w 379"/>
                  <a:gd name="T33" fmla="*/ 287 h 368"/>
                  <a:gd name="T34" fmla="*/ 342 w 379"/>
                  <a:gd name="T35" fmla="*/ 326 h 368"/>
                  <a:gd name="T36" fmla="*/ 317 w 379"/>
                  <a:gd name="T37" fmla="*/ 349 h 368"/>
                  <a:gd name="T38" fmla="*/ 283 w 379"/>
                  <a:gd name="T39" fmla="*/ 367 h 368"/>
                  <a:gd name="T40" fmla="*/ 255 w 379"/>
                  <a:gd name="T41" fmla="*/ 356 h 368"/>
                  <a:gd name="T42" fmla="*/ 260 w 379"/>
                  <a:gd name="T43" fmla="*/ 318 h 368"/>
                  <a:gd name="T44" fmla="*/ 251 w 379"/>
                  <a:gd name="T45" fmla="*/ 289 h 368"/>
                  <a:gd name="T46" fmla="*/ 226 w 379"/>
                  <a:gd name="T47" fmla="*/ 266 h 368"/>
                  <a:gd name="T48" fmla="*/ 221 w 379"/>
                  <a:gd name="T49" fmla="*/ 227 h 368"/>
                  <a:gd name="T50" fmla="*/ 224 w 379"/>
                  <a:gd name="T51" fmla="*/ 183 h 368"/>
                  <a:gd name="T52" fmla="*/ 239 w 379"/>
                  <a:gd name="T53" fmla="*/ 150 h 368"/>
                  <a:gd name="T54" fmla="*/ 234 w 379"/>
                  <a:gd name="T55" fmla="*/ 141 h 368"/>
                  <a:gd name="T56" fmla="*/ 200 w 379"/>
                  <a:gd name="T57" fmla="*/ 149 h 368"/>
                  <a:gd name="T58" fmla="*/ 174 w 379"/>
                  <a:gd name="T59" fmla="*/ 141 h 368"/>
                  <a:gd name="T60" fmla="*/ 151 w 379"/>
                  <a:gd name="T61" fmla="*/ 133 h 368"/>
                  <a:gd name="T62" fmla="*/ 126 w 379"/>
                  <a:gd name="T63" fmla="*/ 122 h 368"/>
                  <a:gd name="T64" fmla="*/ 93 w 379"/>
                  <a:gd name="T65" fmla="*/ 133 h 368"/>
                  <a:gd name="T66" fmla="*/ 51 w 379"/>
                  <a:gd name="T67" fmla="*/ 135 h 368"/>
                  <a:gd name="T68" fmla="*/ 16 w 379"/>
                  <a:gd name="T69" fmla="*/ 128 h 368"/>
                  <a:gd name="T70" fmla="*/ 0 w 379"/>
                  <a:gd name="T71" fmla="*/ 106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79" h="368">
                    <a:moveTo>
                      <a:pt x="0" y="106"/>
                    </a:moveTo>
                    <a:lnTo>
                      <a:pt x="1" y="94"/>
                    </a:lnTo>
                    <a:lnTo>
                      <a:pt x="5" y="84"/>
                    </a:lnTo>
                    <a:lnTo>
                      <a:pt x="16" y="69"/>
                    </a:lnTo>
                    <a:lnTo>
                      <a:pt x="32" y="57"/>
                    </a:lnTo>
                    <a:lnTo>
                      <a:pt x="50" y="46"/>
                    </a:lnTo>
                    <a:lnTo>
                      <a:pt x="72" y="36"/>
                    </a:lnTo>
                    <a:lnTo>
                      <a:pt x="101" y="28"/>
                    </a:lnTo>
                    <a:lnTo>
                      <a:pt x="124" y="25"/>
                    </a:lnTo>
                    <a:lnTo>
                      <a:pt x="141" y="14"/>
                    </a:lnTo>
                    <a:lnTo>
                      <a:pt x="159" y="7"/>
                    </a:lnTo>
                    <a:lnTo>
                      <a:pt x="182" y="1"/>
                    </a:lnTo>
                    <a:lnTo>
                      <a:pt x="210" y="0"/>
                    </a:lnTo>
                    <a:lnTo>
                      <a:pt x="228" y="2"/>
                    </a:lnTo>
                    <a:lnTo>
                      <a:pt x="249" y="7"/>
                    </a:lnTo>
                    <a:lnTo>
                      <a:pt x="266" y="12"/>
                    </a:lnTo>
                    <a:lnTo>
                      <a:pt x="276" y="20"/>
                    </a:lnTo>
                    <a:lnTo>
                      <a:pt x="289" y="35"/>
                    </a:lnTo>
                    <a:lnTo>
                      <a:pt x="299" y="56"/>
                    </a:lnTo>
                    <a:lnTo>
                      <a:pt x="303" y="76"/>
                    </a:lnTo>
                    <a:lnTo>
                      <a:pt x="312" y="92"/>
                    </a:lnTo>
                    <a:lnTo>
                      <a:pt x="327" y="103"/>
                    </a:lnTo>
                    <a:lnTo>
                      <a:pt x="341" y="108"/>
                    </a:lnTo>
                    <a:lnTo>
                      <a:pt x="354" y="114"/>
                    </a:lnTo>
                    <a:lnTo>
                      <a:pt x="367" y="124"/>
                    </a:lnTo>
                    <a:lnTo>
                      <a:pt x="375" y="135"/>
                    </a:lnTo>
                    <a:lnTo>
                      <a:pt x="378" y="156"/>
                    </a:lnTo>
                    <a:lnTo>
                      <a:pt x="377" y="175"/>
                    </a:lnTo>
                    <a:lnTo>
                      <a:pt x="373" y="199"/>
                    </a:lnTo>
                    <a:lnTo>
                      <a:pt x="367" y="217"/>
                    </a:lnTo>
                    <a:lnTo>
                      <a:pt x="373" y="231"/>
                    </a:lnTo>
                    <a:lnTo>
                      <a:pt x="376" y="252"/>
                    </a:lnTo>
                    <a:lnTo>
                      <a:pt x="375" y="271"/>
                    </a:lnTo>
                    <a:lnTo>
                      <a:pt x="370" y="287"/>
                    </a:lnTo>
                    <a:lnTo>
                      <a:pt x="354" y="312"/>
                    </a:lnTo>
                    <a:lnTo>
                      <a:pt x="342" y="326"/>
                    </a:lnTo>
                    <a:lnTo>
                      <a:pt x="331" y="337"/>
                    </a:lnTo>
                    <a:lnTo>
                      <a:pt x="317" y="349"/>
                    </a:lnTo>
                    <a:lnTo>
                      <a:pt x="303" y="359"/>
                    </a:lnTo>
                    <a:lnTo>
                      <a:pt x="283" y="367"/>
                    </a:lnTo>
                    <a:lnTo>
                      <a:pt x="269" y="361"/>
                    </a:lnTo>
                    <a:lnTo>
                      <a:pt x="255" y="356"/>
                    </a:lnTo>
                    <a:lnTo>
                      <a:pt x="261" y="336"/>
                    </a:lnTo>
                    <a:lnTo>
                      <a:pt x="260" y="318"/>
                    </a:lnTo>
                    <a:lnTo>
                      <a:pt x="257" y="304"/>
                    </a:lnTo>
                    <a:lnTo>
                      <a:pt x="251" y="289"/>
                    </a:lnTo>
                    <a:lnTo>
                      <a:pt x="237" y="280"/>
                    </a:lnTo>
                    <a:lnTo>
                      <a:pt x="226" y="266"/>
                    </a:lnTo>
                    <a:lnTo>
                      <a:pt x="223" y="247"/>
                    </a:lnTo>
                    <a:lnTo>
                      <a:pt x="221" y="227"/>
                    </a:lnTo>
                    <a:lnTo>
                      <a:pt x="223" y="203"/>
                    </a:lnTo>
                    <a:lnTo>
                      <a:pt x="224" y="183"/>
                    </a:lnTo>
                    <a:lnTo>
                      <a:pt x="234" y="164"/>
                    </a:lnTo>
                    <a:lnTo>
                      <a:pt x="239" y="150"/>
                    </a:lnTo>
                    <a:lnTo>
                      <a:pt x="246" y="137"/>
                    </a:lnTo>
                    <a:lnTo>
                      <a:pt x="234" y="141"/>
                    </a:lnTo>
                    <a:lnTo>
                      <a:pt x="212" y="148"/>
                    </a:lnTo>
                    <a:lnTo>
                      <a:pt x="200" y="149"/>
                    </a:lnTo>
                    <a:lnTo>
                      <a:pt x="186" y="148"/>
                    </a:lnTo>
                    <a:lnTo>
                      <a:pt x="174" y="141"/>
                    </a:lnTo>
                    <a:lnTo>
                      <a:pt x="165" y="134"/>
                    </a:lnTo>
                    <a:lnTo>
                      <a:pt x="151" y="133"/>
                    </a:lnTo>
                    <a:lnTo>
                      <a:pt x="135" y="129"/>
                    </a:lnTo>
                    <a:lnTo>
                      <a:pt x="126" y="122"/>
                    </a:lnTo>
                    <a:lnTo>
                      <a:pt x="114" y="127"/>
                    </a:lnTo>
                    <a:lnTo>
                      <a:pt x="93" y="133"/>
                    </a:lnTo>
                    <a:lnTo>
                      <a:pt x="72" y="134"/>
                    </a:lnTo>
                    <a:lnTo>
                      <a:pt x="51" y="135"/>
                    </a:lnTo>
                    <a:lnTo>
                      <a:pt x="34" y="134"/>
                    </a:lnTo>
                    <a:lnTo>
                      <a:pt x="16" y="128"/>
                    </a:lnTo>
                    <a:lnTo>
                      <a:pt x="5" y="120"/>
                    </a:lnTo>
                    <a:lnTo>
                      <a:pt x="0" y="106"/>
                    </a:lnTo>
                  </a:path>
                </a:pathLst>
              </a:custGeom>
              <a:solidFill>
                <a:srgbClr val="A0400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231" name="Group 10"/>
              <p:cNvGrpSpPr>
                <a:grpSpLocks/>
              </p:cNvGrpSpPr>
              <p:nvPr/>
            </p:nvGrpSpPr>
            <p:grpSpPr bwMode="auto">
              <a:xfrm>
                <a:off x="1327" y="1605"/>
                <a:ext cx="156" cy="228"/>
                <a:chOff x="1327" y="1605"/>
                <a:chExt cx="156" cy="228"/>
              </a:xfrm>
            </p:grpSpPr>
            <p:grpSp>
              <p:nvGrpSpPr>
                <p:cNvPr id="47232" name="Group 11"/>
                <p:cNvGrpSpPr>
                  <a:grpSpLocks/>
                </p:cNvGrpSpPr>
                <p:nvPr/>
              </p:nvGrpSpPr>
              <p:grpSpPr bwMode="auto">
                <a:xfrm>
                  <a:off x="1330" y="1614"/>
                  <a:ext cx="153" cy="219"/>
                  <a:chOff x="1330" y="1614"/>
                  <a:chExt cx="153" cy="219"/>
                </a:xfrm>
              </p:grpSpPr>
              <p:sp>
                <p:nvSpPr>
                  <p:cNvPr id="47234" name="Freeform 12"/>
                  <p:cNvSpPr>
                    <a:spLocks/>
                  </p:cNvSpPr>
                  <p:nvPr/>
                </p:nvSpPr>
                <p:spPr bwMode="auto">
                  <a:xfrm>
                    <a:off x="1428" y="1614"/>
                    <a:ext cx="55" cy="65"/>
                  </a:xfrm>
                  <a:custGeom>
                    <a:avLst/>
                    <a:gdLst>
                      <a:gd name="T0" fmla="*/ 0 w 55"/>
                      <a:gd name="T1" fmla="*/ 42 h 65"/>
                      <a:gd name="T2" fmla="*/ 20 w 55"/>
                      <a:gd name="T3" fmla="*/ 30 h 65"/>
                      <a:gd name="T4" fmla="*/ 28 w 55"/>
                      <a:gd name="T5" fmla="*/ 19 h 65"/>
                      <a:gd name="T6" fmla="*/ 26 w 55"/>
                      <a:gd name="T7" fmla="*/ 9 h 65"/>
                      <a:gd name="T8" fmla="*/ 21 w 55"/>
                      <a:gd name="T9" fmla="*/ 0 h 65"/>
                      <a:gd name="T10" fmla="*/ 32 w 55"/>
                      <a:gd name="T11" fmla="*/ 5 h 65"/>
                      <a:gd name="T12" fmla="*/ 35 w 55"/>
                      <a:gd name="T13" fmla="*/ 12 h 65"/>
                      <a:gd name="T14" fmla="*/ 33 w 55"/>
                      <a:gd name="T15" fmla="*/ 22 h 65"/>
                      <a:gd name="T16" fmla="*/ 29 w 55"/>
                      <a:gd name="T17" fmla="*/ 33 h 65"/>
                      <a:gd name="T18" fmla="*/ 43 w 55"/>
                      <a:gd name="T19" fmla="*/ 32 h 65"/>
                      <a:gd name="T20" fmla="*/ 54 w 55"/>
                      <a:gd name="T21" fmla="*/ 46 h 65"/>
                      <a:gd name="T22" fmla="*/ 47 w 55"/>
                      <a:gd name="T23" fmla="*/ 42 h 65"/>
                      <a:gd name="T24" fmla="*/ 42 w 55"/>
                      <a:gd name="T25" fmla="*/ 40 h 65"/>
                      <a:gd name="T26" fmla="*/ 34 w 55"/>
                      <a:gd name="T27" fmla="*/ 42 h 65"/>
                      <a:gd name="T28" fmla="*/ 36 w 55"/>
                      <a:gd name="T29" fmla="*/ 52 h 65"/>
                      <a:gd name="T30" fmla="*/ 32 w 55"/>
                      <a:gd name="T31" fmla="*/ 58 h 65"/>
                      <a:gd name="T32" fmla="*/ 24 w 55"/>
                      <a:gd name="T33" fmla="*/ 64 h 65"/>
                      <a:gd name="T34" fmla="*/ 32 w 55"/>
                      <a:gd name="T35" fmla="*/ 52 h 65"/>
                      <a:gd name="T36" fmla="*/ 30 w 55"/>
                      <a:gd name="T37" fmla="*/ 41 h 65"/>
                      <a:gd name="T38" fmla="*/ 24 w 55"/>
                      <a:gd name="T39" fmla="*/ 37 h 65"/>
                      <a:gd name="T40" fmla="*/ 19 w 55"/>
                      <a:gd name="T41" fmla="*/ 40 h 65"/>
                      <a:gd name="T42" fmla="*/ 7 w 55"/>
                      <a:gd name="T43" fmla="*/ 57 h 65"/>
                      <a:gd name="T44" fmla="*/ 13 w 55"/>
                      <a:gd name="T45" fmla="*/ 38 h 65"/>
                      <a:gd name="T46" fmla="*/ 0 w 55"/>
                      <a:gd name="T47" fmla="*/ 42 h 6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5" h="65">
                        <a:moveTo>
                          <a:pt x="0" y="42"/>
                        </a:moveTo>
                        <a:lnTo>
                          <a:pt x="20" y="30"/>
                        </a:lnTo>
                        <a:lnTo>
                          <a:pt x="28" y="19"/>
                        </a:lnTo>
                        <a:lnTo>
                          <a:pt x="26" y="9"/>
                        </a:lnTo>
                        <a:lnTo>
                          <a:pt x="21" y="0"/>
                        </a:lnTo>
                        <a:lnTo>
                          <a:pt x="32" y="5"/>
                        </a:lnTo>
                        <a:lnTo>
                          <a:pt x="35" y="12"/>
                        </a:lnTo>
                        <a:lnTo>
                          <a:pt x="33" y="22"/>
                        </a:lnTo>
                        <a:lnTo>
                          <a:pt x="29" y="33"/>
                        </a:lnTo>
                        <a:lnTo>
                          <a:pt x="43" y="32"/>
                        </a:lnTo>
                        <a:lnTo>
                          <a:pt x="54" y="46"/>
                        </a:lnTo>
                        <a:lnTo>
                          <a:pt x="47" y="42"/>
                        </a:lnTo>
                        <a:lnTo>
                          <a:pt x="42" y="40"/>
                        </a:lnTo>
                        <a:lnTo>
                          <a:pt x="34" y="42"/>
                        </a:lnTo>
                        <a:lnTo>
                          <a:pt x="36" y="52"/>
                        </a:lnTo>
                        <a:lnTo>
                          <a:pt x="32" y="58"/>
                        </a:lnTo>
                        <a:lnTo>
                          <a:pt x="24" y="64"/>
                        </a:lnTo>
                        <a:lnTo>
                          <a:pt x="32" y="52"/>
                        </a:lnTo>
                        <a:lnTo>
                          <a:pt x="30" y="41"/>
                        </a:lnTo>
                        <a:lnTo>
                          <a:pt x="24" y="37"/>
                        </a:lnTo>
                        <a:lnTo>
                          <a:pt x="19" y="40"/>
                        </a:lnTo>
                        <a:lnTo>
                          <a:pt x="7" y="57"/>
                        </a:lnTo>
                        <a:lnTo>
                          <a:pt x="13" y="38"/>
                        </a:lnTo>
                        <a:lnTo>
                          <a:pt x="0" y="42"/>
                        </a:lnTo>
                      </a:path>
                    </a:pathLst>
                  </a:custGeom>
                  <a:solidFill>
                    <a:srgbClr val="604020"/>
                  </a:solidFill>
                  <a:ln w="9525" cap="rnd">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35" name="Freeform 13"/>
                  <p:cNvSpPr>
                    <a:spLocks/>
                  </p:cNvSpPr>
                  <p:nvPr/>
                </p:nvSpPr>
                <p:spPr bwMode="auto">
                  <a:xfrm>
                    <a:off x="1454" y="1771"/>
                    <a:ext cx="26" cy="62"/>
                  </a:xfrm>
                  <a:custGeom>
                    <a:avLst/>
                    <a:gdLst>
                      <a:gd name="T0" fmla="*/ 0 w 26"/>
                      <a:gd name="T1" fmla="*/ 30 h 62"/>
                      <a:gd name="T2" fmla="*/ 9 w 26"/>
                      <a:gd name="T3" fmla="*/ 30 h 62"/>
                      <a:gd name="T4" fmla="*/ 16 w 26"/>
                      <a:gd name="T5" fmla="*/ 24 h 62"/>
                      <a:gd name="T6" fmla="*/ 21 w 26"/>
                      <a:gd name="T7" fmla="*/ 12 h 62"/>
                      <a:gd name="T8" fmla="*/ 25 w 26"/>
                      <a:gd name="T9" fmla="*/ 0 h 62"/>
                      <a:gd name="T10" fmla="*/ 24 w 26"/>
                      <a:gd name="T11" fmla="*/ 14 h 62"/>
                      <a:gd name="T12" fmla="*/ 21 w 26"/>
                      <a:gd name="T13" fmla="*/ 27 h 62"/>
                      <a:gd name="T14" fmla="*/ 16 w 26"/>
                      <a:gd name="T15" fmla="*/ 34 h 62"/>
                      <a:gd name="T16" fmla="*/ 11 w 26"/>
                      <a:gd name="T17" fmla="*/ 39 h 62"/>
                      <a:gd name="T18" fmla="*/ 10 w 26"/>
                      <a:gd name="T19" fmla="*/ 48 h 62"/>
                      <a:gd name="T20" fmla="*/ 10 w 26"/>
                      <a:gd name="T21" fmla="*/ 55 h 62"/>
                      <a:gd name="T22" fmla="*/ 24 w 26"/>
                      <a:gd name="T23" fmla="*/ 54 h 62"/>
                      <a:gd name="T24" fmla="*/ 7 w 26"/>
                      <a:gd name="T25" fmla="*/ 61 h 62"/>
                      <a:gd name="T26" fmla="*/ 4 w 26"/>
                      <a:gd name="T27" fmla="*/ 49 h 62"/>
                      <a:gd name="T28" fmla="*/ 0 w 26"/>
                      <a:gd name="T29" fmla="*/ 30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6" h="62">
                        <a:moveTo>
                          <a:pt x="0" y="30"/>
                        </a:moveTo>
                        <a:lnTo>
                          <a:pt x="9" y="30"/>
                        </a:lnTo>
                        <a:lnTo>
                          <a:pt x="16" y="24"/>
                        </a:lnTo>
                        <a:lnTo>
                          <a:pt x="21" y="12"/>
                        </a:lnTo>
                        <a:lnTo>
                          <a:pt x="25" y="0"/>
                        </a:lnTo>
                        <a:lnTo>
                          <a:pt x="24" y="14"/>
                        </a:lnTo>
                        <a:lnTo>
                          <a:pt x="21" y="27"/>
                        </a:lnTo>
                        <a:lnTo>
                          <a:pt x="16" y="34"/>
                        </a:lnTo>
                        <a:lnTo>
                          <a:pt x="11" y="39"/>
                        </a:lnTo>
                        <a:lnTo>
                          <a:pt x="10" y="48"/>
                        </a:lnTo>
                        <a:lnTo>
                          <a:pt x="10" y="55"/>
                        </a:lnTo>
                        <a:lnTo>
                          <a:pt x="24" y="54"/>
                        </a:lnTo>
                        <a:lnTo>
                          <a:pt x="7" y="61"/>
                        </a:lnTo>
                        <a:lnTo>
                          <a:pt x="4" y="49"/>
                        </a:lnTo>
                        <a:lnTo>
                          <a:pt x="0" y="30"/>
                        </a:lnTo>
                      </a:path>
                    </a:pathLst>
                  </a:custGeom>
                  <a:solidFill>
                    <a:srgbClr val="604020"/>
                  </a:solidFill>
                  <a:ln w="9525" cap="rnd">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36" name="Freeform 14"/>
                  <p:cNvSpPr>
                    <a:spLocks/>
                  </p:cNvSpPr>
                  <p:nvPr/>
                </p:nvSpPr>
                <p:spPr bwMode="auto">
                  <a:xfrm>
                    <a:off x="1330" y="1634"/>
                    <a:ext cx="40" cy="17"/>
                  </a:xfrm>
                  <a:custGeom>
                    <a:avLst/>
                    <a:gdLst>
                      <a:gd name="T0" fmla="*/ 13 w 40"/>
                      <a:gd name="T1" fmla="*/ 8 h 17"/>
                      <a:gd name="T2" fmla="*/ 21 w 40"/>
                      <a:gd name="T3" fmla="*/ 8 h 17"/>
                      <a:gd name="T4" fmla="*/ 39 w 40"/>
                      <a:gd name="T5" fmla="*/ 0 h 17"/>
                      <a:gd name="T6" fmla="*/ 26 w 40"/>
                      <a:gd name="T7" fmla="*/ 13 h 17"/>
                      <a:gd name="T8" fmla="*/ 16 w 40"/>
                      <a:gd name="T9" fmla="*/ 16 h 17"/>
                      <a:gd name="T10" fmla="*/ 7 w 40"/>
                      <a:gd name="T11" fmla="*/ 13 h 17"/>
                      <a:gd name="T12" fmla="*/ 0 w 40"/>
                      <a:gd name="T13" fmla="*/ 5 h 17"/>
                      <a:gd name="T14" fmla="*/ 13 w 40"/>
                      <a:gd name="T15" fmla="*/ 8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0" h="17">
                        <a:moveTo>
                          <a:pt x="13" y="8"/>
                        </a:moveTo>
                        <a:lnTo>
                          <a:pt x="21" y="8"/>
                        </a:lnTo>
                        <a:lnTo>
                          <a:pt x="39" y="0"/>
                        </a:lnTo>
                        <a:lnTo>
                          <a:pt x="26" y="13"/>
                        </a:lnTo>
                        <a:lnTo>
                          <a:pt x="16" y="16"/>
                        </a:lnTo>
                        <a:lnTo>
                          <a:pt x="7" y="13"/>
                        </a:lnTo>
                        <a:lnTo>
                          <a:pt x="0" y="5"/>
                        </a:lnTo>
                        <a:lnTo>
                          <a:pt x="13" y="8"/>
                        </a:lnTo>
                      </a:path>
                    </a:pathLst>
                  </a:custGeom>
                  <a:solidFill>
                    <a:srgbClr val="604020"/>
                  </a:solidFill>
                  <a:ln w="9525" cap="rnd">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233" name="Freeform 15"/>
                <p:cNvSpPr>
                  <a:spLocks/>
                </p:cNvSpPr>
                <p:nvPr/>
              </p:nvSpPr>
              <p:spPr bwMode="auto">
                <a:xfrm>
                  <a:off x="1327" y="1605"/>
                  <a:ext cx="27" cy="29"/>
                </a:xfrm>
                <a:custGeom>
                  <a:avLst/>
                  <a:gdLst>
                    <a:gd name="T0" fmla="*/ 0 w 27"/>
                    <a:gd name="T1" fmla="*/ 28 h 29"/>
                    <a:gd name="T2" fmla="*/ 8 w 27"/>
                    <a:gd name="T3" fmla="*/ 28 h 29"/>
                    <a:gd name="T4" fmla="*/ 15 w 27"/>
                    <a:gd name="T5" fmla="*/ 24 h 29"/>
                    <a:gd name="T6" fmla="*/ 20 w 27"/>
                    <a:gd name="T7" fmla="*/ 14 h 29"/>
                    <a:gd name="T8" fmla="*/ 26 w 27"/>
                    <a:gd name="T9" fmla="*/ 0 h 29"/>
                    <a:gd name="T10" fmla="*/ 11 w 27"/>
                    <a:gd name="T11" fmla="*/ 22 h 29"/>
                    <a:gd name="T12" fmla="*/ 0 w 27"/>
                    <a:gd name="T13" fmla="*/ 28 h 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 h="29">
                      <a:moveTo>
                        <a:pt x="0" y="28"/>
                      </a:moveTo>
                      <a:lnTo>
                        <a:pt x="8" y="28"/>
                      </a:lnTo>
                      <a:lnTo>
                        <a:pt x="15" y="24"/>
                      </a:lnTo>
                      <a:lnTo>
                        <a:pt x="20" y="14"/>
                      </a:lnTo>
                      <a:lnTo>
                        <a:pt x="26" y="0"/>
                      </a:lnTo>
                      <a:lnTo>
                        <a:pt x="11" y="22"/>
                      </a:lnTo>
                      <a:lnTo>
                        <a:pt x="0" y="28"/>
                      </a:lnTo>
                    </a:path>
                  </a:pathLst>
                </a:custGeom>
                <a:solidFill>
                  <a:srgbClr val="604020"/>
                </a:solidFill>
                <a:ln w="9525" cap="rnd">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sp>
        <p:nvSpPr>
          <p:cNvPr id="47109" name="Freeform 16"/>
          <p:cNvSpPr>
            <a:spLocks/>
          </p:cNvSpPr>
          <p:nvPr/>
        </p:nvSpPr>
        <p:spPr bwMode="auto">
          <a:xfrm>
            <a:off x="2397125" y="3646488"/>
            <a:ext cx="252413" cy="273050"/>
          </a:xfrm>
          <a:custGeom>
            <a:avLst/>
            <a:gdLst>
              <a:gd name="T0" fmla="*/ 0 w 159"/>
              <a:gd name="T1" fmla="*/ 2147483647 h 172"/>
              <a:gd name="T2" fmla="*/ 2147483647 w 159"/>
              <a:gd name="T3" fmla="*/ 2147483647 h 172"/>
              <a:gd name="T4" fmla="*/ 2147483647 w 159"/>
              <a:gd name="T5" fmla="*/ 2147483647 h 172"/>
              <a:gd name="T6" fmla="*/ 2147483647 w 159"/>
              <a:gd name="T7" fmla="*/ 2147483647 h 172"/>
              <a:gd name="T8" fmla="*/ 2147483647 w 159"/>
              <a:gd name="T9" fmla="*/ 0 h 172"/>
              <a:gd name="T10" fmla="*/ 2147483647 w 159"/>
              <a:gd name="T11" fmla="*/ 2147483647 h 172"/>
              <a:gd name="T12" fmla="*/ 2147483647 w 159"/>
              <a:gd name="T13" fmla="*/ 2147483647 h 172"/>
              <a:gd name="T14" fmla="*/ 2147483647 w 159"/>
              <a:gd name="T15" fmla="*/ 2147483647 h 172"/>
              <a:gd name="T16" fmla="*/ 2147483647 w 159"/>
              <a:gd name="T17" fmla="*/ 2147483647 h 172"/>
              <a:gd name="T18" fmla="*/ 2147483647 w 159"/>
              <a:gd name="T19" fmla="*/ 2147483647 h 172"/>
              <a:gd name="T20" fmla="*/ 2147483647 w 159"/>
              <a:gd name="T21" fmla="*/ 2147483647 h 172"/>
              <a:gd name="T22" fmla="*/ 2147483647 w 159"/>
              <a:gd name="T23" fmla="*/ 2147483647 h 172"/>
              <a:gd name="T24" fmla="*/ 2147483647 w 159"/>
              <a:gd name="T25" fmla="*/ 2147483647 h 172"/>
              <a:gd name="T26" fmla="*/ 0 w 159"/>
              <a:gd name="T27" fmla="*/ 2147483647 h 1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9" h="172">
                <a:moveTo>
                  <a:pt x="0" y="102"/>
                </a:moveTo>
                <a:lnTo>
                  <a:pt x="10" y="63"/>
                </a:lnTo>
                <a:lnTo>
                  <a:pt x="21" y="39"/>
                </a:lnTo>
                <a:lnTo>
                  <a:pt x="35" y="1"/>
                </a:lnTo>
                <a:lnTo>
                  <a:pt x="64" y="0"/>
                </a:lnTo>
                <a:lnTo>
                  <a:pt x="81" y="23"/>
                </a:lnTo>
                <a:lnTo>
                  <a:pt x="97" y="18"/>
                </a:lnTo>
                <a:lnTo>
                  <a:pt x="142" y="51"/>
                </a:lnTo>
                <a:lnTo>
                  <a:pt x="146" y="117"/>
                </a:lnTo>
                <a:lnTo>
                  <a:pt x="158" y="68"/>
                </a:lnTo>
                <a:lnTo>
                  <a:pt x="147" y="149"/>
                </a:lnTo>
                <a:lnTo>
                  <a:pt x="130" y="171"/>
                </a:lnTo>
                <a:lnTo>
                  <a:pt x="81" y="153"/>
                </a:lnTo>
                <a:lnTo>
                  <a:pt x="0" y="102"/>
                </a:lnTo>
              </a:path>
            </a:pathLst>
          </a:custGeom>
          <a:solidFill>
            <a:srgbClr val="E0E0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10" name="Rectangle 17"/>
          <p:cNvSpPr>
            <a:spLocks noChangeArrowheads="1"/>
          </p:cNvSpPr>
          <p:nvPr/>
        </p:nvSpPr>
        <p:spPr bwMode="auto">
          <a:xfrm>
            <a:off x="1308100" y="5507038"/>
            <a:ext cx="7083425" cy="147637"/>
          </a:xfrm>
          <a:prstGeom prst="rect">
            <a:avLst/>
          </a:prstGeom>
          <a:solidFill>
            <a:schemeClr val="accent1"/>
          </a:solidFill>
          <a:ln w="12700">
            <a:solidFill>
              <a:srgbClr val="183B97"/>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47111" name="Line 18"/>
          <p:cNvSpPr>
            <a:spLocks noChangeShapeType="1"/>
          </p:cNvSpPr>
          <p:nvPr/>
        </p:nvSpPr>
        <p:spPr bwMode="auto">
          <a:xfrm>
            <a:off x="768350" y="3497263"/>
            <a:ext cx="7407275" cy="0"/>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2" name="Line 19"/>
          <p:cNvSpPr>
            <a:spLocks noChangeShapeType="1"/>
          </p:cNvSpPr>
          <p:nvPr/>
        </p:nvSpPr>
        <p:spPr bwMode="auto">
          <a:xfrm flipV="1">
            <a:off x="833438" y="3771900"/>
            <a:ext cx="7334250" cy="6350"/>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3" name="Rectangle 20"/>
          <p:cNvSpPr>
            <a:spLocks noChangeArrowheads="1"/>
          </p:cNvSpPr>
          <p:nvPr/>
        </p:nvSpPr>
        <p:spPr bwMode="auto">
          <a:xfrm>
            <a:off x="851198" y="3027363"/>
            <a:ext cx="552450" cy="4206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183B97"/>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PH</a:t>
            </a:r>
          </a:p>
        </p:txBody>
      </p:sp>
      <p:sp>
        <p:nvSpPr>
          <p:cNvPr id="47114" name="Rectangle 21"/>
          <p:cNvSpPr>
            <a:spLocks noChangeArrowheads="1"/>
          </p:cNvSpPr>
          <p:nvPr/>
        </p:nvSpPr>
        <p:spPr bwMode="auto">
          <a:xfrm>
            <a:off x="892919" y="3789040"/>
            <a:ext cx="366713" cy="4206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183B97"/>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N</a:t>
            </a:r>
          </a:p>
        </p:txBody>
      </p:sp>
      <p:sp>
        <p:nvSpPr>
          <p:cNvPr id="47115" name="Line 22"/>
          <p:cNvSpPr>
            <a:spLocks noChangeShapeType="1"/>
          </p:cNvSpPr>
          <p:nvPr/>
        </p:nvSpPr>
        <p:spPr bwMode="auto">
          <a:xfrm>
            <a:off x="3346450" y="5661025"/>
            <a:ext cx="0" cy="239713"/>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6" name="Line 23"/>
          <p:cNvSpPr>
            <a:spLocks noChangeShapeType="1"/>
          </p:cNvSpPr>
          <p:nvPr/>
        </p:nvSpPr>
        <p:spPr bwMode="auto">
          <a:xfrm>
            <a:off x="3159125" y="5889625"/>
            <a:ext cx="368300" cy="0"/>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7" name="Line 24"/>
          <p:cNvSpPr>
            <a:spLocks noChangeShapeType="1"/>
          </p:cNvSpPr>
          <p:nvPr/>
        </p:nvSpPr>
        <p:spPr bwMode="auto">
          <a:xfrm>
            <a:off x="3206750" y="5964238"/>
            <a:ext cx="295275" cy="0"/>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8" name="Line 25"/>
          <p:cNvSpPr>
            <a:spLocks noChangeShapeType="1"/>
          </p:cNvSpPr>
          <p:nvPr/>
        </p:nvSpPr>
        <p:spPr bwMode="auto">
          <a:xfrm>
            <a:off x="3282950" y="6016625"/>
            <a:ext cx="138113" cy="0"/>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9" name="Freeform 26"/>
          <p:cNvSpPr>
            <a:spLocks/>
          </p:cNvSpPr>
          <p:nvPr/>
        </p:nvSpPr>
        <p:spPr bwMode="auto">
          <a:xfrm>
            <a:off x="1566863" y="3876675"/>
            <a:ext cx="219075" cy="220663"/>
          </a:xfrm>
          <a:custGeom>
            <a:avLst/>
            <a:gdLst>
              <a:gd name="T0" fmla="*/ 0 w 138"/>
              <a:gd name="T1" fmla="*/ 2147483647 h 139"/>
              <a:gd name="T2" fmla="*/ 2147483647 w 138"/>
              <a:gd name="T3" fmla="*/ 2147483647 h 139"/>
              <a:gd name="T4" fmla="*/ 2147483647 w 138"/>
              <a:gd name="T5" fmla="*/ 2147483647 h 139"/>
              <a:gd name="T6" fmla="*/ 2147483647 w 138"/>
              <a:gd name="T7" fmla="*/ 2147483647 h 139"/>
              <a:gd name="T8" fmla="*/ 2147483647 w 138"/>
              <a:gd name="T9" fmla="*/ 2147483647 h 139"/>
              <a:gd name="T10" fmla="*/ 2147483647 w 138"/>
              <a:gd name="T11" fmla="*/ 2147483647 h 139"/>
              <a:gd name="T12" fmla="*/ 2147483647 w 138"/>
              <a:gd name="T13" fmla="*/ 0 h 139"/>
              <a:gd name="T14" fmla="*/ 2147483647 w 138"/>
              <a:gd name="T15" fmla="*/ 2147483647 h 139"/>
              <a:gd name="T16" fmla="*/ 0 w 138"/>
              <a:gd name="T17" fmla="*/ 2147483647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8" h="139">
                <a:moveTo>
                  <a:pt x="0" y="85"/>
                </a:moveTo>
                <a:lnTo>
                  <a:pt x="37" y="138"/>
                </a:lnTo>
                <a:lnTo>
                  <a:pt x="71" y="130"/>
                </a:lnTo>
                <a:lnTo>
                  <a:pt x="101" y="109"/>
                </a:lnTo>
                <a:lnTo>
                  <a:pt x="132" y="85"/>
                </a:lnTo>
                <a:lnTo>
                  <a:pt x="137" y="54"/>
                </a:lnTo>
                <a:lnTo>
                  <a:pt x="76" y="0"/>
                </a:lnTo>
                <a:lnTo>
                  <a:pt x="42" y="39"/>
                </a:lnTo>
                <a:lnTo>
                  <a:pt x="0" y="85"/>
                </a:lnTo>
              </a:path>
            </a:pathLst>
          </a:custGeom>
          <a:solidFill>
            <a:srgbClr val="E0E0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20" name="Line 27"/>
          <p:cNvSpPr>
            <a:spLocks noChangeShapeType="1"/>
          </p:cNvSpPr>
          <p:nvPr/>
        </p:nvSpPr>
        <p:spPr bwMode="auto">
          <a:xfrm flipV="1">
            <a:off x="2182813" y="4365625"/>
            <a:ext cx="206375" cy="44450"/>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47121" name="Group 28"/>
          <p:cNvGrpSpPr>
            <a:grpSpLocks/>
          </p:cNvGrpSpPr>
          <p:nvPr/>
        </p:nvGrpSpPr>
        <p:grpSpPr bwMode="auto">
          <a:xfrm>
            <a:off x="1916113" y="3775075"/>
            <a:ext cx="285750" cy="354013"/>
            <a:chOff x="1223" y="2402"/>
            <a:chExt cx="180" cy="223"/>
          </a:xfrm>
        </p:grpSpPr>
        <p:sp>
          <p:nvSpPr>
            <p:cNvPr id="47225" name="Freeform 29"/>
            <p:cNvSpPr>
              <a:spLocks/>
            </p:cNvSpPr>
            <p:nvPr/>
          </p:nvSpPr>
          <p:spPr bwMode="auto">
            <a:xfrm>
              <a:off x="1223" y="2402"/>
              <a:ext cx="180" cy="223"/>
            </a:xfrm>
            <a:custGeom>
              <a:avLst/>
              <a:gdLst>
                <a:gd name="T0" fmla="*/ 50 w 180"/>
                <a:gd name="T1" fmla="*/ 18 h 223"/>
                <a:gd name="T2" fmla="*/ 0 w 180"/>
                <a:gd name="T3" fmla="*/ 53 h 223"/>
                <a:gd name="T4" fmla="*/ 22 w 180"/>
                <a:gd name="T5" fmla="*/ 131 h 223"/>
                <a:gd name="T6" fmla="*/ 87 w 180"/>
                <a:gd name="T7" fmla="*/ 222 h 223"/>
                <a:gd name="T8" fmla="*/ 111 w 180"/>
                <a:gd name="T9" fmla="*/ 190 h 223"/>
                <a:gd name="T10" fmla="*/ 179 w 180"/>
                <a:gd name="T11" fmla="*/ 39 h 223"/>
                <a:gd name="T12" fmla="*/ 147 w 180"/>
                <a:gd name="T13" fmla="*/ 0 h 223"/>
                <a:gd name="T14" fmla="*/ 96 w 180"/>
                <a:gd name="T15" fmla="*/ 39 h 223"/>
                <a:gd name="T16" fmla="*/ 50 w 180"/>
                <a:gd name="T17" fmla="*/ 18 h 2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0" h="223">
                  <a:moveTo>
                    <a:pt x="50" y="18"/>
                  </a:moveTo>
                  <a:lnTo>
                    <a:pt x="0" y="53"/>
                  </a:lnTo>
                  <a:lnTo>
                    <a:pt x="22" y="131"/>
                  </a:lnTo>
                  <a:lnTo>
                    <a:pt x="87" y="222"/>
                  </a:lnTo>
                  <a:lnTo>
                    <a:pt x="111" y="190"/>
                  </a:lnTo>
                  <a:lnTo>
                    <a:pt x="179" y="39"/>
                  </a:lnTo>
                  <a:lnTo>
                    <a:pt x="147" y="0"/>
                  </a:lnTo>
                  <a:lnTo>
                    <a:pt x="96" y="39"/>
                  </a:lnTo>
                  <a:lnTo>
                    <a:pt x="50" y="18"/>
                  </a:lnTo>
                </a:path>
              </a:pathLst>
            </a:custGeom>
            <a:solidFill>
              <a:srgbClr val="E0E0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6" name="Freeform 30"/>
            <p:cNvSpPr>
              <a:spLocks/>
            </p:cNvSpPr>
            <p:nvPr/>
          </p:nvSpPr>
          <p:spPr bwMode="auto">
            <a:xfrm>
              <a:off x="1317" y="2488"/>
              <a:ext cx="51" cy="26"/>
            </a:xfrm>
            <a:custGeom>
              <a:avLst/>
              <a:gdLst>
                <a:gd name="T0" fmla="*/ 0 w 51"/>
                <a:gd name="T1" fmla="*/ 0 h 26"/>
                <a:gd name="T2" fmla="*/ 50 w 51"/>
                <a:gd name="T3" fmla="*/ 25 h 26"/>
                <a:gd name="T4" fmla="*/ 23 w 51"/>
                <a:gd name="T5" fmla="*/ 21 h 26"/>
                <a:gd name="T6" fmla="*/ 0 w 51"/>
                <a:gd name="T7" fmla="*/ 0 h 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26">
                  <a:moveTo>
                    <a:pt x="0" y="0"/>
                  </a:moveTo>
                  <a:lnTo>
                    <a:pt x="50" y="25"/>
                  </a:lnTo>
                  <a:lnTo>
                    <a:pt x="23" y="21"/>
                  </a:lnTo>
                  <a:lnTo>
                    <a:pt x="0" y="0"/>
                  </a:lnTo>
                </a:path>
              </a:pathLst>
            </a:custGeom>
            <a:solidFill>
              <a:srgbClr val="C0C0E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7" name="Freeform 31"/>
            <p:cNvSpPr>
              <a:spLocks/>
            </p:cNvSpPr>
            <p:nvPr/>
          </p:nvSpPr>
          <p:spPr bwMode="auto">
            <a:xfrm>
              <a:off x="1236" y="2498"/>
              <a:ext cx="21" cy="17"/>
            </a:xfrm>
            <a:custGeom>
              <a:avLst/>
              <a:gdLst>
                <a:gd name="T0" fmla="*/ 20 w 21"/>
                <a:gd name="T1" fmla="*/ 0 h 17"/>
                <a:gd name="T2" fmla="*/ 0 w 21"/>
                <a:gd name="T3" fmla="*/ 16 h 17"/>
                <a:gd name="T4" fmla="*/ 13 w 21"/>
                <a:gd name="T5" fmla="*/ 11 h 17"/>
                <a:gd name="T6" fmla="*/ 20 w 21"/>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17">
                  <a:moveTo>
                    <a:pt x="20" y="0"/>
                  </a:moveTo>
                  <a:lnTo>
                    <a:pt x="0" y="16"/>
                  </a:lnTo>
                  <a:lnTo>
                    <a:pt x="13" y="11"/>
                  </a:lnTo>
                  <a:lnTo>
                    <a:pt x="20" y="0"/>
                  </a:lnTo>
                </a:path>
              </a:pathLst>
            </a:custGeom>
            <a:solidFill>
              <a:srgbClr val="C0C0E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22" name="Group 32"/>
          <p:cNvGrpSpPr>
            <a:grpSpLocks/>
          </p:cNvGrpSpPr>
          <p:nvPr/>
        </p:nvGrpSpPr>
        <p:grpSpPr bwMode="auto">
          <a:xfrm>
            <a:off x="1974850" y="3875088"/>
            <a:ext cx="131763" cy="358775"/>
            <a:chOff x="1260" y="2465"/>
            <a:chExt cx="83" cy="226"/>
          </a:xfrm>
        </p:grpSpPr>
        <p:sp>
          <p:nvSpPr>
            <p:cNvPr id="47223" name="Freeform 33"/>
            <p:cNvSpPr>
              <a:spLocks/>
            </p:cNvSpPr>
            <p:nvPr/>
          </p:nvSpPr>
          <p:spPr bwMode="auto">
            <a:xfrm>
              <a:off x="1260" y="2465"/>
              <a:ext cx="83" cy="226"/>
            </a:xfrm>
            <a:custGeom>
              <a:avLst/>
              <a:gdLst>
                <a:gd name="T0" fmla="*/ 21 w 83"/>
                <a:gd name="T1" fmla="*/ 0 h 226"/>
                <a:gd name="T2" fmla="*/ 52 w 83"/>
                <a:gd name="T3" fmla="*/ 25 h 226"/>
                <a:gd name="T4" fmla="*/ 45 w 83"/>
                <a:gd name="T5" fmla="*/ 68 h 226"/>
                <a:gd name="T6" fmla="*/ 82 w 83"/>
                <a:gd name="T7" fmla="*/ 136 h 226"/>
                <a:gd name="T8" fmla="*/ 45 w 83"/>
                <a:gd name="T9" fmla="*/ 225 h 226"/>
                <a:gd name="T10" fmla="*/ 0 w 83"/>
                <a:gd name="T11" fmla="*/ 157 h 226"/>
                <a:gd name="T12" fmla="*/ 17 w 83"/>
                <a:gd name="T13" fmla="*/ 68 h 226"/>
                <a:gd name="T14" fmla="*/ 3 w 83"/>
                <a:gd name="T15" fmla="*/ 35 h 226"/>
                <a:gd name="T16" fmla="*/ 21 w 83"/>
                <a:gd name="T17" fmla="*/ 0 h 2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 h="226">
                  <a:moveTo>
                    <a:pt x="21" y="0"/>
                  </a:moveTo>
                  <a:lnTo>
                    <a:pt x="52" y="25"/>
                  </a:lnTo>
                  <a:lnTo>
                    <a:pt x="45" y="68"/>
                  </a:lnTo>
                  <a:lnTo>
                    <a:pt x="82" y="136"/>
                  </a:lnTo>
                  <a:lnTo>
                    <a:pt x="45" y="225"/>
                  </a:lnTo>
                  <a:lnTo>
                    <a:pt x="0" y="157"/>
                  </a:lnTo>
                  <a:lnTo>
                    <a:pt x="17" y="68"/>
                  </a:lnTo>
                  <a:lnTo>
                    <a:pt x="3" y="35"/>
                  </a:lnTo>
                  <a:lnTo>
                    <a:pt x="21" y="0"/>
                  </a:lnTo>
                </a:path>
              </a:pathLst>
            </a:custGeom>
            <a:solidFill>
              <a:srgbClr val="FF0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4" name="Freeform 34"/>
            <p:cNvSpPr>
              <a:spLocks/>
            </p:cNvSpPr>
            <p:nvPr/>
          </p:nvSpPr>
          <p:spPr bwMode="auto">
            <a:xfrm>
              <a:off x="1278" y="2530"/>
              <a:ext cx="26" cy="17"/>
            </a:xfrm>
            <a:custGeom>
              <a:avLst/>
              <a:gdLst>
                <a:gd name="T0" fmla="*/ 0 w 26"/>
                <a:gd name="T1" fmla="*/ 5 h 17"/>
                <a:gd name="T2" fmla="*/ 14 w 26"/>
                <a:gd name="T3" fmla="*/ 10 h 17"/>
                <a:gd name="T4" fmla="*/ 25 w 26"/>
                <a:gd name="T5" fmla="*/ 0 h 17"/>
                <a:gd name="T6" fmla="*/ 15 w 26"/>
                <a:gd name="T7" fmla="*/ 16 h 17"/>
                <a:gd name="T8" fmla="*/ 0 w 26"/>
                <a:gd name="T9" fmla="*/ 5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17">
                  <a:moveTo>
                    <a:pt x="0" y="5"/>
                  </a:moveTo>
                  <a:lnTo>
                    <a:pt x="14" y="10"/>
                  </a:lnTo>
                  <a:lnTo>
                    <a:pt x="25" y="0"/>
                  </a:lnTo>
                  <a:lnTo>
                    <a:pt x="15" y="16"/>
                  </a:lnTo>
                  <a:lnTo>
                    <a:pt x="0" y="5"/>
                  </a:lnTo>
                </a:path>
              </a:pathLst>
            </a:custGeom>
            <a:solidFill>
              <a:srgbClr val="E04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23" name="Freeform 35"/>
          <p:cNvSpPr>
            <a:spLocks/>
          </p:cNvSpPr>
          <p:nvPr/>
        </p:nvSpPr>
        <p:spPr bwMode="auto">
          <a:xfrm>
            <a:off x="1819275" y="3952875"/>
            <a:ext cx="117475" cy="144463"/>
          </a:xfrm>
          <a:custGeom>
            <a:avLst/>
            <a:gdLst>
              <a:gd name="T0" fmla="*/ 0 w 74"/>
              <a:gd name="T1" fmla="*/ 2147483647 h 91"/>
              <a:gd name="T2" fmla="*/ 2147483647 w 74"/>
              <a:gd name="T3" fmla="*/ 2147483647 h 91"/>
              <a:gd name="T4" fmla="*/ 2147483647 w 74"/>
              <a:gd name="T5" fmla="*/ 2147483647 h 91"/>
              <a:gd name="T6" fmla="*/ 2147483647 w 74"/>
              <a:gd name="T7" fmla="*/ 2147483647 h 91"/>
              <a:gd name="T8" fmla="*/ 2147483647 w 74"/>
              <a:gd name="T9" fmla="*/ 2147483647 h 91"/>
              <a:gd name="T10" fmla="*/ 2147483647 w 74"/>
              <a:gd name="T11" fmla="*/ 2147483647 h 91"/>
              <a:gd name="T12" fmla="*/ 2147483647 w 74"/>
              <a:gd name="T13" fmla="*/ 2147483647 h 91"/>
              <a:gd name="T14" fmla="*/ 2147483647 w 74"/>
              <a:gd name="T15" fmla="*/ 2147483647 h 91"/>
              <a:gd name="T16" fmla="*/ 2147483647 w 74"/>
              <a:gd name="T17" fmla="*/ 2147483647 h 91"/>
              <a:gd name="T18" fmla="*/ 2147483647 w 74"/>
              <a:gd name="T19" fmla="*/ 2147483647 h 91"/>
              <a:gd name="T20" fmla="*/ 2147483647 w 74"/>
              <a:gd name="T21" fmla="*/ 2147483647 h 91"/>
              <a:gd name="T22" fmla="*/ 2147483647 w 74"/>
              <a:gd name="T23" fmla="*/ 2147483647 h 91"/>
              <a:gd name="T24" fmla="*/ 2147483647 w 74"/>
              <a:gd name="T25" fmla="*/ 2147483647 h 91"/>
              <a:gd name="T26" fmla="*/ 2147483647 w 74"/>
              <a:gd name="T27" fmla="*/ 2147483647 h 91"/>
              <a:gd name="T28" fmla="*/ 2147483647 w 74"/>
              <a:gd name="T29" fmla="*/ 2147483647 h 91"/>
              <a:gd name="T30" fmla="*/ 2147483647 w 74"/>
              <a:gd name="T31" fmla="*/ 2147483647 h 91"/>
              <a:gd name="T32" fmla="*/ 2147483647 w 74"/>
              <a:gd name="T33" fmla="*/ 2147483647 h 91"/>
              <a:gd name="T34" fmla="*/ 2147483647 w 74"/>
              <a:gd name="T35" fmla="*/ 0 h 91"/>
              <a:gd name="T36" fmla="*/ 2147483647 w 74"/>
              <a:gd name="T37" fmla="*/ 2147483647 h 91"/>
              <a:gd name="T38" fmla="*/ 0 w 74"/>
              <a:gd name="T39" fmla="*/ 2147483647 h 9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4" h="91">
                <a:moveTo>
                  <a:pt x="0" y="22"/>
                </a:moveTo>
                <a:lnTo>
                  <a:pt x="12" y="36"/>
                </a:lnTo>
                <a:lnTo>
                  <a:pt x="14" y="45"/>
                </a:lnTo>
                <a:lnTo>
                  <a:pt x="22" y="54"/>
                </a:lnTo>
                <a:lnTo>
                  <a:pt x="31" y="60"/>
                </a:lnTo>
                <a:lnTo>
                  <a:pt x="39" y="69"/>
                </a:lnTo>
                <a:lnTo>
                  <a:pt x="46" y="80"/>
                </a:lnTo>
                <a:lnTo>
                  <a:pt x="62" y="85"/>
                </a:lnTo>
                <a:lnTo>
                  <a:pt x="73" y="90"/>
                </a:lnTo>
                <a:lnTo>
                  <a:pt x="53" y="75"/>
                </a:lnTo>
                <a:lnTo>
                  <a:pt x="43" y="63"/>
                </a:lnTo>
                <a:lnTo>
                  <a:pt x="36" y="54"/>
                </a:lnTo>
                <a:lnTo>
                  <a:pt x="35" y="38"/>
                </a:lnTo>
                <a:lnTo>
                  <a:pt x="28" y="41"/>
                </a:lnTo>
                <a:lnTo>
                  <a:pt x="22" y="36"/>
                </a:lnTo>
                <a:lnTo>
                  <a:pt x="15" y="23"/>
                </a:lnTo>
                <a:lnTo>
                  <a:pt x="12" y="13"/>
                </a:lnTo>
                <a:lnTo>
                  <a:pt x="13" y="0"/>
                </a:lnTo>
                <a:lnTo>
                  <a:pt x="6" y="8"/>
                </a:lnTo>
                <a:lnTo>
                  <a:pt x="0" y="22"/>
                </a:lnTo>
              </a:path>
            </a:pathLst>
          </a:custGeom>
          <a:solidFill>
            <a:srgbClr val="808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24" name="Freeform 36"/>
          <p:cNvSpPr>
            <a:spLocks/>
          </p:cNvSpPr>
          <p:nvPr/>
        </p:nvSpPr>
        <p:spPr bwMode="auto">
          <a:xfrm>
            <a:off x="1901825" y="4324350"/>
            <a:ext cx="125413" cy="119063"/>
          </a:xfrm>
          <a:custGeom>
            <a:avLst/>
            <a:gdLst>
              <a:gd name="T0" fmla="*/ 0 w 79"/>
              <a:gd name="T1" fmla="*/ 0 h 75"/>
              <a:gd name="T2" fmla="*/ 2147483647 w 79"/>
              <a:gd name="T3" fmla="*/ 2147483647 h 75"/>
              <a:gd name="T4" fmla="*/ 2147483647 w 79"/>
              <a:gd name="T5" fmla="*/ 2147483647 h 75"/>
              <a:gd name="T6" fmla="*/ 2147483647 w 79"/>
              <a:gd name="T7" fmla="*/ 2147483647 h 75"/>
              <a:gd name="T8" fmla="*/ 2147483647 w 79"/>
              <a:gd name="T9" fmla="*/ 2147483647 h 75"/>
              <a:gd name="T10" fmla="*/ 2147483647 w 79"/>
              <a:gd name="T11" fmla="*/ 2147483647 h 75"/>
              <a:gd name="T12" fmla="*/ 2147483647 w 79"/>
              <a:gd name="T13" fmla="*/ 2147483647 h 75"/>
              <a:gd name="T14" fmla="*/ 2147483647 w 79"/>
              <a:gd name="T15" fmla="*/ 2147483647 h 75"/>
              <a:gd name="T16" fmla="*/ 2147483647 w 79"/>
              <a:gd name="T17" fmla="*/ 2147483647 h 75"/>
              <a:gd name="T18" fmla="*/ 2147483647 w 79"/>
              <a:gd name="T19" fmla="*/ 2147483647 h 75"/>
              <a:gd name="T20" fmla="*/ 2147483647 w 79"/>
              <a:gd name="T21" fmla="*/ 2147483647 h 75"/>
              <a:gd name="T22" fmla="*/ 2147483647 w 79"/>
              <a:gd name="T23" fmla="*/ 2147483647 h 75"/>
              <a:gd name="T24" fmla="*/ 2147483647 w 79"/>
              <a:gd name="T25" fmla="*/ 2147483647 h 75"/>
              <a:gd name="T26" fmla="*/ 2147483647 w 79"/>
              <a:gd name="T27" fmla="*/ 2147483647 h 75"/>
              <a:gd name="T28" fmla="*/ 2147483647 w 79"/>
              <a:gd name="T29" fmla="*/ 2147483647 h 75"/>
              <a:gd name="T30" fmla="*/ 2147483647 w 79"/>
              <a:gd name="T31" fmla="*/ 2147483647 h 75"/>
              <a:gd name="T32" fmla="*/ 2147483647 w 79"/>
              <a:gd name="T33" fmla="*/ 2147483647 h 75"/>
              <a:gd name="T34" fmla="*/ 0 w 79"/>
              <a:gd name="T35" fmla="*/ 0 h 7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 h="75">
                <a:moveTo>
                  <a:pt x="0" y="0"/>
                </a:moveTo>
                <a:lnTo>
                  <a:pt x="9" y="11"/>
                </a:lnTo>
                <a:lnTo>
                  <a:pt x="16" y="19"/>
                </a:lnTo>
                <a:lnTo>
                  <a:pt x="26" y="28"/>
                </a:lnTo>
                <a:lnTo>
                  <a:pt x="34" y="38"/>
                </a:lnTo>
                <a:lnTo>
                  <a:pt x="45" y="48"/>
                </a:lnTo>
                <a:lnTo>
                  <a:pt x="52" y="74"/>
                </a:lnTo>
                <a:lnTo>
                  <a:pt x="51" y="50"/>
                </a:lnTo>
                <a:lnTo>
                  <a:pt x="47" y="38"/>
                </a:lnTo>
                <a:lnTo>
                  <a:pt x="37" y="31"/>
                </a:lnTo>
                <a:lnTo>
                  <a:pt x="34" y="25"/>
                </a:lnTo>
                <a:lnTo>
                  <a:pt x="44" y="28"/>
                </a:lnTo>
                <a:lnTo>
                  <a:pt x="62" y="29"/>
                </a:lnTo>
                <a:lnTo>
                  <a:pt x="78" y="25"/>
                </a:lnTo>
                <a:lnTo>
                  <a:pt x="59" y="23"/>
                </a:lnTo>
                <a:lnTo>
                  <a:pt x="35" y="20"/>
                </a:lnTo>
                <a:lnTo>
                  <a:pt x="19" y="13"/>
                </a:lnTo>
                <a:lnTo>
                  <a:pt x="0" y="0"/>
                </a:lnTo>
              </a:path>
            </a:pathLst>
          </a:custGeom>
          <a:solidFill>
            <a:srgbClr val="808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25" name="Group 37"/>
          <p:cNvGrpSpPr>
            <a:grpSpLocks/>
          </p:cNvGrpSpPr>
          <p:nvPr/>
        </p:nvGrpSpPr>
        <p:grpSpPr bwMode="auto">
          <a:xfrm>
            <a:off x="1709738" y="4449763"/>
            <a:ext cx="649287" cy="1119187"/>
            <a:chOff x="1093" y="2827"/>
            <a:chExt cx="409" cy="705"/>
          </a:xfrm>
        </p:grpSpPr>
        <p:grpSp>
          <p:nvGrpSpPr>
            <p:cNvPr id="47219" name="Group 38"/>
            <p:cNvGrpSpPr>
              <a:grpSpLocks/>
            </p:cNvGrpSpPr>
            <p:nvPr/>
          </p:nvGrpSpPr>
          <p:grpSpPr bwMode="auto">
            <a:xfrm>
              <a:off x="1093" y="3366"/>
              <a:ext cx="366" cy="166"/>
              <a:chOff x="1093" y="3366"/>
              <a:chExt cx="366" cy="166"/>
            </a:xfrm>
          </p:grpSpPr>
          <p:sp>
            <p:nvSpPr>
              <p:cNvPr id="47221" name="Freeform 39"/>
              <p:cNvSpPr>
                <a:spLocks/>
              </p:cNvSpPr>
              <p:nvPr/>
            </p:nvSpPr>
            <p:spPr bwMode="auto">
              <a:xfrm>
                <a:off x="1250" y="3395"/>
                <a:ext cx="209" cy="137"/>
              </a:xfrm>
              <a:custGeom>
                <a:avLst/>
                <a:gdLst>
                  <a:gd name="T0" fmla="*/ 121 w 209"/>
                  <a:gd name="T1" fmla="*/ 22 h 137"/>
                  <a:gd name="T2" fmla="*/ 114 w 209"/>
                  <a:gd name="T3" fmla="*/ 34 h 137"/>
                  <a:gd name="T4" fmla="*/ 102 w 209"/>
                  <a:gd name="T5" fmla="*/ 42 h 137"/>
                  <a:gd name="T6" fmla="*/ 84 w 209"/>
                  <a:gd name="T7" fmla="*/ 48 h 137"/>
                  <a:gd name="T8" fmla="*/ 64 w 209"/>
                  <a:gd name="T9" fmla="*/ 57 h 137"/>
                  <a:gd name="T10" fmla="*/ 51 w 209"/>
                  <a:gd name="T11" fmla="*/ 74 h 137"/>
                  <a:gd name="T12" fmla="*/ 33 w 209"/>
                  <a:gd name="T13" fmla="*/ 89 h 137"/>
                  <a:gd name="T14" fmla="*/ 17 w 209"/>
                  <a:gd name="T15" fmla="*/ 102 h 137"/>
                  <a:gd name="T16" fmla="*/ 7 w 209"/>
                  <a:gd name="T17" fmla="*/ 115 h 137"/>
                  <a:gd name="T18" fmla="*/ 0 w 209"/>
                  <a:gd name="T19" fmla="*/ 126 h 137"/>
                  <a:gd name="T20" fmla="*/ 3 w 209"/>
                  <a:gd name="T21" fmla="*/ 134 h 137"/>
                  <a:gd name="T22" fmla="*/ 10 w 209"/>
                  <a:gd name="T23" fmla="*/ 136 h 137"/>
                  <a:gd name="T24" fmla="*/ 43 w 209"/>
                  <a:gd name="T25" fmla="*/ 127 h 137"/>
                  <a:gd name="T26" fmla="*/ 83 w 209"/>
                  <a:gd name="T27" fmla="*/ 111 h 137"/>
                  <a:gd name="T28" fmla="*/ 119 w 209"/>
                  <a:gd name="T29" fmla="*/ 92 h 137"/>
                  <a:gd name="T30" fmla="*/ 149 w 209"/>
                  <a:gd name="T31" fmla="*/ 71 h 137"/>
                  <a:gd name="T32" fmla="*/ 164 w 209"/>
                  <a:gd name="T33" fmla="*/ 56 h 137"/>
                  <a:gd name="T34" fmla="*/ 167 w 209"/>
                  <a:gd name="T35" fmla="*/ 65 h 137"/>
                  <a:gd name="T36" fmla="*/ 189 w 209"/>
                  <a:gd name="T37" fmla="*/ 55 h 137"/>
                  <a:gd name="T38" fmla="*/ 206 w 209"/>
                  <a:gd name="T39" fmla="*/ 51 h 137"/>
                  <a:gd name="T40" fmla="*/ 208 w 209"/>
                  <a:gd name="T41" fmla="*/ 41 h 137"/>
                  <a:gd name="T42" fmla="*/ 207 w 209"/>
                  <a:gd name="T43" fmla="*/ 30 h 137"/>
                  <a:gd name="T44" fmla="*/ 204 w 209"/>
                  <a:gd name="T45" fmla="*/ 20 h 137"/>
                  <a:gd name="T46" fmla="*/ 200 w 209"/>
                  <a:gd name="T47" fmla="*/ 11 h 137"/>
                  <a:gd name="T48" fmla="*/ 194 w 209"/>
                  <a:gd name="T49" fmla="*/ 0 h 137"/>
                  <a:gd name="T50" fmla="*/ 184 w 209"/>
                  <a:gd name="T51" fmla="*/ 10 h 137"/>
                  <a:gd name="T52" fmla="*/ 167 w 209"/>
                  <a:gd name="T53" fmla="*/ 15 h 137"/>
                  <a:gd name="T54" fmla="*/ 147 w 209"/>
                  <a:gd name="T55" fmla="*/ 17 h 137"/>
                  <a:gd name="T56" fmla="*/ 121 w 209"/>
                  <a:gd name="T57" fmla="*/ 22 h 13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09" h="137">
                    <a:moveTo>
                      <a:pt x="121" y="22"/>
                    </a:moveTo>
                    <a:lnTo>
                      <a:pt x="114" y="34"/>
                    </a:lnTo>
                    <a:lnTo>
                      <a:pt x="102" y="42"/>
                    </a:lnTo>
                    <a:lnTo>
                      <a:pt x="84" y="48"/>
                    </a:lnTo>
                    <a:lnTo>
                      <a:pt x="64" y="57"/>
                    </a:lnTo>
                    <a:lnTo>
                      <a:pt x="51" y="74"/>
                    </a:lnTo>
                    <a:lnTo>
                      <a:pt x="33" y="89"/>
                    </a:lnTo>
                    <a:lnTo>
                      <a:pt x="17" y="102"/>
                    </a:lnTo>
                    <a:lnTo>
                      <a:pt x="7" y="115"/>
                    </a:lnTo>
                    <a:lnTo>
                      <a:pt x="0" y="126"/>
                    </a:lnTo>
                    <a:lnTo>
                      <a:pt x="3" y="134"/>
                    </a:lnTo>
                    <a:lnTo>
                      <a:pt x="10" y="136"/>
                    </a:lnTo>
                    <a:lnTo>
                      <a:pt x="43" y="127"/>
                    </a:lnTo>
                    <a:lnTo>
                      <a:pt x="83" y="111"/>
                    </a:lnTo>
                    <a:lnTo>
                      <a:pt x="119" y="92"/>
                    </a:lnTo>
                    <a:lnTo>
                      <a:pt x="149" y="71"/>
                    </a:lnTo>
                    <a:lnTo>
                      <a:pt x="164" y="56"/>
                    </a:lnTo>
                    <a:lnTo>
                      <a:pt x="167" y="65"/>
                    </a:lnTo>
                    <a:lnTo>
                      <a:pt x="189" y="55"/>
                    </a:lnTo>
                    <a:lnTo>
                      <a:pt x="206" y="51"/>
                    </a:lnTo>
                    <a:lnTo>
                      <a:pt x="208" y="41"/>
                    </a:lnTo>
                    <a:lnTo>
                      <a:pt x="207" y="30"/>
                    </a:lnTo>
                    <a:lnTo>
                      <a:pt x="204" y="20"/>
                    </a:lnTo>
                    <a:lnTo>
                      <a:pt x="200" y="11"/>
                    </a:lnTo>
                    <a:lnTo>
                      <a:pt x="194" y="0"/>
                    </a:lnTo>
                    <a:lnTo>
                      <a:pt x="184" y="10"/>
                    </a:lnTo>
                    <a:lnTo>
                      <a:pt x="167" y="15"/>
                    </a:lnTo>
                    <a:lnTo>
                      <a:pt x="147" y="17"/>
                    </a:lnTo>
                    <a:lnTo>
                      <a:pt x="121" y="22"/>
                    </a:lnTo>
                  </a:path>
                </a:pathLst>
              </a:custGeom>
              <a:solidFill>
                <a:srgbClr val="60608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2" name="Freeform 40"/>
              <p:cNvSpPr>
                <a:spLocks/>
              </p:cNvSpPr>
              <p:nvPr/>
            </p:nvSpPr>
            <p:spPr bwMode="auto">
              <a:xfrm>
                <a:off x="1093" y="3366"/>
                <a:ext cx="208" cy="141"/>
              </a:xfrm>
              <a:custGeom>
                <a:avLst/>
                <a:gdLst>
                  <a:gd name="T0" fmla="*/ 121 w 208"/>
                  <a:gd name="T1" fmla="*/ 23 h 141"/>
                  <a:gd name="T2" fmla="*/ 113 w 208"/>
                  <a:gd name="T3" fmla="*/ 35 h 141"/>
                  <a:gd name="T4" fmla="*/ 102 w 208"/>
                  <a:gd name="T5" fmla="*/ 43 h 141"/>
                  <a:gd name="T6" fmla="*/ 84 w 208"/>
                  <a:gd name="T7" fmla="*/ 48 h 141"/>
                  <a:gd name="T8" fmla="*/ 64 w 208"/>
                  <a:gd name="T9" fmla="*/ 58 h 141"/>
                  <a:gd name="T10" fmla="*/ 50 w 208"/>
                  <a:gd name="T11" fmla="*/ 74 h 141"/>
                  <a:gd name="T12" fmla="*/ 33 w 208"/>
                  <a:gd name="T13" fmla="*/ 91 h 141"/>
                  <a:gd name="T14" fmla="*/ 17 w 208"/>
                  <a:gd name="T15" fmla="*/ 104 h 141"/>
                  <a:gd name="T16" fmla="*/ 6 w 208"/>
                  <a:gd name="T17" fmla="*/ 117 h 141"/>
                  <a:gd name="T18" fmla="*/ 0 w 208"/>
                  <a:gd name="T19" fmla="*/ 129 h 141"/>
                  <a:gd name="T20" fmla="*/ 2 w 208"/>
                  <a:gd name="T21" fmla="*/ 137 h 141"/>
                  <a:gd name="T22" fmla="*/ 10 w 208"/>
                  <a:gd name="T23" fmla="*/ 140 h 141"/>
                  <a:gd name="T24" fmla="*/ 43 w 208"/>
                  <a:gd name="T25" fmla="*/ 129 h 141"/>
                  <a:gd name="T26" fmla="*/ 84 w 208"/>
                  <a:gd name="T27" fmla="*/ 112 h 141"/>
                  <a:gd name="T28" fmla="*/ 119 w 208"/>
                  <a:gd name="T29" fmla="*/ 93 h 141"/>
                  <a:gd name="T30" fmla="*/ 148 w 208"/>
                  <a:gd name="T31" fmla="*/ 71 h 141"/>
                  <a:gd name="T32" fmla="*/ 162 w 208"/>
                  <a:gd name="T33" fmla="*/ 56 h 141"/>
                  <a:gd name="T34" fmla="*/ 166 w 208"/>
                  <a:gd name="T35" fmla="*/ 67 h 141"/>
                  <a:gd name="T36" fmla="*/ 187 w 208"/>
                  <a:gd name="T37" fmla="*/ 55 h 141"/>
                  <a:gd name="T38" fmla="*/ 206 w 208"/>
                  <a:gd name="T39" fmla="*/ 52 h 141"/>
                  <a:gd name="T40" fmla="*/ 207 w 208"/>
                  <a:gd name="T41" fmla="*/ 42 h 141"/>
                  <a:gd name="T42" fmla="*/ 206 w 208"/>
                  <a:gd name="T43" fmla="*/ 31 h 141"/>
                  <a:gd name="T44" fmla="*/ 204 w 208"/>
                  <a:gd name="T45" fmla="*/ 20 h 141"/>
                  <a:gd name="T46" fmla="*/ 200 w 208"/>
                  <a:gd name="T47" fmla="*/ 11 h 141"/>
                  <a:gd name="T48" fmla="*/ 194 w 208"/>
                  <a:gd name="T49" fmla="*/ 0 h 141"/>
                  <a:gd name="T50" fmla="*/ 182 w 208"/>
                  <a:gd name="T51" fmla="*/ 10 h 141"/>
                  <a:gd name="T52" fmla="*/ 165 w 208"/>
                  <a:gd name="T53" fmla="*/ 15 h 141"/>
                  <a:gd name="T54" fmla="*/ 147 w 208"/>
                  <a:gd name="T55" fmla="*/ 18 h 141"/>
                  <a:gd name="T56" fmla="*/ 121 w 208"/>
                  <a:gd name="T57" fmla="*/ 23 h 1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08" h="141">
                    <a:moveTo>
                      <a:pt x="121" y="23"/>
                    </a:moveTo>
                    <a:lnTo>
                      <a:pt x="113" y="35"/>
                    </a:lnTo>
                    <a:lnTo>
                      <a:pt x="102" y="43"/>
                    </a:lnTo>
                    <a:lnTo>
                      <a:pt x="84" y="48"/>
                    </a:lnTo>
                    <a:lnTo>
                      <a:pt x="64" y="58"/>
                    </a:lnTo>
                    <a:lnTo>
                      <a:pt x="50" y="74"/>
                    </a:lnTo>
                    <a:lnTo>
                      <a:pt x="33" y="91"/>
                    </a:lnTo>
                    <a:lnTo>
                      <a:pt x="17" y="104"/>
                    </a:lnTo>
                    <a:lnTo>
                      <a:pt x="6" y="117"/>
                    </a:lnTo>
                    <a:lnTo>
                      <a:pt x="0" y="129"/>
                    </a:lnTo>
                    <a:lnTo>
                      <a:pt x="2" y="137"/>
                    </a:lnTo>
                    <a:lnTo>
                      <a:pt x="10" y="140"/>
                    </a:lnTo>
                    <a:lnTo>
                      <a:pt x="43" y="129"/>
                    </a:lnTo>
                    <a:lnTo>
                      <a:pt x="84" y="112"/>
                    </a:lnTo>
                    <a:lnTo>
                      <a:pt x="119" y="93"/>
                    </a:lnTo>
                    <a:lnTo>
                      <a:pt x="148" y="71"/>
                    </a:lnTo>
                    <a:lnTo>
                      <a:pt x="162" y="56"/>
                    </a:lnTo>
                    <a:lnTo>
                      <a:pt x="166" y="67"/>
                    </a:lnTo>
                    <a:lnTo>
                      <a:pt x="187" y="55"/>
                    </a:lnTo>
                    <a:lnTo>
                      <a:pt x="206" y="52"/>
                    </a:lnTo>
                    <a:lnTo>
                      <a:pt x="207" y="42"/>
                    </a:lnTo>
                    <a:lnTo>
                      <a:pt x="206" y="31"/>
                    </a:lnTo>
                    <a:lnTo>
                      <a:pt x="204" y="20"/>
                    </a:lnTo>
                    <a:lnTo>
                      <a:pt x="200" y="11"/>
                    </a:lnTo>
                    <a:lnTo>
                      <a:pt x="194" y="0"/>
                    </a:lnTo>
                    <a:lnTo>
                      <a:pt x="182" y="10"/>
                    </a:lnTo>
                    <a:lnTo>
                      <a:pt x="165" y="15"/>
                    </a:lnTo>
                    <a:lnTo>
                      <a:pt x="147" y="18"/>
                    </a:lnTo>
                    <a:lnTo>
                      <a:pt x="121" y="23"/>
                    </a:lnTo>
                  </a:path>
                </a:pathLst>
              </a:custGeom>
              <a:solidFill>
                <a:srgbClr val="60608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220" name="Freeform 41"/>
            <p:cNvSpPr>
              <a:spLocks/>
            </p:cNvSpPr>
            <p:nvPr/>
          </p:nvSpPr>
          <p:spPr bwMode="auto">
            <a:xfrm>
              <a:off x="1146" y="2827"/>
              <a:ext cx="356" cy="636"/>
            </a:xfrm>
            <a:custGeom>
              <a:avLst/>
              <a:gdLst>
                <a:gd name="T0" fmla="*/ 122 w 356"/>
                <a:gd name="T1" fmla="*/ 16 h 636"/>
                <a:gd name="T2" fmla="*/ 84 w 356"/>
                <a:gd name="T3" fmla="*/ 80 h 636"/>
                <a:gd name="T4" fmla="*/ 69 w 356"/>
                <a:gd name="T5" fmla="*/ 140 h 636"/>
                <a:gd name="T6" fmla="*/ 60 w 356"/>
                <a:gd name="T7" fmla="*/ 198 h 636"/>
                <a:gd name="T8" fmla="*/ 51 w 356"/>
                <a:gd name="T9" fmla="*/ 246 h 636"/>
                <a:gd name="T10" fmla="*/ 30 w 356"/>
                <a:gd name="T11" fmla="*/ 285 h 636"/>
                <a:gd name="T12" fmla="*/ 24 w 356"/>
                <a:gd name="T13" fmla="*/ 319 h 636"/>
                <a:gd name="T14" fmla="*/ 30 w 356"/>
                <a:gd name="T15" fmla="*/ 354 h 636"/>
                <a:gd name="T16" fmla="*/ 44 w 356"/>
                <a:gd name="T17" fmla="*/ 408 h 636"/>
                <a:gd name="T18" fmla="*/ 46 w 356"/>
                <a:gd name="T19" fmla="*/ 453 h 636"/>
                <a:gd name="T20" fmla="*/ 37 w 356"/>
                <a:gd name="T21" fmla="*/ 492 h 636"/>
                <a:gd name="T22" fmla="*/ 24 w 356"/>
                <a:gd name="T23" fmla="*/ 537 h 636"/>
                <a:gd name="T24" fmla="*/ 9 w 356"/>
                <a:gd name="T25" fmla="*/ 580 h 636"/>
                <a:gd name="T26" fmla="*/ 0 w 356"/>
                <a:gd name="T27" fmla="*/ 613 h 636"/>
                <a:gd name="T28" fmla="*/ 31 w 356"/>
                <a:gd name="T29" fmla="*/ 600 h 636"/>
                <a:gd name="T30" fmla="*/ 70 w 356"/>
                <a:gd name="T31" fmla="*/ 577 h 636"/>
                <a:gd name="T32" fmla="*/ 115 w 356"/>
                <a:gd name="T33" fmla="*/ 567 h 636"/>
                <a:gd name="T34" fmla="*/ 144 w 356"/>
                <a:gd name="T35" fmla="*/ 556 h 636"/>
                <a:gd name="T36" fmla="*/ 149 w 356"/>
                <a:gd name="T37" fmla="*/ 528 h 636"/>
                <a:gd name="T38" fmla="*/ 143 w 356"/>
                <a:gd name="T39" fmla="*/ 496 h 636"/>
                <a:gd name="T40" fmla="*/ 149 w 356"/>
                <a:gd name="T41" fmla="*/ 452 h 636"/>
                <a:gd name="T42" fmla="*/ 156 w 356"/>
                <a:gd name="T43" fmla="*/ 403 h 636"/>
                <a:gd name="T44" fmla="*/ 148 w 356"/>
                <a:gd name="T45" fmla="*/ 365 h 636"/>
                <a:gd name="T46" fmla="*/ 136 w 356"/>
                <a:gd name="T47" fmla="*/ 332 h 636"/>
                <a:gd name="T48" fmla="*/ 139 w 356"/>
                <a:gd name="T49" fmla="*/ 310 h 636"/>
                <a:gd name="T50" fmla="*/ 148 w 356"/>
                <a:gd name="T51" fmla="*/ 277 h 636"/>
                <a:gd name="T52" fmla="*/ 163 w 356"/>
                <a:gd name="T53" fmla="*/ 242 h 636"/>
                <a:gd name="T54" fmla="*/ 183 w 356"/>
                <a:gd name="T55" fmla="*/ 203 h 636"/>
                <a:gd name="T56" fmla="*/ 197 w 356"/>
                <a:gd name="T57" fmla="*/ 149 h 636"/>
                <a:gd name="T58" fmla="*/ 212 w 356"/>
                <a:gd name="T59" fmla="*/ 91 h 636"/>
                <a:gd name="T60" fmla="*/ 208 w 356"/>
                <a:gd name="T61" fmla="*/ 149 h 636"/>
                <a:gd name="T62" fmla="*/ 212 w 356"/>
                <a:gd name="T63" fmla="*/ 214 h 636"/>
                <a:gd name="T64" fmla="*/ 215 w 356"/>
                <a:gd name="T65" fmla="*/ 243 h 636"/>
                <a:gd name="T66" fmla="*/ 212 w 356"/>
                <a:gd name="T67" fmla="*/ 287 h 636"/>
                <a:gd name="T68" fmla="*/ 203 w 356"/>
                <a:gd name="T69" fmla="*/ 332 h 636"/>
                <a:gd name="T70" fmla="*/ 205 w 356"/>
                <a:gd name="T71" fmla="*/ 381 h 636"/>
                <a:gd name="T72" fmla="*/ 208 w 356"/>
                <a:gd name="T73" fmla="*/ 429 h 636"/>
                <a:gd name="T74" fmla="*/ 205 w 356"/>
                <a:gd name="T75" fmla="*/ 494 h 636"/>
                <a:gd name="T76" fmla="*/ 195 w 356"/>
                <a:gd name="T77" fmla="*/ 541 h 636"/>
                <a:gd name="T78" fmla="*/ 183 w 356"/>
                <a:gd name="T79" fmla="*/ 586 h 636"/>
                <a:gd name="T80" fmla="*/ 161 w 356"/>
                <a:gd name="T81" fmla="*/ 635 h 636"/>
                <a:gd name="T82" fmla="*/ 200 w 356"/>
                <a:gd name="T83" fmla="*/ 616 h 636"/>
                <a:gd name="T84" fmla="*/ 232 w 356"/>
                <a:gd name="T85" fmla="*/ 598 h 636"/>
                <a:gd name="T86" fmla="*/ 269 w 356"/>
                <a:gd name="T87" fmla="*/ 590 h 636"/>
                <a:gd name="T88" fmla="*/ 299 w 356"/>
                <a:gd name="T89" fmla="*/ 583 h 636"/>
                <a:gd name="T90" fmla="*/ 302 w 356"/>
                <a:gd name="T91" fmla="*/ 560 h 636"/>
                <a:gd name="T92" fmla="*/ 305 w 356"/>
                <a:gd name="T93" fmla="*/ 532 h 636"/>
                <a:gd name="T94" fmla="*/ 301 w 356"/>
                <a:gd name="T95" fmla="*/ 501 h 636"/>
                <a:gd name="T96" fmla="*/ 297 w 356"/>
                <a:gd name="T97" fmla="*/ 468 h 636"/>
                <a:gd name="T98" fmla="*/ 308 w 356"/>
                <a:gd name="T99" fmla="*/ 428 h 636"/>
                <a:gd name="T100" fmla="*/ 317 w 356"/>
                <a:gd name="T101" fmla="*/ 392 h 636"/>
                <a:gd name="T102" fmla="*/ 324 w 356"/>
                <a:gd name="T103" fmla="*/ 348 h 636"/>
                <a:gd name="T104" fmla="*/ 331 w 356"/>
                <a:gd name="T105" fmla="*/ 309 h 636"/>
                <a:gd name="T106" fmla="*/ 335 w 356"/>
                <a:gd name="T107" fmla="*/ 276 h 636"/>
                <a:gd name="T108" fmla="*/ 332 w 356"/>
                <a:gd name="T109" fmla="*/ 243 h 636"/>
                <a:gd name="T110" fmla="*/ 327 w 356"/>
                <a:gd name="T111" fmla="*/ 214 h 636"/>
                <a:gd name="T112" fmla="*/ 331 w 356"/>
                <a:gd name="T113" fmla="*/ 172 h 636"/>
                <a:gd name="T114" fmla="*/ 340 w 356"/>
                <a:gd name="T115" fmla="*/ 137 h 636"/>
                <a:gd name="T116" fmla="*/ 352 w 356"/>
                <a:gd name="T117" fmla="*/ 91 h 636"/>
                <a:gd name="T118" fmla="*/ 355 w 356"/>
                <a:gd name="T119" fmla="*/ 0 h 636"/>
                <a:gd name="T120" fmla="*/ 149 w 356"/>
                <a:gd name="T121" fmla="*/ 29 h 636"/>
                <a:gd name="T122" fmla="*/ 122 w 356"/>
                <a:gd name="T123" fmla="*/ 16 h 6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56" h="636">
                  <a:moveTo>
                    <a:pt x="122" y="16"/>
                  </a:moveTo>
                  <a:lnTo>
                    <a:pt x="84" y="80"/>
                  </a:lnTo>
                  <a:lnTo>
                    <a:pt x="69" y="140"/>
                  </a:lnTo>
                  <a:lnTo>
                    <a:pt x="60" y="198"/>
                  </a:lnTo>
                  <a:lnTo>
                    <a:pt x="51" y="246"/>
                  </a:lnTo>
                  <a:lnTo>
                    <a:pt x="30" y="285"/>
                  </a:lnTo>
                  <a:lnTo>
                    <a:pt x="24" y="319"/>
                  </a:lnTo>
                  <a:lnTo>
                    <a:pt x="30" y="354"/>
                  </a:lnTo>
                  <a:lnTo>
                    <a:pt x="44" y="408"/>
                  </a:lnTo>
                  <a:lnTo>
                    <a:pt x="46" y="453"/>
                  </a:lnTo>
                  <a:lnTo>
                    <a:pt x="37" y="492"/>
                  </a:lnTo>
                  <a:lnTo>
                    <a:pt x="24" y="537"/>
                  </a:lnTo>
                  <a:lnTo>
                    <a:pt x="9" y="580"/>
                  </a:lnTo>
                  <a:lnTo>
                    <a:pt x="0" y="613"/>
                  </a:lnTo>
                  <a:lnTo>
                    <a:pt x="31" y="600"/>
                  </a:lnTo>
                  <a:lnTo>
                    <a:pt x="70" y="577"/>
                  </a:lnTo>
                  <a:lnTo>
                    <a:pt x="115" y="567"/>
                  </a:lnTo>
                  <a:lnTo>
                    <a:pt x="144" y="556"/>
                  </a:lnTo>
                  <a:lnTo>
                    <a:pt x="149" y="528"/>
                  </a:lnTo>
                  <a:lnTo>
                    <a:pt x="143" y="496"/>
                  </a:lnTo>
                  <a:lnTo>
                    <a:pt x="149" y="452"/>
                  </a:lnTo>
                  <a:lnTo>
                    <a:pt x="156" y="403"/>
                  </a:lnTo>
                  <a:lnTo>
                    <a:pt x="148" y="365"/>
                  </a:lnTo>
                  <a:lnTo>
                    <a:pt x="136" y="332"/>
                  </a:lnTo>
                  <a:lnTo>
                    <a:pt x="139" y="310"/>
                  </a:lnTo>
                  <a:lnTo>
                    <a:pt x="148" y="277"/>
                  </a:lnTo>
                  <a:lnTo>
                    <a:pt x="163" y="242"/>
                  </a:lnTo>
                  <a:lnTo>
                    <a:pt x="183" y="203"/>
                  </a:lnTo>
                  <a:lnTo>
                    <a:pt x="197" y="149"/>
                  </a:lnTo>
                  <a:lnTo>
                    <a:pt x="212" y="91"/>
                  </a:lnTo>
                  <a:lnTo>
                    <a:pt x="208" y="149"/>
                  </a:lnTo>
                  <a:lnTo>
                    <a:pt x="212" y="214"/>
                  </a:lnTo>
                  <a:lnTo>
                    <a:pt x="215" y="243"/>
                  </a:lnTo>
                  <a:lnTo>
                    <a:pt x="212" y="287"/>
                  </a:lnTo>
                  <a:lnTo>
                    <a:pt x="203" y="332"/>
                  </a:lnTo>
                  <a:lnTo>
                    <a:pt x="205" y="381"/>
                  </a:lnTo>
                  <a:lnTo>
                    <a:pt x="208" y="429"/>
                  </a:lnTo>
                  <a:lnTo>
                    <a:pt x="205" y="494"/>
                  </a:lnTo>
                  <a:lnTo>
                    <a:pt x="195" y="541"/>
                  </a:lnTo>
                  <a:lnTo>
                    <a:pt x="183" y="586"/>
                  </a:lnTo>
                  <a:lnTo>
                    <a:pt x="161" y="635"/>
                  </a:lnTo>
                  <a:lnTo>
                    <a:pt x="200" y="616"/>
                  </a:lnTo>
                  <a:lnTo>
                    <a:pt x="232" y="598"/>
                  </a:lnTo>
                  <a:lnTo>
                    <a:pt x="269" y="590"/>
                  </a:lnTo>
                  <a:lnTo>
                    <a:pt x="299" y="583"/>
                  </a:lnTo>
                  <a:lnTo>
                    <a:pt x="302" y="560"/>
                  </a:lnTo>
                  <a:lnTo>
                    <a:pt x="305" y="532"/>
                  </a:lnTo>
                  <a:lnTo>
                    <a:pt x="301" y="501"/>
                  </a:lnTo>
                  <a:lnTo>
                    <a:pt x="297" y="468"/>
                  </a:lnTo>
                  <a:lnTo>
                    <a:pt x="308" y="428"/>
                  </a:lnTo>
                  <a:lnTo>
                    <a:pt x="317" y="392"/>
                  </a:lnTo>
                  <a:lnTo>
                    <a:pt x="324" y="348"/>
                  </a:lnTo>
                  <a:lnTo>
                    <a:pt x="331" y="309"/>
                  </a:lnTo>
                  <a:lnTo>
                    <a:pt x="335" y="276"/>
                  </a:lnTo>
                  <a:lnTo>
                    <a:pt x="332" y="243"/>
                  </a:lnTo>
                  <a:lnTo>
                    <a:pt x="327" y="214"/>
                  </a:lnTo>
                  <a:lnTo>
                    <a:pt x="331" y="172"/>
                  </a:lnTo>
                  <a:lnTo>
                    <a:pt x="340" y="137"/>
                  </a:lnTo>
                  <a:lnTo>
                    <a:pt x="352" y="91"/>
                  </a:lnTo>
                  <a:lnTo>
                    <a:pt x="355" y="0"/>
                  </a:lnTo>
                  <a:lnTo>
                    <a:pt x="149" y="29"/>
                  </a:lnTo>
                  <a:lnTo>
                    <a:pt x="122" y="16"/>
                  </a:lnTo>
                </a:path>
              </a:pathLst>
            </a:custGeom>
            <a:solidFill>
              <a:srgbClr val="808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26" name="Freeform 42"/>
          <p:cNvSpPr>
            <a:spLocks/>
          </p:cNvSpPr>
          <p:nvPr/>
        </p:nvSpPr>
        <p:spPr bwMode="auto">
          <a:xfrm>
            <a:off x="2295525" y="3892550"/>
            <a:ext cx="90488" cy="184150"/>
          </a:xfrm>
          <a:custGeom>
            <a:avLst/>
            <a:gdLst>
              <a:gd name="T0" fmla="*/ 2147483647 w 57"/>
              <a:gd name="T1" fmla="*/ 0 h 116"/>
              <a:gd name="T2" fmla="*/ 2147483647 w 57"/>
              <a:gd name="T3" fmla="*/ 2147483647 h 116"/>
              <a:gd name="T4" fmla="*/ 2147483647 w 57"/>
              <a:gd name="T5" fmla="*/ 2147483647 h 116"/>
              <a:gd name="T6" fmla="*/ 2147483647 w 57"/>
              <a:gd name="T7" fmla="*/ 2147483647 h 116"/>
              <a:gd name="T8" fmla="*/ 2147483647 w 57"/>
              <a:gd name="T9" fmla="*/ 2147483647 h 116"/>
              <a:gd name="T10" fmla="*/ 2147483647 w 57"/>
              <a:gd name="T11" fmla="*/ 2147483647 h 116"/>
              <a:gd name="T12" fmla="*/ 2147483647 w 57"/>
              <a:gd name="T13" fmla="*/ 2147483647 h 116"/>
              <a:gd name="T14" fmla="*/ 2147483647 w 57"/>
              <a:gd name="T15" fmla="*/ 2147483647 h 116"/>
              <a:gd name="T16" fmla="*/ 2147483647 w 57"/>
              <a:gd name="T17" fmla="*/ 2147483647 h 116"/>
              <a:gd name="T18" fmla="*/ 2147483647 w 57"/>
              <a:gd name="T19" fmla="*/ 2147483647 h 116"/>
              <a:gd name="T20" fmla="*/ 2147483647 w 57"/>
              <a:gd name="T21" fmla="*/ 2147483647 h 116"/>
              <a:gd name="T22" fmla="*/ 2147483647 w 57"/>
              <a:gd name="T23" fmla="*/ 2147483647 h 116"/>
              <a:gd name="T24" fmla="*/ 2147483647 w 57"/>
              <a:gd name="T25" fmla="*/ 2147483647 h 116"/>
              <a:gd name="T26" fmla="*/ 2147483647 w 57"/>
              <a:gd name="T27" fmla="*/ 2147483647 h 116"/>
              <a:gd name="T28" fmla="*/ 2147483647 w 57"/>
              <a:gd name="T29" fmla="*/ 2147483647 h 116"/>
              <a:gd name="T30" fmla="*/ 2147483647 w 57"/>
              <a:gd name="T31" fmla="*/ 2147483647 h 116"/>
              <a:gd name="T32" fmla="*/ 2147483647 w 57"/>
              <a:gd name="T33" fmla="*/ 2147483647 h 116"/>
              <a:gd name="T34" fmla="*/ 2147483647 w 57"/>
              <a:gd name="T35" fmla="*/ 2147483647 h 116"/>
              <a:gd name="T36" fmla="*/ 2147483647 w 57"/>
              <a:gd name="T37" fmla="*/ 2147483647 h 116"/>
              <a:gd name="T38" fmla="*/ 2147483647 w 57"/>
              <a:gd name="T39" fmla="*/ 2147483647 h 116"/>
              <a:gd name="T40" fmla="*/ 2147483647 w 57"/>
              <a:gd name="T41" fmla="*/ 2147483647 h 116"/>
              <a:gd name="T42" fmla="*/ 2147483647 w 57"/>
              <a:gd name="T43" fmla="*/ 2147483647 h 116"/>
              <a:gd name="T44" fmla="*/ 2147483647 w 57"/>
              <a:gd name="T45" fmla="*/ 2147483647 h 116"/>
              <a:gd name="T46" fmla="*/ 2147483647 w 57"/>
              <a:gd name="T47" fmla="*/ 2147483647 h 116"/>
              <a:gd name="T48" fmla="*/ 2147483647 w 57"/>
              <a:gd name="T49" fmla="*/ 2147483647 h 116"/>
              <a:gd name="T50" fmla="*/ 2147483647 w 57"/>
              <a:gd name="T51" fmla="*/ 2147483647 h 116"/>
              <a:gd name="T52" fmla="*/ 2147483647 w 57"/>
              <a:gd name="T53" fmla="*/ 2147483647 h 116"/>
              <a:gd name="T54" fmla="*/ 2147483647 w 57"/>
              <a:gd name="T55" fmla="*/ 2147483647 h 116"/>
              <a:gd name="T56" fmla="*/ 2147483647 w 57"/>
              <a:gd name="T57" fmla="*/ 2147483647 h 116"/>
              <a:gd name="T58" fmla="*/ 2147483647 w 57"/>
              <a:gd name="T59" fmla="*/ 2147483647 h 116"/>
              <a:gd name="T60" fmla="*/ 2147483647 w 57"/>
              <a:gd name="T61" fmla="*/ 2147483647 h 116"/>
              <a:gd name="T62" fmla="*/ 2147483647 w 57"/>
              <a:gd name="T63" fmla="*/ 2147483647 h 116"/>
              <a:gd name="T64" fmla="*/ 0 w 57"/>
              <a:gd name="T65" fmla="*/ 2147483647 h 116"/>
              <a:gd name="T66" fmla="*/ 2147483647 w 57"/>
              <a:gd name="T67" fmla="*/ 2147483647 h 116"/>
              <a:gd name="T68" fmla="*/ 2147483647 w 57"/>
              <a:gd name="T69" fmla="*/ 2147483647 h 116"/>
              <a:gd name="T70" fmla="*/ 2147483647 w 57"/>
              <a:gd name="T71" fmla="*/ 2147483647 h 116"/>
              <a:gd name="T72" fmla="*/ 2147483647 w 57"/>
              <a:gd name="T73" fmla="*/ 2147483647 h 116"/>
              <a:gd name="T74" fmla="*/ 2147483647 w 57"/>
              <a:gd name="T75" fmla="*/ 2147483647 h 116"/>
              <a:gd name="T76" fmla="*/ 2147483647 w 57"/>
              <a:gd name="T77" fmla="*/ 0 h 11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7" h="116">
                <a:moveTo>
                  <a:pt x="30" y="0"/>
                </a:moveTo>
                <a:lnTo>
                  <a:pt x="35" y="7"/>
                </a:lnTo>
                <a:lnTo>
                  <a:pt x="38" y="15"/>
                </a:lnTo>
                <a:lnTo>
                  <a:pt x="45" y="14"/>
                </a:lnTo>
                <a:lnTo>
                  <a:pt x="51" y="14"/>
                </a:lnTo>
                <a:lnTo>
                  <a:pt x="56" y="16"/>
                </a:lnTo>
                <a:lnTo>
                  <a:pt x="47" y="20"/>
                </a:lnTo>
                <a:lnTo>
                  <a:pt x="39" y="28"/>
                </a:lnTo>
                <a:lnTo>
                  <a:pt x="35" y="37"/>
                </a:lnTo>
                <a:lnTo>
                  <a:pt x="35" y="44"/>
                </a:lnTo>
                <a:lnTo>
                  <a:pt x="36" y="54"/>
                </a:lnTo>
                <a:lnTo>
                  <a:pt x="35" y="64"/>
                </a:lnTo>
                <a:lnTo>
                  <a:pt x="27" y="75"/>
                </a:lnTo>
                <a:lnTo>
                  <a:pt x="14" y="81"/>
                </a:lnTo>
                <a:lnTo>
                  <a:pt x="19" y="76"/>
                </a:lnTo>
                <a:lnTo>
                  <a:pt x="25" y="71"/>
                </a:lnTo>
                <a:lnTo>
                  <a:pt x="31" y="54"/>
                </a:lnTo>
                <a:lnTo>
                  <a:pt x="32" y="48"/>
                </a:lnTo>
                <a:lnTo>
                  <a:pt x="23" y="54"/>
                </a:lnTo>
                <a:lnTo>
                  <a:pt x="14" y="65"/>
                </a:lnTo>
                <a:lnTo>
                  <a:pt x="9" y="78"/>
                </a:lnTo>
                <a:lnTo>
                  <a:pt x="8" y="90"/>
                </a:lnTo>
                <a:lnTo>
                  <a:pt x="12" y="106"/>
                </a:lnTo>
                <a:lnTo>
                  <a:pt x="17" y="115"/>
                </a:lnTo>
                <a:lnTo>
                  <a:pt x="7" y="104"/>
                </a:lnTo>
                <a:lnTo>
                  <a:pt x="4" y="90"/>
                </a:lnTo>
                <a:lnTo>
                  <a:pt x="4" y="78"/>
                </a:lnTo>
                <a:lnTo>
                  <a:pt x="7" y="65"/>
                </a:lnTo>
                <a:lnTo>
                  <a:pt x="13" y="57"/>
                </a:lnTo>
                <a:lnTo>
                  <a:pt x="21" y="44"/>
                </a:lnTo>
                <a:lnTo>
                  <a:pt x="25" y="33"/>
                </a:lnTo>
                <a:lnTo>
                  <a:pt x="13" y="41"/>
                </a:lnTo>
                <a:lnTo>
                  <a:pt x="0" y="41"/>
                </a:lnTo>
                <a:lnTo>
                  <a:pt x="11" y="38"/>
                </a:lnTo>
                <a:lnTo>
                  <a:pt x="16" y="33"/>
                </a:lnTo>
                <a:lnTo>
                  <a:pt x="23" y="29"/>
                </a:lnTo>
                <a:lnTo>
                  <a:pt x="28" y="19"/>
                </a:lnTo>
                <a:lnTo>
                  <a:pt x="31" y="11"/>
                </a:lnTo>
                <a:lnTo>
                  <a:pt x="30" y="0"/>
                </a:lnTo>
              </a:path>
            </a:pathLst>
          </a:custGeom>
          <a:solidFill>
            <a:srgbClr val="808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27" name="Freeform 43"/>
          <p:cNvSpPr>
            <a:spLocks/>
          </p:cNvSpPr>
          <p:nvPr/>
        </p:nvSpPr>
        <p:spPr bwMode="auto">
          <a:xfrm>
            <a:off x="2308225" y="4143375"/>
            <a:ext cx="92075" cy="166688"/>
          </a:xfrm>
          <a:custGeom>
            <a:avLst/>
            <a:gdLst>
              <a:gd name="T0" fmla="*/ 2147483647 w 58"/>
              <a:gd name="T1" fmla="*/ 2147483647 h 105"/>
              <a:gd name="T2" fmla="*/ 2147483647 w 58"/>
              <a:gd name="T3" fmla="*/ 2147483647 h 105"/>
              <a:gd name="T4" fmla="*/ 2147483647 w 58"/>
              <a:gd name="T5" fmla="*/ 2147483647 h 105"/>
              <a:gd name="T6" fmla="*/ 2147483647 w 58"/>
              <a:gd name="T7" fmla="*/ 2147483647 h 105"/>
              <a:gd name="T8" fmla="*/ 2147483647 w 58"/>
              <a:gd name="T9" fmla="*/ 2147483647 h 105"/>
              <a:gd name="T10" fmla="*/ 2147483647 w 58"/>
              <a:gd name="T11" fmla="*/ 0 h 105"/>
              <a:gd name="T12" fmla="*/ 2147483647 w 58"/>
              <a:gd name="T13" fmla="*/ 2147483647 h 105"/>
              <a:gd name="T14" fmla="*/ 2147483647 w 58"/>
              <a:gd name="T15" fmla="*/ 2147483647 h 105"/>
              <a:gd name="T16" fmla="*/ 2147483647 w 58"/>
              <a:gd name="T17" fmla="*/ 2147483647 h 105"/>
              <a:gd name="T18" fmla="*/ 2147483647 w 58"/>
              <a:gd name="T19" fmla="*/ 2147483647 h 105"/>
              <a:gd name="T20" fmla="*/ 2147483647 w 58"/>
              <a:gd name="T21" fmla="*/ 2147483647 h 105"/>
              <a:gd name="T22" fmla="*/ 2147483647 w 58"/>
              <a:gd name="T23" fmla="*/ 2147483647 h 105"/>
              <a:gd name="T24" fmla="*/ 0 w 58"/>
              <a:gd name="T25" fmla="*/ 2147483647 h 105"/>
              <a:gd name="T26" fmla="*/ 2147483647 w 58"/>
              <a:gd name="T27" fmla="*/ 2147483647 h 105"/>
              <a:gd name="T28" fmla="*/ 2147483647 w 58"/>
              <a:gd name="T29" fmla="*/ 2147483647 h 105"/>
              <a:gd name="T30" fmla="*/ 2147483647 w 58"/>
              <a:gd name="T31" fmla="*/ 2147483647 h 105"/>
              <a:gd name="T32" fmla="*/ 2147483647 w 58"/>
              <a:gd name="T33" fmla="*/ 2147483647 h 105"/>
              <a:gd name="T34" fmla="*/ 2147483647 w 58"/>
              <a:gd name="T35" fmla="*/ 2147483647 h 105"/>
              <a:gd name="T36" fmla="*/ 2147483647 w 58"/>
              <a:gd name="T37" fmla="*/ 2147483647 h 105"/>
              <a:gd name="T38" fmla="*/ 2147483647 w 58"/>
              <a:gd name="T39" fmla="*/ 2147483647 h 105"/>
              <a:gd name="T40" fmla="*/ 2147483647 w 58"/>
              <a:gd name="T41" fmla="*/ 2147483647 h 105"/>
              <a:gd name="T42" fmla="*/ 2147483647 w 58"/>
              <a:gd name="T43" fmla="*/ 2147483647 h 105"/>
              <a:gd name="T44" fmla="*/ 2147483647 w 58"/>
              <a:gd name="T45" fmla="*/ 2147483647 h 105"/>
              <a:gd name="T46" fmla="*/ 2147483647 w 58"/>
              <a:gd name="T47" fmla="*/ 2147483647 h 105"/>
              <a:gd name="T48" fmla="*/ 2147483647 w 58"/>
              <a:gd name="T49" fmla="*/ 2147483647 h 105"/>
              <a:gd name="T50" fmla="*/ 2147483647 w 58"/>
              <a:gd name="T51" fmla="*/ 2147483647 h 105"/>
              <a:gd name="T52" fmla="*/ 2147483647 w 58"/>
              <a:gd name="T53" fmla="*/ 2147483647 h 105"/>
              <a:gd name="T54" fmla="*/ 2147483647 w 58"/>
              <a:gd name="T55" fmla="*/ 2147483647 h 105"/>
              <a:gd name="T56" fmla="*/ 2147483647 w 58"/>
              <a:gd name="T57" fmla="*/ 2147483647 h 105"/>
              <a:gd name="T58" fmla="*/ 2147483647 w 58"/>
              <a:gd name="T59" fmla="*/ 2147483647 h 105"/>
              <a:gd name="T60" fmla="*/ 2147483647 w 58"/>
              <a:gd name="T61" fmla="*/ 2147483647 h 105"/>
              <a:gd name="T62" fmla="*/ 2147483647 w 58"/>
              <a:gd name="T63" fmla="*/ 2147483647 h 105"/>
              <a:gd name="T64" fmla="*/ 2147483647 w 58"/>
              <a:gd name="T65" fmla="*/ 2147483647 h 105"/>
              <a:gd name="T66" fmla="*/ 2147483647 w 58"/>
              <a:gd name="T67" fmla="*/ 2147483647 h 1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8" h="105">
                <a:moveTo>
                  <a:pt x="57" y="62"/>
                </a:moveTo>
                <a:lnTo>
                  <a:pt x="49" y="58"/>
                </a:lnTo>
                <a:lnTo>
                  <a:pt x="42" y="46"/>
                </a:lnTo>
                <a:lnTo>
                  <a:pt x="39" y="30"/>
                </a:lnTo>
                <a:lnTo>
                  <a:pt x="38" y="16"/>
                </a:lnTo>
                <a:lnTo>
                  <a:pt x="40" y="0"/>
                </a:lnTo>
                <a:lnTo>
                  <a:pt x="36" y="9"/>
                </a:lnTo>
                <a:lnTo>
                  <a:pt x="33" y="26"/>
                </a:lnTo>
                <a:lnTo>
                  <a:pt x="33" y="35"/>
                </a:lnTo>
                <a:lnTo>
                  <a:pt x="34" y="44"/>
                </a:lnTo>
                <a:lnTo>
                  <a:pt x="23" y="45"/>
                </a:lnTo>
                <a:lnTo>
                  <a:pt x="11" y="52"/>
                </a:lnTo>
                <a:lnTo>
                  <a:pt x="0" y="62"/>
                </a:lnTo>
                <a:lnTo>
                  <a:pt x="12" y="57"/>
                </a:lnTo>
                <a:lnTo>
                  <a:pt x="24" y="52"/>
                </a:lnTo>
                <a:lnTo>
                  <a:pt x="36" y="52"/>
                </a:lnTo>
                <a:lnTo>
                  <a:pt x="25" y="59"/>
                </a:lnTo>
                <a:lnTo>
                  <a:pt x="20" y="68"/>
                </a:lnTo>
                <a:lnTo>
                  <a:pt x="15" y="78"/>
                </a:lnTo>
                <a:lnTo>
                  <a:pt x="12" y="87"/>
                </a:lnTo>
                <a:lnTo>
                  <a:pt x="18" y="80"/>
                </a:lnTo>
                <a:lnTo>
                  <a:pt x="26" y="69"/>
                </a:lnTo>
                <a:lnTo>
                  <a:pt x="38" y="62"/>
                </a:lnTo>
                <a:lnTo>
                  <a:pt x="42" y="61"/>
                </a:lnTo>
                <a:lnTo>
                  <a:pt x="41" y="70"/>
                </a:lnTo>
                <a:lnTo>
                  <a:pt x="44" y="79"/>
                </a:lnTo>
                <a:lnTo>
                  <a:pt x="45" y="87"/>
                </a:lnTo>
                <a:lnTo>
                  <a:pt x="48" y="98"/>
                </a:lnTo>
                <a:lnTo>
                  <a:pt x="53" y="104"/>
                </a:lnTo>
                <a:lnTo>
                  <a:pt x="52" y="95"/>
                </a:lnTo>
                <a:lnTo>
                  <a:pt x="51" y="87"/>
                </a:lnTo>
                <a:lnTo>
                  <a:pt x="51" y="80"/>
                </a:lnTo>
                <a:lnTo>
                  <a:pt x="53" y="74"/>
                </a:lnTo>
                <a:lnTo>
                  <a:pt x="57" y="62"/>
                </a:lnTo>
              </a:path>
            </a:pathLst>
          </a:custGeom>
          <a:solidFill>
            <a:srgbClr val="808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28" name="Group 44"/>
          <p:cNvGrpSpPr>
            <a:grpSpLocks/>
          </p:cNvGrpSpPr>
          <p:nvPr/>
        </p:nvGrpSpPr>
        <p:grpSpPr bwMode="auto">
          <a:xfrm>
            <a:off x="1922463" y="2714625"/>
            <a:ext cx="196850" cy="277813"/>
            <a:chOff x="1227" y="1734"/>
            <a:chExt cx="124" cy="175"/>
          </a:xfrm>
        </p:grpSpPr>
        <p:grpSp>
          <p:nvGrpSpPr>
            <p:cNvPr id="47213" name="Group 45"/>
            <p:cNvGrpSpPr>
              <a:grpSpLocks/>
            </p:cNvGrpSpPr>
            <p:nvPr/>
          </p:nvGrpSpPr>
          <p:grpSpPr bwMode="auto">
            <a:xfrm>
              <a:off x="1227" y="1734"/>
              <a:ext cx="124" cy="28"/>
              <a:chOff x="1227" y="1734"/>
              <a:chExt cx="124" cy="28"/>
            </a:xfrm>
          </p:grpSpPr>
          <p:sp>
            <p:nvSpPr>
              <p:cNvPr id="47217" name="Freeform 46"/>
              <p:cNvSpPr>
                <a:spLocks/>
              </p:cNvSpPr>
              <p:nvPr/>
            </p:nvSpPr>
            <p:spPr bwMode="auto">
              <a:xfrm>
                <a:off x="1294" y="1734"/>
                <a:ext cx="57" cy="28"/>
              </a:xfrm>
              <a:custGeom>
                <a:avLst/>
                <a:gdLst>
                  <a:gd name="T0" fmla="*/ 0 w 57"/>
                  <a:gd name="T1" fmla="*/ 5 h 28"/>
                  <a:gd name="T2" fmla="*/ 13 w 57"/>
                  <a:gd name="T3" fmla="*/ 0 h 28"/>
                  <a:gd name="T4" fmla="*/ 25 w 57"/>
                  <a:gd name="T5" fmla="*/ 1 h 28"/>
                  <a:gd name="T6" fmla="*/ 37 w 57"/>
                  <a:gd name="T7" fmla="*/ 6 h 28"/>
                  <a:gd name="T8" fmla="*/ 48 w 57"/>
                  <a:gd name="T9" fmla="*/ 14 h 28"/>
                  <a:gd name="T10" fmla="*/ 56 w 57"/>
                  <a:gd name="T11" fmla="*/ 2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 h="28">
                    <a:moveTo>
                      <a:pt x="0" y="5"/>
                    </a:moveTo>
                    <a:lnTo>
                      <a:pt x="13" y="0"/>
                    </a:lnTo>
                    <a:lnTo>
                      <a:pt x="25" y="1"/>
                    </a:lnTo>
                    <a:lnTo>
                      <a:pt x="37" y="6"/>
                    </a:lnTo>
                    <a:lnTo>
                      <a:pt x="48" y="14"/>
                    </a:lnTo>
                    <a:lnTo>
                      <a:pt x="56" y="27"/>
                    </a:lnTo>
                  </a:path>
                </a:pathLst>
              </a:custGeom>
              <a:noFill/>
              <a:ln w="254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18" name="Freeform 47"/>
              <p:cNvSpPr>
                <a:spLocks/>
              </p:cNvSpPr>
              <p:nvPr/>
            </p:nvSpPr>
            <p:spPr bwMode="auto">
              <a:xfrm>
                <a:off x="1227" y="1734"/>
                <a:ext cx="45" cy="19"/>
              </a:xfrm>
              <a:custGeom>
                <a:avLst/>
                <a:gdLst>
                  <a:gd name="T0" fmla="*/ 0 w 45"/>
                  <a:gd name="T1" fmla="*/ 18 h 19"/>
                  <a:gd name="T2" fmla="*/ 7 w 45"/>
                  <a:gd name="T3" fmla="*/ 9 h 19"/>
                  <a:gd name="T4" fmla="*/ 18 w 45"/>
                  <a:gd name="T5" fmla="*/ 4 h 19"/>
                  <a:gd name="T6" fmla="*/ 32 w 45"/>
                  <a:gd name="T7" fmla="*/ 0 h 19"/>
                  <a:gd name="T8" fmla="*/ 44 w 45"/>
                  <a:gd name="T9" fmla="*/ 2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19">
                    <a:moveTo>
                      <a:pt x="0" y="18"/>
                    </a:moveTo>
                    <a:lnTo>
                      <a:pt x="7" y="9"/>
                    </a:lnTo>
                    <a:lnTo>
                      <a:pt x="18" y="4"/>
                    </a:lnTo>
                    <a:lnTo>
                      <a:pt x="32" y="0"/>
                    </a:lnTo>
                    <a:lnTo>
                      <a:pt x="44" y="2"/>
                    </a:lnTo>
                  </a:path>
                </a:pathLst>
              </a:custGeom>
              <a:noFill/>
              <a:ln w="254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214" name="Group 48"/>
            <p:cNvGrpSpPr>
              <a:grpSpLocks/>
            </p:cNvGrpSpPr>
            <p:nvPr/>
          </p:nvGrpSpPr>
          <p:grpSpPr bwMode="auto">
            <a:xfrm>
              <a:off x="1230" y="1756"/>
              <a:ext cx="105" cy="153"/>
              <a:chOff x="1230" y="1756"/>
              <a:chExt cx="105" cy="153"/>
            </a:xfrm>
          </p:grpSpPr>
          <p:sp>
            <p:nvSpPr>
              <p:cNvPr id="47215" name="Oval 49"/>
              <p:cNvSpPr>
                <a:spLocks noChangeArrowheads="1"/>
              </p:cNvSpPr>
              <p:nvPr/>
            </p:nvSpPr>
            <p:spPr bwMode="auto">
              <a:xfrm>
                <a:off x="1230" y="1756"/>
                <a:ext cx="33" cy="153"/>
              </a:xfrm>
              <a:prstGeom prst="ellipse">
                <a:avLst/>
              </a:prstGeom>
              <a:solidFill>
                <a:srgbClr val="000000"/>
              </a:solidFill>
              <a:ln w="9525">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47216" name="Oval 50"/>
              <p:cNvSpPr>
                <a:spLocks noChangeArrowheads="1"/>
              </p:cNvSpPr>
              <p:nvPr/>
            </p:nvSpPr>
            <p:spPr bwMode="auto">
              <a:xfrm>
                <a:off x="1302" y="1756"/>
                <a:ext cx="33" cy="153"/>
              </a:xfrm>
              <a:prstGeom prst="ellipse">
                <a:avLst/>
              </a:prstGeom>
              <a:solidFill>
                <a:srgbClr val="000000"/>
              </a:solidFill>
              <a:ln w="9525">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grpSp>
      </p:grpSp>
      <p:grpSp>
        <p:nvGrpSpPr>
          <p:cNvPr id="47129" name="Group 51"/>
          <p:cNvGrpSpPr>
            <a:grpSpLocks/>
          </p:cNvGrpSpPr>
          <p:nvPr/>
        </p:nvGrpSpPr>
        <p:grpSpPr bwMode="auto">
          <a:xfrm>
            <a:off x="1916113" y="3341688"/>
            <a:ext cx="246062" cy="227012"/>
            <a:chOff x="1223" y="2129"/>
            <a:chExt cx="155" cy="143"/>
          </a:xfrm>
        </p:grpSpPr>
        <p:sp>
          <p:nvSpPr>
            <p:cNvPr id="47211" name="Freeform 52"/>
            <p:cNvSpPr>
              <a:spLocks/>
            </p:cNvSpPr>
            <p:nvPr/>
          </p:nvSpPr>
          <p:spPr bwMode="auto">
            <a:xfrm>
              <a:off x="1223" y="2236"/>
              <a:ext cx="155" cy="36"/>
            </a:xfrm>
            <a:custGeom>
              <a:avLst/>
              <a:gdLst>
                <a:gd name="T0" fmla="*/ 154 w 155"/>
                <a:gd name="T1" fmla="*/ 27 h 36"/>
                <a:gd name="T2" fmla="*/ 139 w 155"/>
                <a:gd name="T3" fmla="*/ 18 h 36"/>
                <a:gd name="T4" fmla="*/ 117 w 155"/>
                <a:gd name="T5" fmla="*/ 7 h 36"/>
                <a:gd name="T6" fmla="*/ 96 w 155"/>
                <a:gd name="T7" fmla="*/ 3 h 36"/>
                <a:gd name="T8" fmla="*/ 70 w 155"/>
                <a:gd name="T9" fmla="*/ 0 h 36"/>
                <a:gd name="T10" fmla="*/ 47 w 155"/>
                <a:gd name="T11" fmla="*/ 1 h 36"/>
                <a:gd name="T12" fmla="*/ 31 w 155"/>
                <a:gd name="T13" fmla="*/ 10 h 36"/>
                <a:gd name="T14" fmla="*/ 14 w 155"/>
                <a:gd name="T15" fmla="*/ 22 h 36"/>
                <a:gd name="T16" fmla="*/ 0 w 155"/>
                <a:gd name="T17" fmla="*/ 35 h 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5" h="36">
                  <a:moveTo>
                    <a:pt x="154" y="27"/>
                  </a:moveTo>
                  <a:lnTo>
                    <a:pt x="139" y="18"/>
                  </a:lnTo>
                  <a:lnTo>
                    <a:pt x="117" y="7"/>
                  </a:lnTo>
                  <a:lnTo>
                    <a:pt x="96" y="3"/>
                  </a:lnTo>
                  <a:lnTo>
                    <a:pt x="70" y="0"/>
                  </a:lnTo>
                  <a:lnTo>
                    <a:pt x="47" y="1"/>
                  </a:lnTo>
                  <a:lnTo>
                    <a:pt x="31" y="10"/>
                  </a:lnTo>
                  <a:lnTo>
                    <a:pt x="14" y="22"/>
                  </a:lnTo>
                  <a:lnTo>
                    <a:pt x="0" y="35"/>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12" name="Freeform 53"/>
            <p:cNvSpPr>
              <a:spLocks/>
            </p:cNvSpPr>
            <p:nvPr/>
          </p:nvSpPr>
          <p:spPr bwMode="auto">
            <a:xfrm>
              <a:off x="1256" y="2129"/>
              <a:ext cx="67" cy="113"/>
            </a:xfrm>
            <a:custGeom>
              <a:avLst/>
              <a:gdLst>
                <a:gd name="T0" fmla="*/ 61 w 67"/>
                <a:gd name="T1" fmla="*/ 0 h 113"/>
                <a:gd name="T2" fmla="*/ 29 w 67"/>
                <a:gd name="T3" fmla="*/ 13 h 113"/>
                <a:gd name="T4" fmla="*/ 0 w 67"/>
                <a:gd name="T5" fmla="*/ 10 h 113"/>
                <a:gd name="T6" fmla="*/ 8 w 67"/>
                <a:gd name="T7" fmla="*/ 41 h 113"/>
                <a:gd name="T8" fmla="*/ 11 w 67"/>
                <a:gd name="T9" fmla="*/ 58 h 113"/>
                <a:gd name="T10" fmla="*/ 9 w 67"/>
                <a:gd name="T11" fmla="*/ 79 h 113"/>
                <a:gd name="T12" fmla="*/ 2 w 67"/>
                <a:gd name="T13" fmla="*/ 112 h 113"/>
                <a:gd name="T14" fmla="*/ 18 w 67"/>
                <a:gd name="T15" fmla="*/ 106 h 113"/>
                <a:gd name="T16" fmla="*/ 34 w 67"/>
                <a:gd name="T17" fmla="*/ 105 h 113"/>
                <a:gd name="T18" fmla="*/ 52 w 67"/>
                <a:gd name="T19" fmla="*/ 106 h 113"/>
                <a:gd name="T20" fmla="*/ 66 w 67"/>
                <a:gd name="T21" fmla="*/ 107 h 113"/>
                <a:gd name="T22" fmla="*/ 57 w 67"/>
                <a:gd name="T23" fmla="*/ 89 h 113"/>
                <a:gd name="T24" fmla="*/ 52 w 67"/>
                <a:gd name="T25" fmla="*/ 68 h 113"/>
                <a:gd name="T26" fmla="*/ 51 w 67"/>
                <a:gd name="T27" fmla="*/ 47 h 113"/>
                <a:gd name="T28" fmla="*/ 54 w 67"/>
                <a:gd name="T29" fmla="*/ 27 h 113"/>
                <a:gd name="T30" fmla="*/ 61 w 67"/>
                <a:gd name="T31" fmla="*/ 0 h 1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7" h="113">
                  <a:moveTo>
                    <a:pt x="61" y="0"/>
                  </a:moveTo>
                  <a:lnTo>
                    <a:pt x="29" y="13"/>
                  </a:lnTo>
                  <a:lnTo>
                    <a:pt x="0" y="10"/>
                  </a:lnTo>
                  <a:lnTo>
                    <a:pt x="8" y="41"/>
                  </a:lnTo>
                  <a:lnTo>
                    <a:pt x="11" y="58"/>
                  </a:lnTo>
                  <a:lnTo>
                    <a:pt x="9" y="79"/>
                  </a:lnTo>
                  <a:lnTo>
                    <a:pt x="2" y="112"/>
                  </a:lnTo>
                  <a:lnTo>
                    <a:pt x="18" y="106"/>
                  </a:lnTo>
                  <a:lnTo>
                    <a:pt x="34" y="105"/>
                  </a:lnTo>
                  <a:lnTo>
                    <a:pt x="52" y="106"/>
                  </a:lnTo>
                  <a:lnTo>
                    <a:pt x="66" y="107"/>
                  </a:lnTo>
                  <a:lnTo>
                    <a:pt x="57" y="89"/>
                  </a:lnTo>
                  <a:lnTo>
                    <a:pt x="52" y="68"/>
                  </a:lnTo>
                  <a:lnTo>
                    <a:pt x="51" y="47"/>
                  </a:lnTo>
                  <a:lnTo>
                    <a:pt x="54" y="27"/>
                  </a:lnTo>
                  <a:lnTo>
                    <a:pt x="61" y="0"/>
                  </a:lnTo>
                </a:path>
              </a:pathLst>
            </a:custGeom>
            <a:solidFill>
              <a:srgbClr val="00000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30" name="Group 54"/>
          <p:cNvGrpSpPr>
            <a:grpSpLocks/>
          </p:cNvGrpSpPr>
          <p:nvPr/>
        </p:nvGrpSpPr>
        <p:grpSpPr bwMode="auto">
          <a:xfrm>
            <a:off x="1450975" y="3670300"/>
            <a:ext cx="280988" cy="339725"/>
            <a:chOff x="930" y="2336"/>
            <a:chExt cx="177" cy="214"/>
          </a:xfrm>
        </p:grpSpPr>
        <p:sp>
          <p:nvSpPr>
            <p:cNvPr id="47209" name="Freeform 55"/>
            <p:cNvSpPr>
              <a:spLocks/>
            </p:cNvSpPr>
            <p:nvPr/>
          </p:nvSpPr>
          <p:spPr bwMode="auto">
            <a:xfrm>
              <a:off x="930" y="2336"/>
              <a:ext cx="177" cy="214"/>
            </a:xfrm>
            <a:custGeom>
              <a:avLst/>
              <a:gdLst>
                <a:gd name="T0" fmla="*/ 40 w 177"/>
                <a:gd name="T1" fmla="*/ 177 h 214"/>
                <a:gd name="T2" fmla="*/ 35 w 177"/>
                <a:gd name="T3" fmla="*/ 170 h 214"/>
                <a:gd name="T4" fmla="*/ 24 w 177"/>
                <a:gd name="T5" fmla="*/ 158 h 214"/>
                <a:gd name="T6" fmla="*/ 18 w 177"/>
                <a:gd name="T7" fmla="*/ 150 h 214"/>
                <a:gd name="T8" fmla="*/ 11 w 177"/>
                <a:gd name="T9" fmla="*/ 140 h 214"/>
                <a:gd name="T10" fmla="*/ 2 w 177"/>
                <a:gd name="T11" fmla="*/ 122 h 214"/>
                <a:gd name="T12" fmla="*/ 0 w 177"/>
                <a:gd name="T13" fmla="*/ 101 h 214"/>
                <a:gd name="T14" fmla="*/ 3 w 177"/>
                <a:gd name="T15" fmla="*/ 66 h 214"/>
                <a:gd name="T16" fmla="*/ 8 w 177"/>
                <a:gd name="T17" fmla="*/ 45 h 214"/>
                <a:gd name="T18" fmla="*/ 13 w 177"/>
                <a:gd name="T19" fmla="*/ 40 h 214"/>
                <a:gd name="T20" fmla="*/ 19 w 177"/>
                <a:gd name="T21" fmla="*/ 34 h 214"/>
                <a:gd name="T22" fmla="*/ 28 w 177"/>
                <a:gd name="T23" fmla="*/ 27 h 214"/>
                <a:gd name="T24" fmla="*/ 56 w 177"/>
                <a:gd name="T25" fmla="*/ 18 h 214"/>
                <a:gd name="T26" fmla="*/ 67 w 177"/>
                <a:gd name="T27" fmla="*/ 16 h 214"/>
                <a:gd name="T28" fmla="*/ 73 w 177"/>
                <a:gd name="T29" fmla="*/ 15 h 214"/>
                <a:gd name="T30" fmla="*/ 81 w 177"/>
                <a:gd name="T31" fmla="*/ 16 h 214"/>
                <a:gd name="T32" fmla="*/ 86 w 177"/>
                <a:gd name="T33" fmla="*/ 8 h 214"/>
                <a:gd name="T34" fmla="*/ 93 w 177"/>
                <a:gd name="T35" fmla="*/ 8 h 214"/>
                <a:gd name="T36" fmla="*/ 102 w 177"/>
                <a:gd name="T37" fmla="*/ 7 h 214"/>
                <a:gd name="T38" fmla="*/ 111 w 177"/>
                <a:gd name="T39" fmla="*/ 7 h 214"/>
                <a:gd name="T40" fmla="*/ 117 w 177"/>
                <a:gd name="T41" fmla="*/ 0 h 214"/>
                <a:gd name="T42" fmla="*/ 127 w 177"/>
                <a:gd name="T43" fmla="*/ 2 h 214"/>
                <a:gd name="T44" fmla="*/ 137 w 177"/>
                <a:gd name="T45" fmla="*/ 4 h 214"/>
                <a:gd name="T46" fmla="*/ 143 w 177"/>
                <a:gd name="T47" fmla="*/ 11 h 214"/>
                <a:gd name="T48" fmla="*/ 151 w 177"/>
                <a:gd name="T49" fmla="*/ 28 h 214"/>
                <a:gd name="T50" fmla="*/ 153 w 177"/>
                <a:gd name="T51" fmla="*/ 16 h 214"/>
                <a:gd name="T52" fmla="*/ 155 w 177"/>
                <a:gd name="T53" fmla="*/ 12 h 214"/>
                <a:gd name="T54" fmla="*/ 160 w 177"/>
                <a:gd name="T55" fmla="*/ 9 h 214"/>
                <a:gd name="T56" fmla="*/ 168 w 177"/>
                <a:gd name="T57" fmla="*/ 12 h 214"/>
                <a:gd name="T58" fmla="*/ 173 w 177"/>
                <a:gd name="T59" fmla="*/ 19 h 214"/>
                <a:gd name="T60" fmla="*/ 175 w 177"/>
                <a:gd name="T61" fmla="*/ 27 h 214"/>
                <a:gd name="T62" fmla="*/ 176 w 177"/>
                <a:gd name="T63" fmla="*/ 41 h 214"/>
                <a:gd name="T64" fmla="*/ 161 w 177"/>
                <a:gd name="T65" fmla="*/ 80 h 214"/>
                <a:gd name="T66" fmla="*/ 159 w 177"/>
                <a:gd name="T67" fmla="*/ 97 h 214"/>
                <a:gd name="T68" fmla="*/ 158 w 177"/>
                <a:gd name="T69" fmla="*/ 119 h 214"/>
                <a:gd name="T70" fmla="*/ 155 w 177"/>
                <a:gd name="T71" fmla="*/ 132 h 214"/>
                <a:gd name="T72" fmla="*/ 146 w 177"/>
                <a:gd name="T73" fmla="*/ 149 h 214"/>
                <a:gd name="T74" fmla="*/ 136 w 177"/>
                <a:gd name="T75" fmla="*/ 156 h 214"/>
                <a:gd name="T76" fmla="*/ 122 w 177"/>
                <a:gd name="T77" fmla="*/ 170 h 214"/>
                <a:gd name="T78" fmla="*/ 113 w 177"/>
                <a:gd name="T79" fmla="*/ 181 h 214"/>
                <a:gd name="T80" fmla="*/ 109 w 177"/>
                <a:gd name="T81" fmla="*/ 213 h 214"/>
                <a:gd name="T82" fmla="*/ 41 w 177"/>
                <a:gd name="T83" fmla="*/ 205 h 214"/>
                <a:gd name="T84" fmla="*/ 44 w 177"/>
                <a:gd name="T85" fmla="*/ 186 h 214"/>
                <a:gd name="T86" fmla="*/ 40 w 177"/>
                <a:gd name="T87" fmla="*/ 177 h 2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7" h="214">
                  <a:moveTo>
                    <a:pt x="40" y="177"/>
                  </a:moveTo>
                  <a:lnTo>
                    <a:pt x="35" y="170"/>
                  </a:lnTo>
                  <a:lnTo>
                    <a:pt x="24" y="158"/>
                  </a:lnTo>
                  <a:lnTo>
                    <a:pt x="18" y="150"/>
                  </a:lnTo>
                  <a:lnTo>
                    <a:pt x="11" y="140"/>
                  </a:lnTo>
                  <a:lnTo>
                    <a:pt x="2" y="122"/>
                  </a:lnTo>
                  <a:lnTo>
                    <a:pt x="0" y="101"/>
                  </a:lnTo>
                  <a:lnTo>
                    <a:pt x="3" y="66"/>
                  </a:lnTo>
                  <a:lnTo>
                    <a:pt x="8" y="45"/>
                  </a:lnTo>
                  <a:lnTo>
                    <a:pt x="13" y="40"/>
                  </a:lnTo>
                  <a:lnTo>
                    <a:pt x="19" y="34"/>
                  </a:lnTo>
                  <a:lnTo>
                    <a:pt x="28" y="27"/>
                  </a:lnTo>
                  <a:lnTo>
                    <a:pt x="56" y="18"/>
                  </a:lnTo>
                  <a:lnTo>
                    <a:pt x="67" y="16"/>
                  </a:lnTo>
                  <a:lnTo>
                    <a:pt x="73" y="15"/>
                  </a:lnTo>
                  <a:lnTo>
                    <a:pt x="81" y="16"/>
                  </a:lnTo>
                  <a:lnTo>
                    <a:pt x="86" y="8"/>
                  </a:lnTo>
                  <a:lnTo>
                    <a:pt x="93" y="8"/>
                  </a:lnTo>
                  <a:lnTo>
                    <a:pt x="102" y="7"/>
                  </a:lnTo>
                  <a:lnTo>
                    <a:pt x="111" y="7"/>
                  </a:lnTo>
                  <a:lnTo>
                    <a:pt x="117" y="0"/>
                  </a:lnTo>
                  <a:lnTo>
                    <a:pt x="127" y="2"/>
                  </a:lnTo>
                  <a:lnTo>
                    <a:pt x="137" y="4"/>
                  </a:lnTo>
                  <a:lnTo>
                    <a:pt x="143" y="11"/>
                  </a:lnTo>
                  <a:lnTo>
                    <a:pt x="151" y="28"/>
                  </a:lnTo>
                  <a:lnTo>
                    <a:pt x="153" y="16"/>
                  </a:lnTo>
                  <a:lnTo>
                    <a:pt x="155" y="12"/>
                  </a:lnTo>
                  <a:lnTo>
                    <a:pt x="160" y="9"/>
                  </a:lnTo>
                  <a:lnTo>
                    <a:pt x="168" y="12"/>
                  </a:lnTo>
                  <a:lnTo>
                    <a:pt x="173" y="19"/>
                  </a:lnTo>
                  <a:lnTo>
                    <a:pt x="175" y="27"/>
                  </a:lnTo>
                  <a:lnTo>
                    <a:pt x="176" y="41"/>
                  </a:lnTo>
                  <a:lnTo>
                    <a:pt x="161" y="80"/>
                  </a:lnTo>
                  <a:lnTo>
                    <a:pt x="159" y="97"/>
                  </a:lnTo>
                  <a:lnTo>
                    <a:pt x="158" y="119"/>
                  </a:lnTo>
                  <a:lnTo>
                    <a:pt x="155" y="132"/>
                  </a:lnTo>
                  <a:lnTo>
                    <a:pt x="146" y="149"/>
                  </a:lnTo>
                  <a:lnTo>
                    <a:pt x="136" y="156"/>
                  </a:lnTo>
                  <a:lnTo>
                    <a:pt x="122" y="170"/>
                  </a:lnTo>
                  <a:lnTo>
                    <a:pt x="113" y="181"/>
                  </a:lnTo>
                  <a:lnTo>
                    <a:pt x="109" y="213"/>
                  </a:lnTo>
                  <a:lnTo>
                    <a:pt x="41" y="205"/>
                  </a:lnTo>
                  <a:lnTo>
                    <a:pt x="44" y="186"/>
                  </a:lnTo>
                  <a:lnTo>
                    <a:pt x="40" y="177"/>
                  </a:lnTo>
                </a:path>
              </a:pathLst>
            </a:custGeom>
            <a:solidFill>
              <a:srgbClr val="FFE0C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10" name="Freeform 56"/>
            <p:cNvSpPr>
              <a:spLocks/>
            </p:cNvSpPr>
            <p:nvPr/>
          </p:nvSpPr>
          <p:spPr bwMode="auto">
            <a:xfrm>
              <a:off x="1011" y="2432"/>
              <a:ext cx="45" cy="52"/>
            </a:xfrm>
            <a:custGeom>
              <a:avLst/>
              <a:gdLst>
                <a:gd name="T0" fmla="*/ 44 w 45"/>
                <a:gd name="T1" fmla="*/ 0 h 52"/>
                <a:gd name="T2" fmla="*/ 19 w 45"/>
                <a:gd name="T3" fmla="*/ 21 h 52"/>
                <a:gd name="T4" fmla="*/ 11 w 45"/>
                <a:gd name="T5" fmla="*/ 29 h 52"/>
                <a:gd name="T6" fmla="*/ 3 w 45"/>
                <a:gd name="T7" fmla="*/ 42 h 52"/>
                <a:gd name="T8" fmla="*/ 0 w 45"/>
                <a:gd name="T9" fmla="*/ 51 h 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52">
                  <a:moveTo>
                    <a:pt x="44" y="0"/>
                  </a:moveTo>
                  <a:lnTo>
                    <a:pt x="19" y="21"/>
                  </a:lnTo>
                  <a:lnTo>
                    <a:pt x="11" y="29"/>
                  </a:lnTo>
                  <a:lnTo>
                    <a:pt x="3" y="42"/>
                  </a:lnTo>
                  <a:lnTo>
                    <a:pt x="0" y="51"/>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31" name="Group 57"/>
          <p:cNvGrpSpPr>
            <a:grpSpLocks/>
          </p:cNvGrpSpPr>
          <p:nvPr/>
        </p:nvGrpSpPr>
        <p:grpSpPr bwMode="auto">
          <a:xfrm>
            <a:off x="1449388" y="3676650"/>
            <a:ext cx="242887" cy="169863"/>
            <a:chOff x="929" y="2340"/>
            <a:chExt cx="153" cy="107"/>
          </a:xfrm>
        </p:grpSpPr>
        <p:sp>
          <p:nvSpPr>
            <p:cNvPr id="47204" name="Freeform 58"/>
            <p:cNvSpPr>
              <a:spLocks/>
            </p:cNvSpPr>
            <p:nvPr/>
          </p:nvSpPr>
          <p:spPr bwMode="auto">
            <a:xfrm>
              <a:off x="929" y="2340"/>
              <a:ext cx="153" cy="107"/>
            </a:xfrm>
            <a:custGeom>
              <a:avLst/>
              <a:gdLst>
                <a:gd name="T0" fmla="*/ 17 w 153"/>
                <a:gd name="T1" fmla="*/ 105 h 107"/>
                <a:gd name="T2" fmla="*/ 11 w 153"/>
                <a:gd name="T3" fmla="*/ 104 h 107"/>
                <a:gd name="T4" fmla="*/ 5 w 153"/>
                <a:gd name="T5" fmla="*/ 100 h 107"/>
                <a:gd name="T6" fmla="*/ 2 w 153"/>
                <a:gd name="T7" fmla="*/ 93 h 107"/>
                <a:gd name="T8" fmla="*/ 0 w 153"/>
                <a:gd name="T9" fmla="*/ 81 h 107"/>
                <a:gd name="T10" fmla="*/ 3 w 153"/>
                <a:gd name="T11" fmla="*/ 46 h 107"/>
                <a:gd name="T12" fmla="*/ 11 w 153"/>
                <a:gd name="T13" fmla="*/ 30 h 107"/>
                <a:gd name="T14" fmla="*/ 15 w 153"/>
                <a:gd name="T15" fmla="*/ 22 h 107"/>
                <a:gd name="T16" fmla="*/ 21 w 153"/>
                <a:gd name="T17" fmla="*/ 18 h 107"/>
                <a:gd name="T18" fmla="*/ 29 w 153"/>
                <a:gd name="T19" fmla="*/ 14 h 107"/>
                <a:gd name="T20" fmla="*/ 59 w 153"/>
                <a:gd name="T21" fmla="*/ 8 h 107"/>
                <a:gd name="T22" fmla="*/ 70 w 153"/>
                <a:gd name="T23" fmla="*/ 7 h 107"/>
                <a:gd name="T24" fmla="*/ 77 w 153"/>
                <a:gd name="T25" fmla="*/ 8 h 107"/>
                <a:gd name="T26" fmla="*/ 84 w 153"/>
                <a:gd name="T27" fmla="*/ 8 h 107"/>
                <a:gd name="T28" fmla="*/ 90 w 153"/>
                <a:gd name="T29" fmla="*/ 4 h 107"/>
                <a:gd name="T30" fmla="*/ 98 w 153"/>
                <a:gd name="T31" fmla="*/ 3 h 107"/>
                <a:gd name="T32" fmla="*/ 106 w 153"/>
                <a:gd name="T33" fmla="*/ 2 h 107"/>
                <a:gd name="T34" fmla="*/ 116 w 153"/>
                <a:gd name="T35" fmla="*/ 4 h 107"/>
                <a:gd name="T36" fmla="*/ 122 w 153"/>
                <a:gd name="T37" fmla="*/ 0 h 107"/>
                <a:gd name="T38" fmla="*/ 130 w 153"/>
                <a:gd name="T39" fmla="*/ 1 h 107"/>
                <a:gd name="T40" fmla="*/ 140 w 153"/>
                <a:gd name="T41" fmla="*/ 6 h 107"/>
                <a:gd name="T42" fmla="*/ 146 w 153"/>
                <a:gd name="T43" fmla="*/ 11 h 107"/>
                <a:gd name="T44" fmla="*/ 152 w 153"/>
                <a:gd name="T45" fmla="*/ 30 h 107"/>
                <a:gd name="T46" fmla="*/ 152 w 153"/>
                <a:gd name="T47" fmla="*/ 57 h 107"/>
                <a:gd name="T48" fmla="*/ 150 w 153"/>
                <a:gd name="T49" fmla="*/ 68 h 107"/>
                <a:gd name="T50" fmla="*/ 147 w 153"/>
                <a:gd name="T51" fmla="*/ 79 h 107"/>
                <a:gd name="T52" fmla="*/ 144 w 153"/>
                <a:gd name="T53" fmla="*/ 84 h 107"/>
                <a:gd name="T54" fmla="*/ 141 w 153"/>
                <a:gd name="T55" fmla="*/ 90 h 107"/>
                <a:gd name="T56" fmla="*/ 136 w 153"/>
                <a:gd name="T57" fmla="*/ 97 h 107"/>
                <a:gd name="T58" fmla="*/ 129 w 153"/>
                <a:gd name="T59" fmla="*/ 99 h 107"/>
                <a:gd name="T60" fmla="*/ 120 w 153"/>
                <a:gd name="T61" fmla="*/ 98 h 107"/>
                <a:gd name="T62" fmla="*/ 113 w 153"/>
                <a:gd name="T63" fmla="*/ 92 h 107"/>
                <a:gd name="T64" fmla="*/ 109 w 153"/>
                <a:gd name="T65" fmla="*/ 83 h 107"/>
                <a:gd name="T66" fmla="*/ 106 w 153"/>
                <a:gd name="T67" fmla="*/ 91 h 107"/>
                <a:gd name="T68" fmla="*/ 103 w 153"/>
                <a:gd name="T69" fmla="*/ 98 h 107"/>
                <a:gd name="T70" fmla="*/ 98 w 153"/>
                <a:gd name="T71" fmla="*/ 102 h 107"/>
                <a:gd name="T72" fmla="*/ 92 w 153"/>
                <a:gd name="T73" fmla="*/ 106 h 107"/>
                <a:gd name="T74" fmla="*/ 87 w 153"/>
                <a:gd name="T75" fmla="*/ 106 h 107"/>
                <a:gd name="T76" fmla="*/ 83 w 153"/>
                <a:gd name="T77" fmla="*/ 105 h 107"/>
                <a:gd name="T78" fmla="*/ 76 w 153"/>
                <a:gd name="T79" fmla="*/ 100 h 107"/>
                <a:gd name="T80" fmla="*/ 73 w 153"/>
                <a:gd name="T81" fmla="*/ 95 h 107"/>
                <a:gd name="T82" fmla="*/ 69 w 153"/>
                <a:gd name="T83" fmla="*/ 86 h 107"/>
                <a:gd name="T84" fmla="*/ 68 w 153"/>
                <a:gd name="T85" fmla="*/ 97 h 107"/>
                <a:gd name="T86" fmla="*/ 60 w 153"/>
                <a:gd name="T87" fmla="*/ 103 h 107"/>
                <a:gd name="T88" fmla="*/ 52 w 153"/>
                <a:gd name="T89" fmla="*/ 106 h 107"/>
                <a:gd name="T90" fmla="*/ 45 w 153"/>
                <a:gd name="T91" fmla="*/ 104 h 107"/>
                <a:gd name="T92" fmla="*/ 38 w 153"/>
                <a:gd name="T93" fmla="*/ 100 h 107"/>
                <a:gd name="T94" fmla="*/ 33 w 153"/>
                <a:gd name="T95" fmla="*/ 89 h 107"/>
                <a:gd name="T96" fmla="*/ 30 w 153"/>
                <a:gd name="T97" fmla="*/ 97 h 107"/>
                <a:gd name="T98" fmla="*/ 26 w 153"/>
                <a:gd name="T99" fmla="*/ 102 h 107"/>
                <a:gd name="T100" fmla="*/ 17 w 153"/>
                <a:gd name="T101" fmla="*/ 105 h 1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3" h="107">
                  <a:moveTo>
                    <a:pt x="17" y="105"/>
                  </a:moveTo>
                  <a:lnTo>
                    <a:pt x="11" y="104"/>
                  </a:lnTo>
                  <a:lnTo>
                    <a:pt x="5" y="100"/>
                  </a:lnTo>
                  <a:lnTo>
                    <a:pt x="2" y="93"/>
                  </a:lnTo>
                  <a:lnTo>
                    <a:pt x="0" y="81"/>
                  </a:lnTo>
                  <a:lnTo>
                    <a:pt x="3" y="46"/>
                  </a:lnTo>
                  <a:lnTo>
                    <a:pt x="11" y="30"/>
                  </a:lnTo>
                  <a:lnTo>
                    <a:pt x="15" y="22"/>
                  </a:lnTo>
                  <a:lnTo>
                    <a:pt x="21" y="18"/>
                  </a:lnTo>
                  <a:lnTo>
                    <a:pt x="29" y="14"/>
                  </a:lnTo>
                  <a:lnTo>
                    <a:pt x="59" y="8"/>
                  </a:lnTo>
                  <a:lnTo>
                    <a:pt x="70" y="7"/>
                  </a:lnTo>
                  <a:lnTo>
                    <a:pt x="77" y="8"/>
                  </a:lnTo>
                  <a:lnTo>
                    <a:pt x="84" y="8"/>
                  </a:lnTo>
                  <a:lnTo>
                    <a:pt x="90" y="4"/>
                  </a:lnTo>
                  <a:lnTo>
                    <a:pt x="98" y="3"/>
                  </a:lnTo>
                  <a:lnTo>
                    <a:pt x="106" y="2"/>
                  </a:lnTo>
                  <a:lnTo>
                    <a:pt x="116" y="4"/>
                  </a:lnTo>
                  <a:lnTo>
                    <a:pt x="122" y="0"/>
                  </a:lnTo>
                  <a:lnTo>
                    <a:pt x="130" y="1"/>
                  </a:lnTo>
                  <a:lnTo>
                    <a:pt x="140" y="6"/>
                  </a:lnTo>
                  <a:lnTo>
                    <a:pt x="146" y="11"/>
                  </a:lnTo>
                  <a:lnTo>
                    <a:pt x="152" y="30"/>
                  </a:lnTo>
                  <a:lnTo>
                    <a:pt x="152" y="57"/>
                  </a:lnTo>
                  <a:lnTo>
                    <a:pt x="150" y="68"/>
                  </a:lnTo>
                  <a:lnTo>
                    <a:pt x="147" y="79"/>
                  </a:lnTo>
                  <a:lnTo>
                    <a:pt x="144" y="84"/>
                  </a:lnTo>
                  <a:lnTo>
                    <a:pt x="141" y="90"/>
                  </a:lnTo>
                  <a:lnTo>
                    <a:pt x="136" y="97"/>
                  </a:lnTo>
                  <a:lnTo>
                    <a:pt x="129" y="99"/>
                  </a:lnTo>
                  <a:lnTo>
                    <a:pt x="120" y="98"/>
                  </a:lnTo>
                  <a:lnTo>
                    <a:pt x="113" y="92"/>
                  </a:lnTo>
                  <a:lnTo>
                    <a:pt x="109" y="83"/>
                  </a:lnTo>
                  <a:lnTo>
                    <a:pt x="106" y="91"/>
                  </a:lnTo>
                  <a:lnTo>
                    <a:pt x="103" y="98"/>
                  </a:lnTo>
                  <a:lnTo>
                    <a:pt x="98" y="102"/>
                  </a:lnTo>
                  <a:lnTo>
                    <a:pt x="92" y="106"/>
                  </a:lnTo>
                  <a:lnTo>
                    <a:pt x="87" y="106"/>
                  </a:lnTo>
                  <a:lnTo>
                    <a:pt x="83" y="105"/>
                  </a:lnTo>
                  <a:lnTo>
                    <a:pt x="76" y="100"/>
                  </a:lnTo>
                  <a:lnTo>
                    <a:pt x="73" y="95"/>
                  </a:lnTo>
                  <a:lnTo>
                    <a:pt x="69" y="86"/>
                  </a:lnTo>
                  <a:lnTo>
                    <a:pt x="68" y="97"/>
                  </a:lnTo>
                  <a:lnTo>
                    <a:pt x="60" y="103"/>
                  </a:lnTo>
                  <a:lnTo>
                    <a:pt x="52" y="106"/>
                  </a:lnTo>
                  <a:lnTo>
                    <a:pt x="45" y="104"/>
                  </a:lnTo>
                  <a:lnTo>
                    <a:pt x="38" y="100"/>
                  </a:lnTo>
                  <a:lnTo>
                    <a:pt x="33" y="89"/>
                  </a:lnTo>
                  <a:lnTo>
                    <a:pt x="30" y="97"/>
                  </a:lnTo>
                  <a:lnTo>
                    <a:pt x="26" y="102"/>
                  </a:lnTo>
                  <a:lnTo>
                    <a:pt x="17" y="105"/>
                  </a:lnTo>
                </a:path>
              </a:pathLst>
            </a:custGeom>
            <a:solidFill>
              <a:srgbClr val="FFE0C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205" name="Group 59"/>
            <p:cNvGrpSpPr>
              <a:grpSpLocks/>
            </p:cNvGrpSpPr>
            <p:nvPr/>
          </p:nvGrpSpPr>
          <p:grpSpPr bwMode="auto">
            <a:xfrm>
              <a:off x="964" y="2374"/>
              <a:ext cx="77" cy="63"/>
              <a:chOff x="964" y="2374"/>
              <a:chExt cx="77" cy="63"/>
            </a:xfrm>
          </p:grpSpPr>
          <p:sp>
            <p:nvSpPr>
              <p:cNvPr id="47206" name="Line 60"/>
              <p:cNvSpPr>
                <a:spLocks noChangeShapeType="1"/>
              </p:cNvSpPr>
              <p:nvPr/>
            </p:nvSpPr>
            <p:spPr bwMode="auto">
              <a:xfrm flipH="1">
                <a:off x="964" y="2381"/>
                <a:ext cx="2" cy="56"/>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7" name="Line 61"/>
              <p:cNvSpPr>
                <a:spLocks noChangeShapeType="1"/>
              </p:cNvSpPr>
              <p:nvPr/>
            </p:nvSpPr>
            <p:spPr bwMode="auto">
              <a:xfrm flipH="1">
                <a:off x="999" y="2377"/>
                <a:ext cx="4" cy="57"/>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8" name="Line 62"/>
              <p:cNvSpPr>
                <a:spLocks noChangeShapeType="1"/>
              </p:cNvSpPr>
              <p:nvPr/>
            </p:nvSpPr>
            <p:spPr bwMode="auto">
              <a:xfrm flipH="1">
                <a:off x="1038" y="2374"/>
                <a:ext cx="3" cy="57"/>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grpSp>
      <p:sp>
        <p:nvSpPr>
          <p:cNvPr id="47132" name="Freeform 63"/>
          <p:cNvSpPr>
            <a:spLocks/>
          </p:cNvSpPr>
          <p:nvPr/>
        </p:nvSpPr>
        <p:spPr bwMode="auto">
          <a:xfrm>
            <a:off x="2460625" y="3424238"/>
            <a:ext cx="280988" cy="320675"/>
          </a:xfrm>
          <a:custGeom>
            <a:avLst/>
            <a:gdLst>
              <a:gd name="T0" fmla="*/ 2147483647 w 177"/>
              <a:gd name="T1" fmla="*/ 2147483647 h 202"/>
              <a:gd name="T2" fmla="*/ 2147483647 w 177"/>
              <a:gd name="T3" fmla="*/ 2147483647 h 202"/>
              <a:gd name="T4" fmla="*/ 2147483647 w 177"/>
              <a:gd name="T5" fmla="*/ 2147483647 h 202"/>
              <a:gd name="T6" fmla="*/ 2147483647 w 177"/>
              <a:gd name="T7" fmla="*/ 2147483647 h 202"/>
              <a:gd name="T8" fmla="*/ 2147483647 w 177"/>
              <a:gd name="T9" fmla="*/ 2147483647 h 202"/>
              <a:gd name="T10" fmla="*/ 0 w 177"/>
              <a:gd name="T11" fmla="*/ 2147483647 h 202"/>
              <a:gd name="T12" fmla="*/ 2147483647 w 177"/>
              <a:gd name="T13" fmla="*/ 2147483647 h 202"/>
              <a:gd name="T14" fmla="*/ 2147483647 w 177"/>
              <a:gd name="T15" fmla="*/ 2147483647 h 202"/>
              <a:gd name="T16" fmla="*/ 2147483647 w 177"/>
              <a:gd name="T17" fmla="*/ 2147483647 h 202"/>
              <a:gd name="T18" fmla="*/ 2147483647 w 177"/>
              <a:gd name="T19" fmla="*/ 2147483647 h 202"/>
              <a:gd name="T20" fmla="*/ 2147483647 w 177"/>
              <a:gd name="T21" fmla="*/ 2147483647 h 202"/>
              <a:gd name="T22" fmla="*/ 2147483647 w 177"/>
              <a:gd name="T23" fmla="*/ 2147483647 h 202"/>
              <a:gd name="T24" fmla="*/ 2147483647 w 177"/>
              <a:gd name="T25" fmla="*/ 0 h 202"/>
              <a:gd name="T26" fmla="*/ 2147483647 w 177"/>
              <a:gd name="T27" fmla="*/ 2147483647 h 202"/>
              <a:gd name="T28" fmla="*/ 2147483647 w 177"/>
              <a:gd name="T29" fmla="*/ 2147483647 h 202"/>
              <a:gd name="T30" fmla="*/ 2147483647 w 177"/>
              <a:gd name="T31" fmla="*/ 2147483647 h 202"/>
              <a:gd name="T32" fmla="*/ 2147483647 w 177"/>
              <a:gd name="T33" fmla="*/ 0 h 202"/>
              <a:gd name="T34" fmla="*/ 2147483647 w 177"/>
              <a:gd name="T35" fmla="*/ 2147483647 h 202"/>
              <a:gd name="T36" fmla="*/ 2147483647 w 177"/>
              <a:gd name="T37" fmla="*/ 2147483647 h 202"/>
              <a:gd name="T38" fmla="*/ 2147483647 w 177"/>
              <a:gd name="T39" fmla="*/ 2147483647 h 202"/>
              <a:gd name="T40" fmla="*/ 2147483647 w 177"/>
              <a:gd name="T41" fmla="*/ 2147483647 h 202"/>
              <a:gd name="T42" fmla="*/ 2147483647 w 177"/>
              <a:gd name="T43" fmla="*/ 2147483647 h 202"/>
              <a:gd name="T44" fmla="*/ 2147483647 w 177"/>
              <a:gd name="T45" fmla="*/ 2147483647 h 202"/>
              <a:gd name="T46" fmla="*/ 2147483647 w 177"/>
              <a:gd name="T47" fmla="*/ 2147483647 h 202"/>
              <a:gd name="T48" fmla="*/ 2147483647 w 177"/>
              <a:gd name="T49" fmla="*/ 2147483647 h 202"/>
              <a:gd name="T50" fmla="*/ 2147483647 w 177"/>
              <a:gd name="T51" fmla="*/ 2147483647 h 202"/>
              <a:gd name="T52" fmla="*/ 2147483647 w 177"/>
              <a:gd name="T53" fmla="*/ 2147483647 h 202"/>
              <a:gd name="T54" fmla="*/ 2147483647 w 177"/>
              <a:gd name="T55" fmla="*/ 2147483647 h 202"/>
              <a:gd name="T56" fmla="*/ 2147483647 w 177"/>
              <a:gd name="T57" fmla="*/ 2147483647 h 202"/>
              <a:gd name="T58" fmla="*/ 2147483647 w 177"/>
              <a:gd name="T59" fmla="*/ 2147483647 h 202"/>
              <a:gd name="T60" fmla="*/ 2147483647 w 177"/>
              <a:gd name="T61" fmla="*/ 2147483647 h 202"/>
              <a:gd name="T62" fmla="*/ 2147483647 w 177"/>
              <a:gd name="T63" fmla="*/ 2147483647 h 202"/>
              <a:gd name="T64" fmla="*/ 2147483647 w 177"/>
              <a:gd name="T65" fmla="*/ 2147483647 h 202"/>
              <a:gd name="T66" fmla="*/ 2147483647 w 177"/>
              <a:gd name="T67" fmla="*/ 2147483647 h 202"/>
              <a:gd name="T68" fmla="*/ 2147483647 w 177"/>
              <a:gd name="T69" fmla="*/ 2147483647 h 202"/>
              <a:gd name="T70" fmla="*/ 2147483647 w 177"/>
              <a:gd name="T71" fmla="*/ 2147483647 h 202"/>
              <a:gd name="T72" fmla="*/ 2147483647 w 177"/>
              <a:gd name="T73" fmla="*/ 2147483647 h 202"/>
              <a:gd name="T74" fmla="*/ 2147483647 w 177"/>
              <a:gd name="T75" fmla="*/ 2147483647 h 202"/>
              <a:gd name="T76" fmla="*/ 2147483647 w 177"/>
              <a:gd name="T77" fmla="*/ 2147483647 h 202"/>
              <a:gd name="T78" fmla="*/ 2147483647 w 177"/>
              <a:gd name="T79" fmla="*/ 2147483647 h 202"/>
              <a:gd name="T80" fmla="*/ 2147483647 w 177"/>
              <a:gd name="T81" fmla="*/ 2147483647 h 202"/>
              <a:gd name="T82" fmla="*/ 2147483647 w 177"/>
              <a:gd name="T83" fmla="*/ 2147483647 h 202"/>
              <a:gd name="T84" fmla="*/ 2147483647 w 177"/>
              <a:gd name="T85" fmla="*/ 2147483647 h 202"/>
              <a:gd name="T86" fmla="*/ 2147483647 w 177"/>
              <a:gd name="T87" fmla="*/ 2147483647 h 2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7" h="202">
                <a:moveTo>
                  <a:pt x="24" y="149"/>
                </a:moveTo>
                <a:lnTo>
                  <a:pt x="21" y="139"/>
                </a:lnTo>
                <a:lnTo>
                  <a:pt x="11" y="125"/>
                </a:lnTo>
                <a:lnTo>
                  <a:pt x="7" y="115"/>
                </a:lnTo>
                <a:lnTo>
                  <a:pt x="4" y="105"/>
                </a:lnTo>
                <a:lnTo>
                  <a:pt x="0" y="82"/>
                </a:lnTo>
                <a:lnTo>
                  <a:pt x="2" y="65"/>
                </a:lnTo>
                <a:lnTo>
                  <a:pt x="14" y="30"/>
                </a:lnTo>
                <a:lnTo>
                  <a:pt x="25" y="14"/>
                </a:lnTo>
                <a:lnTo>
                  <a:pt x="31" y="7"/>
                </a:lnTo>
                <a:lnTo>
                  <a:pt x="37" y="4"/>
                </a:lnTo>
                <a:lnTo>
                  <a:pt x="45" y="2"/>
                </a:lnTo>
                <a:lnTo>
                  <a:pt x="76" y="0"/>
                </a:lnTo>
                <a:lnTo>
                  <a:pt x="87" y="1"/>
                </a:lnTo>
                <a:lnTo>
                  <a:pt x="94" y="1"/>
                </a:lnTo>
                <a:lnTo>
                  <a:pt x="100" y="4"/>
                </a:lnTo>
                <a:lnTo>
                  <a:pt x="108" y="0"/>
                </a:lnTo>
                <a:lnTo>
                  <a:pt x="115" y="1"/>
                </a:lnTo>
                <a:lnTo>
                  <a:pt x="123" y="2"/>
                </a:lnTo>
                <a:lnTo>
                  <a:pt x="132" y="5"/>
                </a:lnTo>
                <a:lnTo>
                  <a:pt x="140" y="2"/>
                </a:lnTo>
                <a:lnTo>
                  <a:pt x="148" y="5"/>
                </a:lnTo>
                <a:lnTo>
                  <a:pt x="157" y="9"/>
                </a:lnTo>
                <a:lnTo>
                  <a:pt x="163" y="18"/>
                </a:lnTo>
                <a:lnTo>
                  <a:pt x="166" y="36"/>
                </a:lnTo>
                <a:lnTo>
                  <a:pt x="169" y="26"/>
                </a:lnTo>
                <a:lnTo>
                  <a:pt x="175" y="23"/>
                </a:lnTo>
                <a:lnTo>
                  <a:pt x="165" y="18"/>
                </a:lnTo>
                <a:lnTo>
                  <a:pt x="165" y="23"/>
                </a:lnTo>
                <a:lnTo>
                  <a:pt x="176" y="18"/>
                </a:lnTo>
                <a:lnTo>
                  <a:pt x="155" y="46"/>
                </a:lnTo>
                <a:lnTo>
                  <a:pt x="176" y="51"/>
                </a:lnTo>
                <a:lnTo>
                  <a:pt x="163" y="90"/>
                </a:lnTo>
                <a:lnTo>
                  <a:pt x="158" y="106"/>
                </a:lnTo>
                <a:lnTo>
                  <a:pt x="150" y="125"/>
                </a:lnTo>
                <a:lnTo>
                  <a:pt x="144" y="137"/>
                </a:lnTo>
                <a:lnTo>
                  <a:pt x="132" y="150"/>
                </a:lnTo>
                <a:lnTo>
                  <a:pt x="121" y="155"/>
                </a:lnTo>
                <a:lnTo>
                  <a:pt x="104" y="164"/>
                </a:lnTo>
                <a:lnTo>
                  <a:pt x="91" y="173"/>
                </a:lnTo>
                <a:lnTo>
                  <a:pt x="81" y="201"/>
                </a:lnTo>
                <a:lnTo>
                  <a:pt x="18" y="176"/>
                </a:lnTo>
                <a:lnTo>
                  <a:pt x="23" y="155"/>
                </a:lnTo>
                <a:lnTo>
                  <a:pt x="24" y="149"/>
                </a:lnTo>
              </a:path>
            </a:pathLst>
          </a:custGeom>
          <a:solidFill>
            <a:srgbClr val="FFE0C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33" name="Freeform 64"/>
          <p:cNvSpPr>
            <a:spLocks/>
          </p:cNvSpPr>
          <p:nvPr/>
        </p:nvSpPr>
        <p:spPr bwMode="auto">
          <a:xfrm>
            <a:off x="2574925" y="3570288"/>
            <a:ext cx="85725" cy="65087"/>
          </a:xfrm>
          <a:custGeom>
            <a:avLst/>
            <a:gdLst>
              <a:gd name="T0" fmla="*/ 2147483647 w 54"/>
              <a:gd name="T1" fmla="*/ 0 h 41"/>
              <a:gd name="T2" fmla="*/ 2147483647 w 54"/>
              <a:gd name="T3" fmla="*/ 2147483647 h 41"/>
              <a:gd name="T4" fmla="*/ 2147483647 w 54"/>
              <a:gd name="T5" fmla="*/ 2147483647 h 41"/>
              <a:gd name="T6" fmla="*/ 2147483647 w 54"/>
              <a:gd name="T7" fmla="*/ 2147483647 h 41"/>
              <a:gd name="T8" fmla="*/ 0 w 54"/>
              <a:gd name="T9" fmla="*/ 2147483647 h 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41">
                <a:moveTo>
                  <a:pt x="53" y="0"/>
                </a:moveTo>
                <a:lnTo>
                  <a:pt x="23" y="13"/>
                </a:lnTo>
                <a:lnTo>
                  <a:pt x="15" y="20"/>
                </a:lnTo>
                <a:lnTo>
                  <a:pt x="5" y="30"/>
                </a:lnTo>
                <a:lnTo>
                  <a:pt x="0" y="40"/>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34" name="Group 65"/>
          <p:cNvGrpSpPr>
            <a:grpSpLocks/>
          </p:cNvGrpSpPr>
          <p:nvPr/>
        </p:nvGrpSpPr>
        <p:grpSpPr bwMode="auto">
          <a:xfrm>
            <a:off x="2470150" y="3424238"/>
            <a:ext cx="254000" cy="163512"/>
            <a:chOff x="1572" y="2181"/>
            <a:chExt cx="160" cy="103"/>
          </a:xfrm>
        </p:grpSpPr>
        <p:sp>
          <p:nvSpPr>
            <p:cNvPr id="47199" name="Freeform 66"/>
            <p:cNvSpPr>
              <a:spLocks/>
            </p:cNvSpPr>
            <p:nvPr/>
          </p:nvSpPr>
          <p:spPr bwMode="auto">
            <a:xfrm>
              <a:off x="1572" y="2181"/>
              <a:ext cx="160" cy="103"/>
            </a:xfrm>
            <a:custGeom>
              <a:avLst/>
              <a:gdLst>
                <a:gd name="T0" fmla="*/ 15 w 160"/>
                <a:gd name="T1" fmla="*/ 90 h 103"/>
                <a:gd name="T2" fmla="*/ 7 w 160"/>
                <a:gd name="T3" fmla="*/ 87 h 103"/>
                <a:gd name="T4" fmla="*/ 2 w 160"/>
                <a:gd name="T5" fmla="*/ 82 h 103"/>
                <a:gd name="T6" fmla="*/ 1 w 160"/>
                <a:gd name="T7" fmla="*/ 76 h 103"/>
                <a:gd name="T8" fmla="*/ 0 w 160"/>
                <a:gd name="T9" fmla="*/ 64 h 103"/>
                <a:gd name="T10" fmla="*/ 7 w 160"/>
                <a:gd name="T11" fmla="*/ 30 h 103"/>
                <a:gd name="T12" fmla="*/ 18 w 160"/>
                <a:gd name="T13" fmla="*/ 14 h 103"/>
                <a:gd name="T14" fmla="*/ 24 w 160"/>
                <a:gd name="T15" fmla="*/ 7 h 103"/>
                <a:gd name="T16" fmla="*/ 30 w 160"/>
                <a:gd name="T17" fmla="*/ 4 h 103"/>
                <a:gd name="T18" fmla="*/ 38 w 160"/>
                <a:gd name="T19" fmla="*/ 2 h 103"/>
                <a:gd name="T20" fmla="*/ 69 w 160"/>
                <a:gd name="T21" fmla="*/ 0 h 103"/>
                <a:gd name="T22" fmla="*/ 79 w 160"/>
                <a:gd name="T23" fmla="*/ 1 h 103"/>
                <a:gd name="T24" fmla="*/ 87 w 160"/>
                <a:gd name="T25" fmla="*/ 1 h 103"/>
                <a:gd name="T26" fmla="*/ 93 w 160"/>
                <a:gd name="T27" fmla="*/ 4 h 103"/>
                <a:gd name="T28" fmla="*/ 101 w 160"/>
                <a:gd name="T29" fmla="*/ 0 h 103"/>
                <a:gd name="T30" fmla="*/ 108 w 160"/>
                <a:gd name="T31" fmla="*/ 1 h 103"/>
                <a:gd name="T32" fmla="*/ 116 w 160"/>
                <a:gd name="T33" fmla="*/ 2 h 103"/>
                <a:gd name="T34" fmla="*/ 124 w 160"/>
                <a:gd name="T35" fmla="*/ 5 h 103"/>
                <a:gd name="T36" fmla="*/ 133 w 160"/>
                <a:gd name="T37" fmla="*/ 2 h 103"/>
                <a:gd name="T38" fmla="*/ 140 w 160"/>
                <a:gd name="T39" fmla="*/ 5 h 103"/>
                <a:gd name="T40" fmla="*/ 149 w 160"/>
                <a:gd name="T41" fmla="*/ 9 h 103"/>
                <a:gd name="T42" fmla="*/ 155 w 160"/>
                <a:gd name="T43" fmla="*/ 18 h 103"/>
                <a:gd name="T44" fmla="*/ 159 w 160"/>
                <a:gd name="T45" fmla="*/ 36 h 103"/>
                <a:gd name="T46" fmla="*/ 154 w 160"/>
                <a:gd name="T47" fmla="*/ 63 h 103"/>
                <a:gd name="T48" fmla="*/ 151 w 160"/>
                <a:gd name="T49" fmla="*/ 75 h 103"/>
                <a:gd name="T50" fmla="*/ 148 w 160"/>
                <a:gd name="T51" fmla="*/ 84 h 103"/>
                <a:gd name="T52" fmla="*/ 143 w 160"/>
                <a:gd name="T53" fmla="*/ 90 h 103"/>
                <a:gd name="T54" fmla="*/ 140 w 160"/>
                <a:gd name="T55" fmla="*/ 95 h 103"/>
                <a:gd name="T56" fmla="*/ 134 w 160"/>
                <a:gd name="T57" fmla="*/ 100 h 103"/>
                <a:gd name="T58" fmla="*/ 128 w 160"/>
                <a:gd name="T59" fmla="*/ 101 h 103"/>
                <a:gd name="T60" fmla="*/ 118 w 160"/>
                <a:gd name="T61" fmla="*/ 97 h 103"/>
                <a:gd name="T62" fmla="*/ 111 w 160"/>
                <a:gd name="T63" fmla="*/ 94 h 103"/>
                <a:gd name="T64" fmla="*/ 109 w 160"/>
                <a:gd name="T65" fmla="*/ 83 h 103"/>
                <a:gd name="T66" fmla="*/ 105 w 160"/>
                <a:gd name="T67" fmla="*/ 91 h 103"/>
                <a:gd name="T68" fmla="*/ 101 w 160"/>
                <a:gd name="T69" fmla="*/ 95 h 103"/>
                <a:gd name="T70" fmla="*/ 96 w 160"/>
                <a:gd name="T71" fmla="*/ 100 h 103"/>
                <a:gd name="T72" fmla="*/ 88 w 160"/>
                <a:gd name="T73" fmla="*/ 102 h 103"/>
                <a:gd name="T74" fmla="*/ 85 w 160"/>
                <a:gd name="T75" fmla="*/ 102 h 103"/>
                <a:gd name="T76" fmla="*/ 79 w 160"/>
                <a:gd name="T77" fmla="*/ 99 h 103"/>
                <a:gd name="T78" fmla="*/ 73 w 160"/>
                <a:gd name="T79" fmla="*/ 94 h 103"/>
                <a:gd name="T80" fmla="*/ 72 w 160"/>
                <a:gd name="T81" fmla="*/ 88 h 103"/>
                <a:gd name="T82" fmla="*/ 68 w 160"/>
                <a:gd name="T83" fmla="*/ 79 h 103"/>
                <a:gd name="T84" fmla="*/ 65 w 160"/>
                <a:gd name="T85" fmla="*/ 90 h 103"/>
                <a:gd name="T86" fmla="*/ 57 w 160"/>
                <a:gd name="T87" fmla="*/ 95 h 103"/>
                <a:gd name="T88" fmla="*/ 49 w 160"/>
                <a:gd name="T89" fmla="*/ 96 h 103"/>
                <a:gd name="T90" fmla="*/ 42 w 160"/>
                <a:gd name="T91" fmla="*/ 94 h 103"/>
                <a:gd name="T92" fmla="*/ 35 w 160"/>
                <a:gd name="T93" fmla="*/ 87 h 103"/>
                <a:gd name="T94" fmla="*/ 31 w 160"/>
                <a:gd name="T95" fmla="*/ 77 h 103"/>
                <a:gd name="T96" fmla="*/ 28 w 160"/>
                <a:gd name="T97" fmla="*/ 83 h 103"/>
                <a:gd name="T98" fmla="*/ 24 w 160"/>
                <a:gd name="T99" fmla="*/ 89 h 103"/>
                <a:gd name="T100" fmla="*/ 15 w 160"/>
                <a:gd name="T101" fmla="*/ 90 h 10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60" h="103">
                  <a:moveTo>
                    <a:pt x="15" y="90"/>
                  </a:moveTo>
                  <a:lnTo>
                    <a:pt x="7" y="87"/>
                  </a:lnTo>
                  <a:lnTo>
                    <a:pt x="2" y="82"/>
                  </a:lnTo>
                  <a:lnTo>
                    <a:pt x="1" y="76"/>
                  </a:lnTo>
                  <a:lnTo>
                    <a:pt x="0" y="64"/>
                  </a:lnTo>
                  <a:lnTo>
                    <a:pt x="7" y="30"/>
                  </a:lnTo>
                  <a:lnTo>
                    <a:pt x="18" y="14"/>
                  </a:lnTo>
                  <a:lnTo>
                    <a:pt x="24" y="7"/>
                  </a:lnTo>
                  <a:lnTo>
                    <a:pt x="30" y="4"/>
                  </a:lnTo>
                  <a:lnTo>
                    <a:pt x="38" y="2"/>
                  </a:lnTo>
                  <a:lnTo>
                    <a:pt x="69" y="0"/>
                  </a:lnTo>
                  <a:lnTo>
                    <a:pt x="79" y="1"/>
                  </a:lnTo>
                  <a:lnTo>
                    <a:pt x="87" y="1"/>
                  </a:lnTo>
                  <a:lnTo>
                    <a:pt x="93" y="4"/>
                  </a:lnTo>
                  <a:lnTo>
                    <a:pt x="101" y="0"/>
                  </a:lnTo>
                  <a:lnTo>
                    <a:pt x="108" y="1"/>
                  </a:lnTo>
                  <a:lnTo>
                    <a:pt x="116" y="2"/>
                  </a:lnTo>
                  <a:lnTo>
                    <a:pt x="124" y="5"/>
                  </a:lnTo>
                  <a:lnTo>
                    <a:pt x="133" y="2"/>
                  </a:lnTo>
                  <a:lnTo>
                    <a:pt x="140" y="5"/>
                  </a:lnTo>
                  <a:lnTo>
                    <a:pt x="149" y="9"/>
                  </a:lnTo>
                  <a:lnTo>
                    <a:pt x="155" y="18"/>
                  </a:lnTo>
                  <a:lnTo>
                    <a:pt x="159" y="36"/>
                  </a:lnTo>
                  <a:lnTo>
                    <a:pt x="154" y="63"/>
                  </a:lnTo>
                  <a:lnTo>
                    <a:pt x="151" y="75"/>
                  </a:lnTo>
                  <a:lnTo>
                    <a:pt x="148" y="84"/>
                  </a:lnTo>
                  <a:lnTo>
                    <a:pt x="143" y="90"/>
                  </a:lnTo>
                  <a:lnTo>
                    <a:pt x="140" y="95"/>
                  </a:lnTo>
                  <a:lnTo>
                    <a:pt x="134" y="100"/>
                  </a:lnTo>
                  <a:lnTo>
                    <a:pt x="128" y="101"/>
                  </a:lnTo>
                  <a:lnTo>
                    <a:pt x="118" y="97"/>
                  </a:lnTo>
                  <a:lnTo>
                    <a:pt x="111" y="94"/>
                  </a:lnTo>
                  <a:lnTo>
                    <a:pt x="109" y="83"/>
                  </a:lnTo>
                  <a:lnTo>
                    <a:pt x="105" y="91"/>
                  </a:lnTo>
                  <a:lnTo>
                    <a:pt x="101" y="95"/>
                  </a:lnTo>
                  <a:lnTo>
                    <a:pt x="96" y="100"/>
                  </a:lnTo>
                  <a:lnTo>
                    <a:pt x="88" y="102"/>
                  </a:lnTo>
                  <a:lnTo>
                    <a:pt x="85" y="102"/>
                  </a:lnTo>
                  <a:lnTo>
                    <a:pt x="79" y="99"/>
                  </a:lnTo>
                  <a:lnTo>
                    <a:pt x="73" y="94"/>
                  </a:lnTo>
                  <a:lnTo>
                    <a:pt x="72" y="88"/>
                  </a:lnTo>
                  <a:lnTo>
                    <a:pt x="68" y="79"/>
                  </a:lnTo>
                  <a:lnTo>
                    <a:pt x="65" y="90"/>
                  </a:lnTo>
                  <a:lnTo>
                    <a:pt x="57" y="95"/>
                  </a:lnTo>
                  <a:lnTo>
                    <a:pt x="49" y="96"/>
                  </a:lnTo>
                  <a:lnTo>
                    <a:pt x="42" y="94"/>
                  </a:lnTo>
                  <a:lnTo>
                    <a:pt x="35" y="87"/>
                  </a:lnTo>
                  <a:lnTo>
                    <a:pt x="31" y="77"/>
                  </a:lnTo>
                  <a:lnTo>
                    <a:pt x="28" y="83"/>
                  </a:lnTo>
                  <a:lnTo>
                    <a:pt x="24" y="89"/>
                  </a:lnTo>
                  <a:lnTo>
                    <a:pt x="15" y="90"/>
                  </a:lnTo>
                </a:path>
              </a:pathLst>
            </a:custGeom>
            <a:solidFill>
              <a:srgbClr val="FFE0C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200" name="Group 67"/>
            <p:cNvGrpSpPr>
              <a:grpSpLocks/>
            </p:cNvGrpSpPr>
            <p:nvPr/>
          </p:nvGrpSpPr>
          <p:grpSpPr bwMode="auto">
            <a:xfrm>
              <a:off x="1604" y="2211"/>
              <a:ext cx="88" cy="60"/>
              <a:chOff x="1604" y="2211"/>
              <a:chExt cx="88" cy="60"/>
            </a:xfrm>
          </p:grpSpPr>
          <p:sp>
            <p:nvSpPr>
              <p:cNvPr id="47201" name="Line 68"/>
              <p:cNvSpPr>
                <a:spLocks noChangeShapeType="1"/>
              </p:cNvSpPr>
              <p:nvPr/>
            </p:nvSpPr>
            <p:spPr bwMode="auto">
              <a:xfrm flipH="1">
                <a:off x="1604" y="2211"/>
                <a:ext cx="11" cy="54"/>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2" name="Line 69"/>
              <p:cNvSpPr>
                <a:spLocks noChangeShapeType="1"/>
              </p:cNvSpPr>
              <p:nvPr/>
            </p:nvSpPr>
            <p:spPr bwMode="auto">
              <a:xfrm flipH="1">
                <a:off x="1641" y="2214"/>
                <a:ext cx="11" cy="53"/>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3" name="Line 70"/>
              <p:cNvSpPr>
                <a:spLocks noChangeShapeType="1"/>
              </p:cNvSpPr>
              <p:nvPr/>
            </p:nvSpPr>
            <p:spPr bwMode="auto">
              <a:xfrm flipH="1">
                <a:off x="1683" y="2216"/>
                <a:ext cx="9" cy="55"/>
              </a:xfrm>
              <a:prstGeom prst="line">
                <a:avLst/>
              </a:prstGeom>
              <a:noFill/>
              <a:ln w="127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grpSp>
      <p:sp>
        <p:nvSpPr>
          <p:cNvPr id="47135" name="Line 71"/>
          <p:cNvSpPr>
            <a:spLocks noChangeShapeType="1"/>
          </p:cNvSpPr>
          <p:nvPr/>
        </p:nvSpPr>
        <p:spPr bwMode="auto">
          <a:xfrm>
            <a:off x="1681163" y="3800475"/>
            <a:ext cx="123825" cy="0"/>
          </a:xfrm>
          <a:prstGeom prst="line">
            <a:avLst/>
          </a:prstGeom>
          <a:noFill/>
          <a:ln w="50800">
            <a:solidFill>
              <a:srgbClr val="183B97"/>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36" name="Arc 72"/>
          <p:cNvSpPr>
            <a:spLocks/>
          </p:cNvSpPr>
          <p:nvPr/>
        </p:nvSpPr>
        <p:spPr bwMode="auto">
          <a:xfrm>
            <a:off x="1273175" y="3578225"/>
            <a:ext cx="1493838" cy="1166813"/>
          </a:xfrm>
          <a:custGeom>
            <a:avLst/>
            <a:gdLst>
              <a:gd name="T0" fmla="*/ 2147483647 w 40328"/>
              <a:gd name="T1" fmla="*/ 0 h 21629"/>
              <a:gd name="T2" fmla="*/ 0 w 40328"/>
              <a:gd name="T3" fmla="*/ 2147483647 h 21629"/>
              <a:gd name="T4" fmla="*/ 2147483647 w 40328"/>
              <a:gd name="T5" fmla="*/ 245546137 h 21629"/>
              <a:gd name="T6" fmla="*/ 0 60000 65536"/>
              <a:gd name="T7" fmla="*/ 0 60000 65536"/>
              <a:gd name="T8" fmla="*/ 0 60000 65536"/>
            </a:gdLst>
            <a:ahLst/>
            <a:cxnLst>
              <a:cxn ang="T6">
                <a:pos x="T0" y="T1"/>
              </a:cxn>
              <a:cxn ang="T7">
                <a:pos x="T2" y="T3"/>
              </a:cxn>
              <a:cxn ang="T8">
                <a:pos x="T4" y="T5"/>
              </a:cxn>
            </a:cxnLst>
            <a:rect l="0" t="0" r="r" b="b"/>
            <a:pathLst>
              <a:path w="40328" h="21629" fill="none" extrusionOk="0">
                <a:moveTo>
                  <a:pt x="40327" y="0"/>
                </a:moveTo>
                <a:cubicBezTo>
                  <a:pt x="40327" y="9"/>
                  <a:pt x="40328" y="19"/>
                  <a:pt x="40328" y="29"/>
                </a:cubicBezTo>
                <a:cubicBezTo>
                  <a:pt x="40328" y="11958"/>
                  <a:pt x="30657" y="21629"/>
                  <a:pt x="18728" y="21629"/>
                </a:cubicBezTo>
                <a:cubicBezTo>
                  <a:pt x="10995" y="21629"/>
                  <a:pt x="3853" y="17495"/>
                  <a:pt x="0" y="10791"/>
                </a:cubicBezTo>
              </a:path>
              <a:path w="40328" h="21629" stroke="0" extrusionOk="0">
                <a:moveTo>
                  <a:pt x="40327" y="0"/>
                </a:moveTo>
                <a:cubicBezTo>
                  <a:pt x="40327" y="9"/>
                  <a:pt x="40328" y="19"/>
                  <a:pt x="40328" y="29"/>
                </a:cubicBezTo>
                <a:cubicBezTo>
                  <a:pt x="40328" y="11958"/>
                  <a:pt x="30657" y="21629"/>
                  <a:pt x="18728" y="21629"/>
                </a:cubicBezTo>
                <a:cubicBezTo>
                  <a:pt x="10995" y="21629"/>
                  <a:pt x="3853" y="17495"/>
                  <a:pt x="0" y="10791"/>
                </a:cubicBezTo>
                <a:lnTo>
                  <a:pt x="18728" y="29"/>
                </a:lnTo>
                <a:lnTo>
                  <a:pt x="40327" y="0"/>
                </a:lnTo>
                <a:close/>
              </a:path>
            </a:pathLst>
          </a:custGeom>
          <a:noFill/>
          <a:ln w="12700" cap="rnd">
            <a:solidFill>
              <a:srgbClr val="183B97"/>
            </a:solidFill>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37" name="Freeform 73"/>
          <p:cNvSpPr>
            <a:spLocks/>
          </p:cNvSpPr>
          <p:nvPr/>
        </p:nvSpPr>
        <p:spPr bwMode="auto">
          <a:xfrm>
            <a:off x="1227138" y="3995738"/>
            <a:ext cx="92075" cy="234950"/>
          </a:xfrm>
          <a:custGeom>
            <a:avLst/>
            <a:gdLst>
              <a:gd name="T0" fmla="*/ 0 w 58"/>
              <a:gd name="T1" fmla="*/ 0 h 148"/>
              <a:gd name="T2" fmla="*/ 0 w 58"/>
              <a:gd name="T3" fmla="*/ 2147483647 h 148"/>
              <a:gd name="T4" fmla="*/ 2147483647 w 58"/>
              <a:gd name="T5" fmla="*/ 2147483647 h 148"/>
              <a:gd name="T6" fmla="*/ 0 w 58"/>
              <a:gd name="T7" fmla="*/ 0 h 1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8" h="148">
                <a:moveTo>
                  <a:pt x="0" y="0"/>
                </a:moveTo>
                <a:lnTo>
                  <a:pt x="0" y="147"/>
                </a:lnTo>
                <a:lnTo>
                  <a:pt x="57" y="107"/>
                </a:lnTo>
                <a:lnTo>
                  <a:pt x="0" y="0"/>
                </a:lnTo>
              </a:path>
            </a:pathLst>
          </a:custGeom>
          <a:solidFill>
            <a:schemeClr val="accent1"/>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38" name="Group 74"/>
          <p:cNvGrpSpPr>
            <a:grpSpLocks/>
          </p:cNvGrpSpPr>
          <p:nvPr/>
        </p:nvGrpSpPr>
        <p:grpSpPr bwMode="auto">
          <a:xfrm>
            <a:off x="6210300" y="2492375"/>
            <a:ext cx="1543050" cy="2981325"/>
            <a:chOff x="3928" y="1594"/>
            <a:chExt cx="972" cy="1878"/>
          </a:xfrm>
        </p:grpSpPr>
        <p:grpSp>
          <p:nvGrpSpPr>
            <p:cNvPr id="47147" name="Group 75"/>
            <p:cNvGrpSpPr>
              <a:grpSpLocks/>
            </p:cNvGrpSpPr>
            <p:nvPr/>
          </p:nvGrpSpPr>
          <p:grpSpPr bwMode="auto">
            <a:xfrm>
              <a:off x="4163" y="1594"/>
              <a:ext cx="737" cy="875"/>
              <a:chOff x="4163" y="1594"/>
              <a:chExt cx="737" cy="875"/>
            </a:xfrm>
          </p:grpSpPr>
          <p:grpSp>
            <p:nvGrpSpPr>
              <p:cNvPr id="47181" name="Group 76"/>
              <p:cNvGrpSpPr>
                <a:grpSpLocks/>
              </p:cNvGrpSpPr>
              <p:nvPr/>
            </p:nvGrpSpPr>
            <p:grpSpPr bwMode="auto">
              <a:xfrm>
                <a:off x="4163" y="1594"/>
                <a:ext cx="737" cy="875"/>
                <a:chOff x="4163" y="1594"/>
                <a:chExt cx="737" cy="875"/>
              </a:xfrm>
            </p:grpSpPr>
            <p:grpSp>
              <p:nvGrpSpPr>
                <p:cNvPr id="47185" name="Group 77"/>
                <p:cNvGrpSpPr>
                  <a:grpSpLocks/>
                </p:cNvGrpSpPr>
                <p:nvPr/>
              </p:nvGrpSpPr>
              <p:grpSpPr bwMode="auto">
                <a:xfrm>
                  <a:off x="4163" y="1635"/>
                  <a:ext cx="673" cy="834"/>
                  <a:chOff x="4163" y="1635"/>
                  <a:chExt cx="673" cy="834"/>
                </a:xfrm>
              </p:grpSpPr>
              <p:sp>
                <p:nvSpPr>
                  <p:cNvPr id="47195" name="Freeform 78"/>
                  <p:cNvSpPr>
                    <a:spLocks/>
                  </p:cNvSpPr>
                  <p:nvPr/>
                </p:nvSpPr>
                <p:spPr bwMode="auto">
                  <a:xfrm>
                    <a:off x="4163" y="1635"/>
                    <a:ext cx="673" cy="834"/>
                  </a:xfrm>
                  <a:custGeom>
                    <a:avLst/>
                    <a:gdLst>
                      <a:gd name="T0" fmla="*/ 589 w 673"/>
                      <a:gd name="T1" fmla="*/ 407 h 834"/>
                      <a:gd name="T2" fmla="*/ 635 w 673"/>
                      <a:gd name="T3" fmla="*/ 325 h 834"/>
                      <a:gd name="T4" fmla="*/ 666 w 673"/>
                      <a:gd name="T5" fmla="*/ 217 h 834"/>
                      <a:gd name="T6" fmla="*/ 669 w 673"/>
                      <a:gd name="T7" fmla="*/ 123 h 834"/>
                      <a:gd name="T8" fmla="*/ 625 w 673"/>
                      <a:gd name="T9" fmla="*/ 43 h 834"/>
                      <a:gd name="T10" fmla="*/ 546 w 673"/>
                      <a:gd name="T11" fmla="*/ 4 h 834"/>
                      <a:gd name="T12" fmla="*/ 462 w 673"/>
                      <a:gd name="T13" fmla="*/ 7 h 834"/>
                      <a:gd name="T14" fmla="*/ 409 w 673"/>
                      <a:gd name="T15" fmla="*/ 36 h 834"/>
                      <a:gd name="T16" fmla="*/ 394 w 673"/>
                      <a:gd name="T17" fmla="*/ 68 h 834"/>
                      <a:gd name="T18" fmla="*/ 360 w 673"/>
                      <a:gd name="T19" fmla="*/ 124 h 834"/>
                      <a:gd name="T20" fmla="*/ 329 w 673"/>
                      <a:gd name="T21" fmla="*/ 172 h 834"/>
                      <a:gd name="T22" fmla="*/ 260 w 673"/>
                      <a:gd name="T23" fmla="*/ 180 h 834"/>
                      <a:gd name="T24" fmla="*/ 182 w 673"/>
                      <a:gd name="T25" fmla="*/ 161 h 834"/>
                      <a:gd name="T26" fmla="*/ 88 w 673"/>
                      <a:gd name="T27" fmla="*/ 150 h 834"/>
                      <a:gd name="T28" fmla="*/ 40 w 673"/>
                      <a:gd name="T29" fmla="*/ 161 h 834"/>
                      <a:gd name="T30" fmla="*/ 5 w 673"/>
                      <a:gd name="T31" fmla="*/ 200 h 834"/>
                      <a:gd name="T32" fmla="*/ 5 w 673"/>
                      <a:gd name="T33" fmla="*/ 259 h 834"/>
                      <a:gd name="T34" fmla="*/ 33 w 673"/>
                      <a:gd name="T35" fmla="*/ 292 h 834"/>
                      <a:gd name="T36" fmla="*/ 114 w 673"/>
                      <a:gd name="T37" fmla="*/ 317 h 834"/>
                      <a:gd name="T38" fmla="*/ 211 w 673"/>
                      <a:gd name="T39" fmla="*/ 334 h 834"/>
                      <a:gd name="T40" fmla="*/ 265 w 673"/>
                      <a:gd name="T41" fmla="*/ 334 h 834"/>
                      <a:gd name="T42" fmla="*/ 265 w 673"/>
                      <a:gd name="T43" fmla="*/ 381 h 834"/>
                      <a:gd name="T44" fmla="*/ 336 w 673"/>
                      <a:gd name="T45" fmla="*/ 387 h 834"/>
                      <a:gd name="T46" fmla="*/ 332 w 673"/>
                      <a:gd name="T47" fmla="*/ 420 h 834"/>
                      <a:gd name="T48" fmla="*/ 329 w 673"/>
                      <a:gd name="T49" fmla="*/ 450 h 834"/>
                      <a:gd name="T50" fmla="*/ 258 w 673"/>
                      <a:gd name="T51" fmla="*/ 444 h 834"/>
                      <a:gd name="T52" fmla="*/ 228 w 673"/>
                      <a:gd name="T53" fmla="*/ 541 h 834"/>
                      <a:gd name="T54" fmla="*/ 211 w 673"/>
                      <a:gd name="T55" fmla="*/ 651 h 834"/>
                      <a:gd name="T56" fmla="*/ 209 w 673"/>
                      <a:gd name="T57" fmla="*/ 746 h 834"/>
                      <a:gd name="T58" fmla="*/ 227 w 673"/>
                      <a:gd name="T59" fmla="*/ 813 h 834"/>
                      <a:gd name="T60" fmla="*/ 260 w 673"/>
                      <a:gd name="T61" fmla="*/ 833 h 834"/>
                      <a:gd name="T62" fmla="*/ 322 w 673"/>
                      <a:gd name="T63" fmla="*/ 825 h 834"/>
                      <a:gd name="T64" fmla="*/ 374 w 673"/>
                      <a:gd name="T65" fmla="*/ 799 h 834"/>
                      <a:gd name="T66" fmla="*/ 409 w 673"/>
                      <a:gd name="T67" fmla="*/ 749 h 834"/>
                      <a:gd name="T68" fmla="*/ 430 w 673"/>
                      <a:gd name="T69" fmla="*/ 698 h 834"/>
                      <a:gd name="T70" fmla="*/ 460 w 673"/>
                      <a:gd name="T71" fmla="*/ 639 h 834"/>
                      <a:gd name="T72" fmla="*/ 502 w 673"/>
                      <a:gd name="T73" fmla="*/ 592 h 834"/>
                      <a:gd name="T74" fmla="*/ 535 w 673"/>
                      <a:gd name="T75" fmla="*/ 542 h 834"/>
                      <a:gd name="T76" fmla="*/ 568 w 673"/>
                      <a:gd name="T77" fmla="*/ 467 h 83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73" h="834">
                        <a:moveTo>
                          <a:pt x="568" y="467"/>
                        </a:moveTo>
                        <a:lnTo>
                          <a:pt x="589" y="407"/>
                        </a:lnTo>
                        <a:lnTo>
                          <a:pt x="617" y="365"/>
                        </a:lnTo>
                        <a:lnTo>
                          <a:pt x="635" y="325"/>
                        </a:lnTo>
                        <a:lnTo>
                          <a:pt x="653" y="280"/>
                        </a:lnTo>
                        <a:lnTo>
                          <a:pt x="666" y="217"/>
                        </a:lnTo>
                        <a:lnTo>
                          <a:pt x="672" y="173"/>
                        </a:lnTo>
                        <a:lnTo>
                          <a:pt x="669" y="123"/>
                        </a:lnTo>
                        <a:lnTo>
                          <a:pt x="648" y="77"/>
                        </a:lnTo>
                        <a:lnTo>
                          <a:pt x="625" y="43"/>
                        </a:lnTo>
                        <a:lnTo>
                          <a:pt x="594" y="18"/>
                        </a:lnTo>
                        <a:lnTo>
                          <a:pt x="546" y="4"/>
                        </a:lnTo>
                        <a:lnTo>
                          <a:pt x="504" y="0"/>
                        </a:lnTo>
                        <a:lnTo>
                          <a:pt x="462" y="7"/>
                        </a:lnTo>
                        <a:lnTo>
                          <a:pt x="431" y="20"/>
                        </a:lnTo>
                        <a:lnTo>
                          <a:pt x="409" y="36"/>
                        </a:lnTo>
                        <a:lnTo>
                          <a:pt x="406" y="54"/>
                        </a:lnTo>
                        <a:lnTo>
                          <a:pt x="394" y="68"/>
                        </a:lnTo>
                        <a:lnTo>
                          <a:pt x="373" y="96"/>
                        </a:lnTo>
                        <a:lnTo>
                          <a:pt x="360" y="124"/>
                        </a:lnTo>
                        <a:lnTo>
                          <a:pt x="345" y="155"/>
                        </a:lnTo>
                        <a:lnTo>
                          <a:pt x="329" y="172"/>
                        </a:lnTo>
                        <a:lnTo>
                          <a:pt x="295" y="183"/>
                        </a:lnTo>
                        <a:lnTo>
                          <a:pt x="260" y="180"/>
                        </a:lnTo>
                        <a:lnTo>
                          <a:pt x="221" y="169"/>
                        </a:lnTo>
                        <a:lnTo>
                          <a:pt x="182" y="161"/>
                        </a:lnTo>
                        <a:lnTo>
                          <a:pt x="131" y="152"/>
                        </a:lnTo>
                        <a:lnTo>
                          <a:pt x="88" y="150"/>
                        </a:lnTo>
                        <a:lnTo>
                          <a:pt x="63" y="153"/>
                        </a:lnTo>
                        <a:lnTo>
                          <a:pt x="40" y="161"/>
                        </a:lnTo>
                        <a:lnTo>
                          <a:pt x="18" y="179"/>
                        </a:lnTo>
                        <a:lnTo>
                          <a:pt x="5" y="200"/>
                        </a:lnTo>
                        <a:lnTo>
                          <a:pt x="0" y="230"/>
                        </a:lnTo>
                        <a:lnTo>
                          <a:pt x="5" y="259"/>
                        </a:lnTo>
                        <a:lnTo>
                          <a:pt x="18" y="279"/>
                        </a:lnTo>
                        <a:lnTo>
                          <a:pt x="33" y="292"/>
                        </a:lnTo>
                        <a:lnTo>
                          <a:pt x="61" y="305"/>
                        </a:lnTo>
                        <a:lnTo>
                          <a:pt x="114" y="317"/>
                        </a:lnTo>
                        <a:lnTo>
                          <a:pt x="157" y="325"/>
                        </a:lnTo>
                        <a:lnTo>
                          <a:pt x="211" y="334"/>
                        </a:lnTo>
                        <a:lnTo>
                          <a:pt x="250" y="337"/>
                        </a:lnTo>
                        <a:lnTo>
                          <a:pt x="265" y="334"/>
                        </a:lnTo>
                        <a:lnTo>
                          <a:pt x="271" y="357"/>
                        </a:lnTo>
                        <a:lnTo>
                          <a:pt x="265" y="381"/>
                        </a:lnTo>
                        <a:lnTo>
                          <a:pt x="300" y="393"/>
                        </a:lnTo>
                        <a:lnTo>
                          <a:pt x="336" y="387"/>
                        </a:lnTo>
                        <a:lnTo>
                          <a:pt x="335" y="404"/>
                        </a:lnTo>
                        <a:lnTo>
                          <a:pt x="332" y="420"/>
                        </a:lnTo>
                        <a:lnTo>
                          <a:pt x="330" y="437"/>
                        </a:lnTo>
                        <a:lnTo>
                          <a:pt x="329" y="450"/>
                        </a:lnTo>
                        <a:lnTo>
                          <a:pt x="291" y="455"/>
                        </a:lnTo>
                        <a:lnTo>
                          <a:pt x="258" y="444"/>
                        </a:lnTo>
                        <a:lnTo>
                          <a:pt x="242" y="485"/>
                        </a:lnTo>
                        <a:lnTo>
                          <a:pt x="228" y="541"/>
                        </a:lnTo>
                        <a:lnTo>
                          <a:pt x="219" y="588"/>
                        </a:lnTo>
                        <a:lnTo>
                          <a:pt x="211" y="651"/>
                        </a:lnTo>
                        <a:lnTo>
                          <a:pt x="207" y="699"/>
                        </a:lnTo>
                        <a:lnTo>
                          <a:pt x="209" y="746"/>
                        </a:lnTo>
                        <a:lnTo>
                          <a:pt x="214" y="781"/>
                        </a:lnTo>
                        <a:lnTo>
                          <a:pt x="227" y="813"/>
                        </a:lnTo>
                        <a:lnTo>
                          <a:pt x="240" y="830"/>
                        </a:lnTo>
                        <a:lnTo>
                          <a:pt x="260" y="833"/>
                        </a:lnTo>
                        <a:lnTo>
                          <a:pt x="291" y="827"/>
                        </a:lnTo>
                        <a:lnTo>
                          <a:pt x="322" y="825"/>
                        </a:lnTo>
                        <a:lnTo>
                          <a:pt x="349" y="814"/>
                        </a:lnTo>
                        <a:lnTo>
                          <a:pt x="374" y="799"/>
                        </a:lnTo>
                        <a:lnTo>
                          <a:pt x="394" y="775"/>
                        </a:lnTo>
                        <a:lnTo>
                          <a:pt x="409" y="749"/>
                        </a:lnTo>
                        <a:lnTo>
                          <a:pt x="421" y="724"/>
                        </a:lnTo>
                        <a:lnTo>
                          <a:pt x="430" y="698"/>
                        </a:lnTo>
                        <a:lnTo>
                          <a:pt x="442" y="665"/>
                        </a:lnTo>
                        <a:lnTo>
                          <a:pt x="460" y="639"/>
                        </a:lnTo>
                        <a:lnTo>
                          <a:pt x="480" y="617"/>
                        </a:lnTo>
                        <a:lnTo>
                          <a:pt x="502" y="592"/>
                        </a:lnTo>
                        <a:lnTo>
                          <a:pt x="518" y="570"/>
                        </a:lnTo>
                        <a:lnTo>
                          <a:pt x="535" y="542"/>
                        </a:lnTo>
                        <a:lnTo>
                          <a:pt x="550" y="509"/>
                        </a:lnTo>
                        <a:lnTo>
                          <a:pt x="568" y="467"/>
                        </a:lnTo>
                      </a:path>
                    </a:pathLst>
                  </a:custGeom>
                  <a:solidFill>
                    <a:srgbClr val="E0A08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96" name="Group 79"/>
                  <p:cNvGrpSpPr>
                    <a:grpSpLocks/>
                  </p:cNvGrpSpPr>
                  <p:nvPr/>
                </p:nvGrpSpPr>
                <p:grpSpPr bwMode="auto">
                  <a:xfrm>
                    <a:off x="4425" y="1934"/>
                    <a:ext cx="111" cy="233"/>
                    <a:chOff x="4425" y="1934"/>
                    <a:chExt cx="111" cy="233"/>
                  </a:xfrm>
                </p:grpSpPr>
                <p:sp>
                  <p:nvSpPr>
                    <p:cNvPr id="47197" name="Freeform 80"/>
                    <p:cNvSpPr>
                      <a:spLocks/>
                    </p:cNvSpPr>
                    <p:nvPr/>
                  </p:nvSpPr>
                  <p:spPr bwMode="auto">
                    <a:xfrm>
                      <a:off x="4494" y="1941"/>
                      <a:ext cx="42" cy="226"/>
                    </a:xfrm>
                    <a:custGeom>
                      <a:avLst/>
                      <a:gdLst>
                        <a:gd name="T0" fmla="*/ 17 w 42"/>
                        <a:gd name="T1" fmla="*/ 225 h 226"/>
                        <a:gd name="T2" fmla="*/ 7 w 42"/>
                        <a:gd name="T3" fmla="*/ 194 h 226"/>
                        <a:gd name="T4" fmla="*/ 2 w 42"/>
                        <a:gd name="T5" fmla="*/ 163 h 226"/>
                        <a:gd name="T6" fmla="*/ 0 w 42"/>
                        <a:gd name="T7" fmla="*/ 132 h 226"/>
                        <a:gd name="T8" fmla="*/ 2 w 42"/>
                        <a:gd name="T9" fmla="*/ 92 h 226"/>
                        <a:gd name="T10" fmla="*/ 11 w 42"/>
                        <a:gd name="T11" fmla="*/ 56 h 226"/>
                        <a:gd name="T12" fmla="*/ 25 w 42"/>
                        <a:gd name="T13" fmla="*/ 25 h 226"/>
                        <a:gd name="T14" fmla="*/ 41 w 42"/>
                        <a:gd name="T15" fmla="*/ 0 h 22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2" h="226">
                          <a:moveTo>
                            <a:pt x="17" y="225"/>
                          </a:moveTo>
                          <a:lnTo>
                            <a:pt x="7" y="194"/>
                          </a:lnTo>
                          <a:lnTo>
                            <a:pt x="2" y="163"/>
                          </a:lnTo>
                          <a:lnTo>
                            <a:pt x="0" y="132"/>
                          </a:lnTo>
                          <a:lnTo>
                            <a:pt x="2" y="92"/>
                          </a:lnTo>
                          <a:lnTo>
                            <a:pt x="11" y="56"/>
                          </a:lnTo>
                          <a:lnTo>
                            <a:pt x="25" y="25"/>
                          </a:lnTo>
                          <a:lnTo>
                            <a:pt x="41" y="0"/>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8" name="Freeform 81"/>
                    <p:cNvSpPr>
                      <a:spLocks/>
                    </p:cNvSpPr>
                    <p:nvPr/>
                  </p:nvSpPr>
                  <p:spPr bwMode="auto">
                    <a:xfrm>
                      <a:off x="4425" y="1934"/>
                      <a:ext cx="53" cy="42"/>
                    </a:xfrm>
                    <a:custGeom>
                      <a:avLst/>
                      <a:gdLst>
                        <a:gd name="T0" fmla="*/ 0 w 53"/>
                        <a:gd name="T1" fmla="*/ 41 h 42"/>
                        <a:gd name="T2" fmla="*/ 24 w 53"/>
                        <a:gd name="T3" fmla="*/ 38 h 42"/>
                        <a:gd name="T4" fmla="*/ 47 w 53"/>
                        <a:gd name="T5" fmla="*/ 28 h 42"/>
                        <a:gd name="T6" fmla="*/ 52 w 53"/>
                        <a:gd name="T7" fmla="*/ 9 h 42"/>
                        <a:gd name="T8" fmla="*/ 39 w 5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42">
                          <a:moveTo>
                            <a:pt x="0" y="41"/>
                          </a:moveTo>
                          <a:lnTo>
                            <a:pt x="24" y="38"/>
                          </a:lnTo>
                          <a:lnTo>
                            <a:pt x="47" y="28"/>
                          </a:lnTo>
                          <a:lnTo>
                            <a:pt x="52" y="9"/>
                          </a:lnTo>
                          <a:lnTo>
                            <a:pt x="39" y="0"/>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47186" name="Group 82"/>
                <p:cNvGrpSpPr>
                  <a:grpSpLocks/>
                </p:cNvGrpSpPr>
                <p:nvPr/>
              </p:nvGrpSpPr>
              <p:grpSpPr bwMode="auto">
                <a:xfrm>
                  <a:off x="4544" y="1594"/>
                  <a:ext cx="356" cy="440"/>
                  <a:chOff x="4544" y="1594"/>
                  <a:chExt cx="356" cy="440"/>
                </a:xfrm>
              </p:grpSpPr>
              <p:sp>
                <p:nvSpPr>
                  <p:cNvPr id="47187" name="Freeform 83"/>
                  <p:cNvSpPr>
                    <a:spLocks/>
                  </p:cNvSpPr>
                  <p:nvPr/>
                </p:nvSpPr>
                <p:spPr bwMode="auto">
                  <a:xfrm>
                    <a:off x="4544" y="1594"/>
                    <a:ext cx="356" cy="440"/>
                  </a:xfrm>
                  <a:custGeom>
                    <a:avLst/>
                    <a:gdLst>
                      <a:gd name="T0" fmla="*/ 12 w 356"/>
                      <a:gd name="T1" fmla="*/ 49 h 440"/>
                      <a:gd name="T2" fmla="*/ 61 w 356"/>
                      <a:gd name="T3" fmla="*/ 34 h 440"/>
                      <a:gd name="T4" fmla="*/ 95 w 356"/>
                      <a:gd name="T5" fmla="*/ 9 h 440"/>
                      <a:gd name="T6" fmla="*/ 125 w 356"/>
                      <a:gd name="T7" fmla="*/ 0 h 440"/>
                      <a:gd name="T8" fmla="*/ 158 w 356"/>
                      <a:gd name="T9" fmla="*/ 13 h 440"/>
                      <a:gd name="T10" fmla="*/ 200 w 356"/>
                      <a:gd name="T11" fmla="*/ 27 h 440"/>
                      <a:gd name="T12" fmla="*/ 237 w 356"/>
                      <a:gd name="T13" fmla="*/ 21 h 440"/>
                      <a:gd name="T14" fmla="*/ 271 w 356"/>
                      <a:gd name="T15" fmla="*/ 34 h 440"/>
                      <a:gd name="T16" fmla="*/ 307 w 356"/>
                      <a:gd name="T17" fmla="*/ 54 h 440"/>
                      <a:gd name="T18" fmla="*/ 347 w 356"/>
                      <a:gd name="T19" fmla="*/ 94 h 440"/>
                      <a:gd name="T20" fmla="*/ 355 w 356"/>
                      <a:gd name="T21" fmla="*/ 174 h 440"/>
                      <a:gd name="T22" fmla="*/ 339 w 356"/>
                      <a:gd name="T23" fmla="*/ 261 h 440"/>
                      <a:gd name="T24" fmla="*/ 331 w 356"/>
                      <a:gd name="T25" fmla="*/ 309 h 440"/>
                      <a:gd name="T26" fmla="*/ 300 w 356"/>
                      <a:gd name="T27" fmla="*/ 322 h 440"/>
                      <a:gd name="T28" fmla="*/ 280 w 356"/>
                      <a:gd name="T29" fmla="*/ 352 h 440"/>
                      <a:gd name="T30" fmla="*/ 269 w 356"/>
                      <a:gd name="T31" fmla="*/ 400 h 440"/>
                      <a:gd name="T32" fmla="*/ 228 w 356"/>
                      <a:gd name="T33" fmla="*/ 429 h 440"/>
                      <a:gd name="T34" fmla="*/ 181 w 356"/>
                      <a:gd name="T35" fmla="*/ 439 h 440"/>
                      <a:gd name="T36" fmla="*/ 155 w 356"/>
                      <a:gd name="T37" fmla="*/ 431 h 440"/>
                      <a:gd name="T38" fmla="*/ 150 w 356"/>
                      <a:gd name="T39" fmla="*/ 401 h 440"/>
                      <a:gd name="T40" fmla="*/ 163 w 356"/>
                      <a:gd name="T41" fmla="*/ 370 h 440"/>
                      <a:gd name="T42" fmla="*/ 146 w 356"/>
                      <a:gd name="T43" fmla="*/ 343 h 440"/>
                      <a:gd name="T44" fmla="*/ 97 w 356"/>
                      <a:gd name="T45" fmla="*/ 350 h 440"/>
                      <a:gd name="T46" fmla="*/ 70 w 356"/>
                      <a:gd name="T47" fmla="*/ 334 h 440"/>
                      <a:gd name="T48" fmla="*/ 106 w 356"/>
                      <a:gd name="T49" fmla="*/ 309 h 440"/>
                      <a:gd name="T50" fmla="*/ 121 w 356"/>
                      <a:gd name="T51" fmla="*/ 280 h 440"/>
                      <a:gd name="T52" fmla="*/ 116 w 356"/>
                      <a:gd name="T53" fmla="*/ 256 h 440"/>
                      <a:gd name="T54" fmla="*/ 95 w 356"/>
                      <a:gd name="T55" fmla="*/ 222 h 440"/>
                      <a:gd name="T56" fmla="*/ 92 w 356"/>
                      <a:gd name="T57" fmla="*/ 188 h 440"/>
                      <a:gd name="T58" fmla="*/ 105 w 356"/>
                      <a:gd name="T59" fmla="*/ 166 h 440"/>
                      <a:gd name="T60" fmla="*/ 137 w 356"/>
                      <a:gd name="T61" fmla="*/ 147 h 440"/>
                      <a:gd name="T62" fmla="*/ 164 w 356"/>
                      <a:gd name="T63" fmla="*/ 130 h 440"/>
                      <a:gd name="T64" fmla="*/ 165 w 356"/>
                      <a:gd name="T65" fmla="*/ 116 h 440"/>
                      <a:gd name="T66" fmla="*/ 155 w 356"/>
                      <a:gd name="T67" fmla="*/ 102 h 440"/>
                      <a:gd name="T68" fmla="*/ 147 w 356"/>
                      <a:gd name="T69" fmla="*/ 99 h 440"/>
                      <a:gd name="T70" fmla="*/ 111 w 356"/>
                      <a:gd name="T71" fmla="*/ 103 h 440"/>
                      <a:gd name="T72" fmla="*/ 79 w 356"/>
                      <a:gd name="T73" fmla="*/ 99 h 440"/>
                      <a:gd name="T74" fmla="*/ 58 w 356"/>
                      <a:gd name="T75" fmla="*/ 88 h 440"/>
                      <a:gd name="T76" fmla="*/ 36 w 356"/>
                      <a:gd name="T77" fmla="*/ 72 h 440"/>
                      <a:gd name="T78" fmla="*/ 0 w 356"/>
                      <a:gd name="T79" fmla="*/ 66 h 44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56" h="440">
                        <a:moveTo>
                          <a:pt x="0" y="66"/>
                        </a:moveTo>
                        <a:lnTo>
                          <a:pt x="12" y="49"/>
                        </a:lnTo>
                        <a:lnTo>
                          <a:pt x="33" y="37"/>
                        </a:lnTo>
                        <a:lnTo>
                          <a:pt x="61" y="34"/>
                        </a:lnTo>
                        <a:lnTo>
                          <a:pt x="77" y="21"/>
                        </a:lnTo>
                        <a:lnTo>
                          <a:pt x="95" y="9"/>
                        </a:lnTo>
                        <a:lnTo>
                          <a:pt x="109" y="3"/>
                        </a:lnTo>
                        <a:lnTo>
                          <a:pt x="125" y="0"/>
                        </a:lnTo>
                        <a:lnTo>
                          <a:pt x="140" y="1"/>
                        </a:lnTo>
                        <a:lnTo>
                          <a:pt x="158" y="13"/>
                        </a:lnTo>
                        <a:lnTo>
                          <a:pt x="176" y="22"/>
                        </a:lnTo>
                        <a:lnTo>
                          <a:pt x="200" y="27"/>
                        </a:lnTo>
                        <a:lnTo>
                          <a:pt x="218" y="24"/>
                        </a:lnTo>
                        <a:lnTo>
                          <a:pt x="237" y="21"/>
                        </a:lnTo>
                        <a:lnTo>
                          <a:pt x="256" y="26"/>
                        </a:lnTo>
                        <a:lnTo>
                          <a:pt x="271" y="34"/>
                        </a:lnTo>
                        <a:lnTo>
                          <a:pt x="291" y="43"/>
                        </a:lnTo>
                        <a:lnTo>
                          <a:pt x="307" y="54"/>
                        </a:lnTo>
                        <a:lnTo>
                          <a:pt x="328" y="72"/>
                        </a:lnTo>
                        <a:lnTo>
                          <a:pt x="347" y="94"/>
                        </a:lnTo>
                        <a:lnTo>
                          <a:pt x="353" y="128"/>
                        </a:lnTo>
                        <a:lnTo>
                          <a:pt x="355" y="174"/>
                        </a:lnTo>
                        <a:lnTo>
                          <a:pt x="350" y="224"/>
                        </a:lnTo>
                        <a:lnTo>
                          <a:pt x="339" y="261"/>
                        </a:lnTo>
                        <a:lnTo>
                          <a:pt x="336" y="287"/>
                        </a:lnTo>
                        <a:lnTo>
                          <a:pt x="331" y="309"/>
                        </a:lnTo>
                        <a:lnTo>
                          <a:pt x="316" y="319"/>
                        </a:lnTo>
                        <a:lnTo>
                          <a:pt x="300" y="322"/>
                        </a:lnTo>
                        <a:lnTo>
                          <a:pt x="287" y="336"/>
                        </a:lnTo>
                        <a:lnTo>
                          <a:pt x="280" y="352"/>
                        </a:lnTo>
                        <a:lnTo>
                          <a:pt x="277" y="377"/>
                        </a:lnTo>
                        <a:lnTo>
                          <a:pt x="269" y="400"/>
                        </a:lnTo>
                        <a:lnTo>
                          <a:pt x="253" y="416"/>
                        </a:lnTo>
                        <a:lnTo>
                          <a:pt x="228" y="429"/>
                        </a:lnTo>
                        <a:lnTo>
                          <a:pt x="204" y="435"/>
                        </a:lnTo>
                        <a:lnTo>
                          <a:pt x="181" y="439"/>
                        </a:lnTo>
                        <a:lnTo>
                          <a:pt x="164" y="436"/>
                        </a:lnTo>
                        <a:lnTo>
                          <a:pt x="155" y="431"/>
                        </a:lnTo>
                        <a:lnTo>
                          <a:pt x="150" y="418"/>
                        </a:lnTo>
                        <a:lnTo>
                          <a:pt x="150" y="401"/>
                        </a:lnTo>
                        <a:lnTo>
                          <a:pt x="158" y="387"/>
                        </a:lnTo>
                        <a:lnTo>
                          <a:pt x="163" y="370"/>
                        </a:lnTo>
                        <a:lnTo>
                          <a:pt x="160" y="352"/>
                        </a:lnTo>
                        <a:lnTo>
                          <a:pt x="146" y="343"/>
                        </a:lnTo>
                        <a:lnTo>
                          <a:pt x="131" y="341"/>
                        </a:lnTo>
                        <a:lnTo>
                          <a:pt x="97" y="350"/>
                        </a:lnTo>
                        <a:lnTo>
                          <a:pt x="85" y="339"/>
                        </a:lnTo>
                        <a:lnTo>
                          <a:pt x="70" y="334"/>
                        </a:lnTo>
                        <a:lnTo>
                          <a:pt x="87" y="322"/>
                        </a:lnTo>
                        <a:lnTo>
                          <a:pt x="106" y="309"/>
                        </a:lnTo>
                        <a:lnTo>
                          <a:pt x="115" y="295"/>
                        </a:lnTo>
                        <a:lnTo>
                          <a:pt x="121" y="280"/>
                        </a:lnTo>
                        <a:lnTo>
                          <a:pt x="120" y="268"/>
                        </a:lnTo>
                        <a:lnTo>
                          <a:pt x="116" y="256"/>
                        </a:lnTo>
                        <a:lnTo>
                          <a:pt x="105" y="240"/>
                        </a:lnTo>
                        <a:lnTo>
                          <a:pt x="95" y="222"/>
                        </a:lnTo>
                        <a:lnTo>
                          <a:pt x="92" y="206"/>
                        </a:lnTo>
                        <a:lnTo>
                          <a:pt x="92" y="188"/>
                        </a:lnTo>
                        <a:lnTo>
                          <a:pt x="96" y="174"/>
                        </a:lnTo>
                        <a:lnTo>
                          <a:pt x="105" y="166"/>
                        </a:lnTo>
                        <a:lnTo>
                          <a:pt x="121" y="156"/>
                        </a:lnTo>
                        <a:lnTo>
                          <a:pt x="137" y="147"/>
                        </a:lnTo>
                        <a:lnTo>
                          <a:pt x="151" y="139"/>
                        </a:lnTo>
                        <a:lnTo>
                          <a:pt x="164" y="130"/>
                        </a:lnTo>
                        <a:lnTo>
                          <a:pt x="173" y="116"/>
                        </a:lnTo>
                        <a:lnTo>
                          <a:pt x="165" y="116"/>
                        </a:lnTo>
                        <a:lnTo>
                          <a:pt x="158" y="107"/>
                        </a:lnTo>
                        <a:lnTo>
                          <a:pt x="155" y="102"/>
                        </a:lnTo>
                        <a:lnTo>
                          <a:pt x="153" y="96"/>
                        </a:lnTo>
                        <a:lnTo>
                          <a:pt x="147" y="99"/>
                        </a:lnTo>
                        <a:lnTo>
                          <a:pt x="128" y="100"/>
                        </a:lnTo>
                        <a:lnTo>
                          <a:pt x="111" y="103"/>
                        </a:lnTo>
                        <a:lnTo>
                          <a:pt x="97" y="102"/>
                        </a:lnTo>
                        <a:lnTo>
                          <a:pt x="79" y="99"/>
                        </a:lnTo>
                        <a:lnTo>
                          <a:pt x="68" y="95"/>
                        </a:lnTo>
                        <a:lnTo>
                          <a:pt x="58" y="88"/>
                        </a:lnTo>
                        <a:lnTo>
                          <a:pt x="47" y="79"/>
                        </a:lnTo>
                        <a:lnTo>
                          <a:pt x="36" y="72"/>
                        </a:lnTo>
                        <a:lnTo>
                          <a:pt x="19" y="71"/>
                        </a:lnTo>
                        <a:lnTo>
                          <a:pt x="0" y="66"/>
                        </a:lnTo>
                      </a:path>
                    </a:pathLst>
                  </a:custGeom>
                  <a:solidFill>
                    <a:srgbClr val="A0400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88" name="Group 84"/>
                  <p:cNvGrpSpPr>
                    <a:grpSpLocks/>
                  </p:cNvGrpSpPr>
                  <p:nvPr/>
                </p:nvGrpSpPr>
                <p:grpSpPr bwMode="auto">
                  <a:xfrm>
                    <a:off x="4555" y="1640"/>
                    <a:ext cx="184" cy="306"/>
                    <a:chOff x="4555" y="1640"/>
                    <a:chExt cx="184" cy="306"/>
                  </a:xfrm>
                </p:grpSpPr>
                <p:sp>
                  <p:nvSpPr>
                    <p:cNvPr id="47189" name="Freeform 85"/>
                    <p:cNvSpPr>
                      <a:spLocks/>
                    </p:cNvSpPr>
                    <p:nvPr/>
                  </p:nvSpPr>
                  <p:spPr bwMode="auto">
                    <a:xfrm>
                      <a:off x="4710" y="1680"/>
                      <a:ext cx="29" cy="42"/>
                    </a:xfrm>
                    <a:custGeom>
                      <a:avLst/>
                      <a:gdLst>
                        <a:gd name="T0" fmla="*/ 0 w 29"/>
                        <a:gd name="T1" fmla="*/ 31 h 42"/>
                        <a:gd name="T2" fmla="*/ 17 w 29"/>
                        <a:gd name="T3" fmla="*/ 24 h 42"/>
                        <a:gd name="T4" fmla="*/ 22 w 29"/>
                        <a:gd name="T5" fmla="*/ 12 h 42"/>
                        <a:gd name="T6" fmla="*/ 25 w 29"/>
                        <a:gd name="T7" fmla="*/ 0 h 42"/>
                        <a:gd name="T8" fmla="*/ 27 w 29"/>
                        <a:gd name="T9" fmla="*/ 16 h 42"/>
                        <a:gd name="T10" fmla="*/ 20 w 29"/>
                        <a:gd name="T11" fmla="*/ 29 h 42"/>
                        <a:gd name="T12" fmla="*/ 12 w 29"/>
                        <a:gd name="T13" fmla="*/ 34 h 42"/>
                        <a:gd name="T14" fmla="*/ 20 w 29"/>
                        <a:gd name="T15" fmla="*/ 38 h 42"/>
                        <a:gd name="T16" fmla="*/ 28 w 29"/>
                        <a:gd name="T17" fmla="*/ 38 h 42"/>
                        <a:gd name="T18" fmla="*/ 20 w 29"/>
                        <a:gd name="T19" fmla="*/ 41 h 42"/>
                        <a:gd name="T20" fmla="*/ 0 w 29"/>
                        <a:gd name="T21" fmla="*/ 31 h 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 h="42">
                          <a:moveTo>
                            <a:pt x="0" y="31"/>
                          </a:moveTo>
                          <a:lnTo>
                            <a:pt x="17" y="24"/>
                          </a:lnTo>
                          <a:lnTo>
                            <a:pt x="22" y="12"/>
                          </a:lnTo>
                          <a:lnTo>
                            <a:pt x="25" y="0"/>
                          </a:lnTo>
                          <a:lnTo>
                            <a:pt x="27" y="16"/>
                          </a:lnTo>
                          <a:lnTo>
                            <a:pt x="20" y="29"/>
                          </a:lnTo>
                          <a:lnTo>
                            <a:pt x="12" y="34"/>
                          </a:lnTo>
                          <a:lnTo>
                            <a:pt x="20" y="38"/>
                          </a:lnTo>
                          <a:lnTo>
                            <a:pt x="28" y="38"/>
                          </a:lnTo>
                          <a:lnTo>
                            <a:pt x="20" y="41"/>
                          </a:lnTo>
                          <a:lnTo>
                            <a:pt x="0" y="31"/>
                          </a:lnTo>
                        </a:path>
                      </a:pathLst>
                    </a:custGeom>
                    <a:solidFill>
                      <a:srgbClr val="60402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0" name="Freeform 86"/>
                    <p:cNvSpPr>
                      <a:spLocks/>
                    </p:cNvSpPr>
                    <p:nvPr/>
                  </p:nvSpPr>
                  <p:spPr bwMode="auto">
                    <a:xfrm>
                      <a:off x="4663" y="1866"/>
                      <a:ext cx="17" cy="17"/>
                    </a:xfrm>
                    <a:custGeom>
                      <a:avLst/>
                      <a:gdLst>
                        <a:gd name="T0" fmla="*/ 0 w 17"/>
                        <a:gd name="T1" fmla="*/ 13 h 17"/>
                        <a:gd name="T2" fmla="*/ 9 w 17"/>
                        <a:gd name="T3" fmla="*/ 11 h 17"/>
                        <a:gd name="T4" fmla="*/ 16 w 17"/>
                        <a:gd name="T5" fmla="*/ 0 h 17"/>
                        <a:gd name="T6" fmla="*/ 14 w 17"/>
                        <a:gd name="T7" fmla="*/ 16 h 17"/>
                        <a:gd name="T8" fmla="*/ 0 w 17"/>
                        <a:gd name="T9" fmla="*/ 13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0" y="13"/>
                          </a:moveTo>
                          <a:lnTo>
                            <a:pt x="9" y="11"/>
                          </a:lnTo>
                          <a:lnTo>
                            <a:pt x="16" y="0"/>
                          </a:lnTo>
                          <a:lnTo>
                            <a:pt x="14" y="16"/>
                          </a:lnTo>
                          <a:lnTo>
                            <a:pt x="0" y="13"/>
                          </a:lnTo>
                        </a:path>
                      </a:pathLst>
                    </a:custGeom>
                    <a:solidFill>
                      <a:srgbClr val="60402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1" name="Freeform 87"/>
                    <p:cNvSpPr>
                      <a:spLocks/>
                    </p:cNvSpPr>
                    <p:nvPr/>
                  </p:nvSpPr>
                  <p:spPr bwMode="auto">
                    <a:xfrm>
                      <a:off x="4650" y="1876"/>
                      <a:ext cx="49" cy="37"/>
                    </a:xfrm>
                    <a:custGeom>
                      <a:avLst/>
                      <a:gdLst>
                        <a:gd name="T0" fmla="*/ 12 w 49"/>
                        <a:gd name="T1" fmla="*/ 0 h 37"/>
                        <a:gd name="T2" fmla="*/ 20 w 49"/>
                        <a:gd name="T3" fmla="*/ 13 h 37"/>
                        <a:gd name="T4" fmla="*/ 35 w 49"/>
                        <a:gd name="T5" fmla="*/ 18 h 37"/>
                        <a:gd name="T6" fmla="*/ 48 w 49"/>
                        <a:gd name="T7" fmla="*/ 19 h 37"/>
                        <a:gd name="T8" fmla="*/ 35 w 49"/>
                        <a:gd name="T9" fmla="*/ 22 h 37"/>
                        <a:gd name="T10" fmla="*/ 23 w 49"/>
                        <a:gd name="T11" fmla="*/ 20 h 37"/>
                        <a:gd name="T12" fmla="*/ 15 w 49"/>
                        <a:gd name="T13" fmla="*/ 18 h 37"/>
                        <a:gd name="T14" fmla="*/ 12 w 49"/>
                        <a:gd name="T15" fmla="*/ 29 h 37"/>
                        <a:gd name="T16" fmla="*/ 0 w 49"/>
                        <a:gd name="T17" fmla="*/ 36 h 37"/>
                        <a:gd name="T18" fmla="*/ 6 w 49"/>
                        <a:gd name="T19" fmla="*/ 27 h 37"/>
                        <a:gd name="T20" fmla="*/ 9 w 49"/>
                        <a:gd name="T21" fmla="*/ 20 h 37"/>
                        <a:gd name="T22" fmla="*/ 6 w 49"/>
                        <a:gd name="T23" fmla="*/ 13 h 37"/>
                        <a:gd name="T24" fmla="*/ 12 w 49"/>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9" h="37">
                          <a:moveTo>
                            <a:pt x="12" y="0"/>
                          </a:moveTo>
                          <a:lnTo>
                            <a:pt x="20" y="13"/>
                          </a:lnTo>
                          <a:lnTo>
                            <a:pt x="35" y="18"/>
                          </a:lnTo>
                          <a:lnTo>
                            <a:pt x="48" y="19"/>
                          </a:lnTo>
                          <a:lnTo>
                            <a:pt x="35" y="22"/>
                          </a:lnTo>
                          <a:lnTo>
                            <a:pt x="23" y="20"/>
                          </a:lnTo>
                          <a:lnTo>
                            <a:pt x="15" y="18"/>
                          </a:lnTo>
                          <a:lnTo>
                            <a:pt x="12" y="29"/>
                          </a:lnTo>
                          <a:lnTo>
                            <a:pt x="0" y="36"/>
                          </a:lnTo>
                          <a:lnTo>
                            <a:pt x="6" y="27"/>
                          </a:lnTo>
                          <a:lnTo>
                            <a:pt x="9" y="20"/>
                          </a:lnTo>
                          <a:lnTo>
                            <a:pt x="6" y="13"/>
                          </a:lnTo>
                          <a:lnTo>
                            <a:pt x="12" y="0"/>
                          </a:lnTo>
                        </a:path>
                      </a:pathLst>
                    </a:custGeom>
                    <a:solidFill>
                      <a:srgbClr val="60402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2" name="Freeform 88"/>
                    <p:cNvSpPr>
                      <a:spLocks/>
                    </p:cNvSpPr>
                    <p:nvPr/>
                  </p:nvSpPr>
                  <p:spPr bwMode="auto">
                    <a:xfrm>
                      <a:off x="4674" y="1921"/>
                      <a:ext cx="37" cy="25"/>
                    </a:xfrm>
                    <a:custGeom>
                      <a:avLst/>
                      <a:gdLst>
                        <a:gd name="T0" fmla="*/ 0 w 37"/>
                        <a:gd name="T1" fmla="*/ 14 h 25"/>
                        <a:gd name="T2" fmla="*/ 18 w 37"/>
                        <a:gd name="T3" fmla="*/ 12 h 25"/>
                        <a:gd name="T4" fmla="*/ 27 w 37"/>
                        <a:gd name="T5" fmla="*/ 6 h 25"/>
                        <a:gd name="T6" fmla="*/ 31 w 37"/>
                        <a:gd name="T7" fmla="*/ 0 h 25"/>
                        <a:gd name="T8" fmla="*/ 27 w 37"/>
                        <a:gd name="T9" fmla="*/ 10 h 25"/>
                        <a:gd name="T10" fmla="*/ 24 w 37"/>
                        <a:gd name="T11" fmla="*/ 14 h 25"/>
                        <a:gd name="T12" fmla="*/ 29 w 37"/>
                        <a:gd name="T13" fmla="*/ 18 h 25"/>
                        <a:gd name="T14" fmla="*/ 36 w 37"/>
                        <a:gd name="T15" fmla="*/ 19 h 25"/>
                        <a:gd name="T16" fmla="*/ 27 w 37"/>
                        <a:gd name="T17" fmla="*/ 23 h 25"/>
                        <a:gd name="T18" fmla="*/ 23 w 37"/>
                        <a:gd name="T19" fmla="*/ 24 h 25"/>
                        <a:gd name="T20" fmla="*/ 19 w 37"/>
                        <a:gd name="T21" fmla="*/ 23 h 25"/>
                        <a:gd name="T22" fmla="*/ 14 w 37"/>
                        <a:gd name="T23" fmla="*/ 18 h 25"/>
                        <a:gd name="T24" fmla="*/ 0 w 37"/>
                        <a:gd name="T25" fmla="*/ 14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7" h="25">
                          <a:moveTo>
                            <a:pt x="0" y="14"/>
                          </a:moveTo>
                          <a:lnTo>
                            <a:pt x="18" y="12"/>
                          </a:lnTo>
                          <a:lnTo>
                            <a:pt x="27" y="6"/>
                          </a:lnTo>
                          <a:lnTo>
                            <a:pt x="31" y="0"/>
                          </a:lnTo>
                          <a:lnTo>
                            <a:pt x="27" y="10"/>
                          </a:lnTo>
                          <a:lnTo>
                            <a:pt x="24" y="14"/>
                          </a:lnTo>
                          <a:lnTo>
                            <a:pt x="29" y="18"/>
                          </a:lnTo>
                          <a:lnTo>
                            <a:pt x="36" y="19"/>
                          </a:lnTo>
                          <a:lnTo>
                            <a:pt x="27" y="23"/>
                          </a:lnTo>
                          <a:lnTo>
                            <a:pt x="23" y="24"/>
                          </a:lnTo>
                          <a:lnTo>
                            <a:pt x="19" y="23"/>
                          </a:lnTo>
                          <a:lnTo>
                            <a:pt x="14" y="18"/>
                          </a:lnTo>
                          <a:lnTo>
                            <a:pt x="0" y="14"/>
                          </a:lnTo>
                        </a:path>
                      </a:pathLst>
                    </a:custGeom>
                    <a:solidFill>
                      <a:srgbClr val="60402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3" name="Freeform 89"/>
                    <p:cNvSpPr>
                      <a:spLocks/>
                    </p:cNvSpPr>
                    <p:nvPr/>
                  </p:nvSpPr>
                  <p:spPr bwMode="auto">
                    <a:xfrm>
                      <a:off x="4555" y="1640"/>
                      <a:ext cx="38" cy="27"/>
                    </a:xfrm>
                    <a:custGeom>
                      <a:avLst/>
                      <a:gdLst>
                        <a:gd name="T0" fmla="*/ 0 w 38"/>
                        <a:gd name="T1" fmla="*/ 9 h 27"/>
                        <a:gd name="T2" fmla="*/ 15 w 38"/>
                        <a:gd name="T3" fmla="*/ 11 h 27"/>
                        <a:gd name="T4" fmla="*/ 21 w 38"/>
                        <a:gd name="T5" fmla="*/ 15 h 27"/>
                        <a:gd name="T6" fmla="*/ 23 w 38"/>
                        <a:gd name="T7" fmla="*/ 23 h 27"/>
                        <a:gd name="T8" fmla="*/ 27 w 38"/>
                        <a:gd name="T9" fmla="*/ 26 h 27"/>
                        <a:gd name="T10" fmla="*/ 34 w 38"/>
                        <a:gd name="T11" fmla="*/ 23 h 27"/>
                        <a:gd name="T12" fmla="*/ 37 w 38"/>
                        <a:gd name="T13" fmla="*/ 11 h 27"/>
                        <a:gd name="T14" fmla="*/ 34 w 38"/>
                        <a:gd name="T15" fmla="*/ 0 h 27"/>
                        <a:gd name="T16" fmla="*/ 28 w 38"/>
                        <a:gd name="T17" fmla="*/ 0 h 27"/>
                        <a:gd name="T18" fmla="*/ 29 w 38"/>
                        <a:gd name="T19" fmla="*/ 6 h 27"/>
                        <a:gd name="T20" fmla="*/ 28 w 38"/>
                        <a:gd name="T21" fmla="*/ 14 h 27"/>
                        <a:gd name="T22" fmla="*/ 22 w 38"/>
                        <a:gd name="T23" fmla="*/ 7 h 27"/>
                        <a:gd name="T24" fmla="*/ 12 w 38"/>
                        <a:gd name="T25" fmla="*/ 5 h 27"/>
                        <a:gd name="T26" fmla="*/ 0 w 38"/>
                        <a:gd name="T27" fmla="*/ 9 h 2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27">
                          <a:moveTo>
                            <a:pt x="0" y="9"/>
                          </a:moveTo>
                          <a:lnTo>
                            <a:pt x="15" y="11"/>
                          </a:lnTo>
                          <a:lnTo>
                            <a:pt x="21" y="15"/>
                          </a:lnTo>
                          <a:lnTo>
                            <a:pt x="23" y="23"/>
                          </a:lnTo>
                          <a:lnTo>
                            <a:pt x="27" y="26"/>
                          </a:lnTo>
                          <a:lnTo>
                            <a:pt x="34" y="23"/>
                          </a:lnTo>
                          <a:lnTo>
                            <a:pt x="37" y="11"/>
                          </a:lnTo>
                          <a:lnTo>
                            <a:pt x="34" y="0"/>
                          </a:lnTo>
                          <a:lnTo>
                            <a:pt x="28" y="0"/>
                          </a:lnTo>
                          <a:lnTo>
                            <a:pt x="29" y="6"/>
                          </a:lnTo>
                          <a:lnTo>
                            <a:pt x="28" y="14"/>
                          </a:lnTo>
                          <a:lnTo>
                            <a:pt x="22" y="7"/>
                          </a:lnTo>
                          <a:lnTo>
                            <a:pt x="12" y="5"/>
                          </a:lnTo>
                          <a:lnTo>
                            <a:pt x="0" y="9"/>
                          </a:lnTo>
                        </a:path>
                      </a:pathLst>
                    </a:custGeom>
                    <a:solidFill>
                      <a:srgbClr val="60402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4" name="Freeform 90"/>
                    <p:cNvSpPr>
                      <a:spLocks/>
                    </p:cNvSpPr>
                    <p:nvPr/>
                  </p:nvSpPr>
                  <p:spPr bwMode="auto">
                    <a:xfrm>
                      <a:off x="4583" y="1670"/>
                      <a:ext cx="32" cy="17"/>
                    </a:xfrm>
                    <a:custGeom>
                      <a:avLst/>
                      <a:gdLst>
                        <a:gd name="T0" fmla="*/ 0 w 32"/>
                        <a:gd name="T1" fmla="*/ 0 h 17"/>
                        <a:gd name="T2" fmla="*/ 14 w 32"/>
                        <a:gd name="T3" fmla="*/ 14 h 17"/>
                        <a:gd name="T4" fmla="*/ 23 w 32"/>
                        <a:gd name="T5" fmla="*/ 16 h 17"/>
                        <a:gd name="T6" fmla="*/ 31 w 32"/>
                        <a:gd name="T7" fmla="*/ 8 h 17"/>
                        <a:gd name="T8" fmla="*/ 20 w 32"/>
                        <a:gd name="T9" fmla="*/ 9 h 17"/>
                        <a:gd name="T10" fmla="*/ 12 w 32"/>
                        <a:gd name="T11" fmla="*/ 6 h 17"/>
                        <a:gd name="T12" fmla="*/ 0 w 32"/>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2" h="17">
                          <a:moveTo>
                            <a:pt x="0" y="0"/>
                          </a:moveTo>
                          <a:lnTo>
                            <a:pt x="14" y="14"/>
                          </a:lnTo>
                          <a:lnTo>
                            <a:pt x="23" y="16"/>
                          </a:lnTo>
                          <a:lnTo>
                            <a:pt x="31" y="8"/>
                          </a:lnTo>
                          <a:lnTo>
                            <a:pt x="20" y="9"/>
                          </a:lnTo>
                          <a:lnTo>
                            <a:pt x="12" y="6"/>
                          </a:lnTo>
                          <a:lnTo>
                            <a:pt x="0" y="0"/>
                          </a:lnTo>
                        </a:path>
                      </a:pathLst>
                    </a:custGeom>
                    <a:solidFill>
                      <a:srgbClr val="60402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47182" name="Group 91"/>
              <p:cNvGrpSpPr>
                <a:grpSpLocks/>
              </p:cNvGrpSpPr>
              <p:nvPr/>
            </p:nvGrpSpPr>
            <p:grpSpPr bwMode="auto">
              <a:xfrm>
                <a:off x="4518" y="1738"/>
                <a:ext cx="80" cy="79"/>
                <a:chOff x="4518" y="1738"/>
                <a:chExt cx="80" cy="79"/>
              </a:xfrm>
            </p:grpSpPr>
            <p:sp>
              <p:nvSpPr>
                <p:cNvPr id="47183" name="Freeform 92"/>
                <p:cNvSpPr>
                  <a:spLocks/>
                </p:cNvSpPr>
                <p:nvPr/>
              </p:nvSpPr>
              <p:spPr bwMode="auto">
                <a:xfrm>
                  <a:off x="4550" y="1738"/>
                  <a:ext cx="48" cy="38"/>
                </a:xfrm>
                <a:custGeom>
                  <a:avLst/>
                  <a:gdLst>
                    <a:gd name="T0" fmla="*/ 0 w 48"/>
                    <a:gd name="T1" fmla="*/ 0 h 38"/>
                    <a:gd name="T2" fmla="*/ 14 w 48"/>
                    <a:gd name="T3" fmla="*/ 1 h 38"/>
                    <a:gd name="T4" fmla="*/ 31 w 48"/>
                    <a:gd name="T5" fmla="*/ 8 h 38"/>
                    <a:gd name="T6" fmla="*/ 41 w 48"/>
                    <a:gd name="T7" fmla="*/ 20 h 38"/>
                    <a:gd name="T8" fmla="*/ 47 w 48"/>
                    <a:gd name="T9" fmla="*/ 3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38">
                      <a:moveTo>
                        <a:pt x="0" y="0"/>
                      </a:moveTo>
                      <a:lnTo>
                        <a:pt x="14" y="1"/>
                      </a:lnTo>
                      <a:lnTo>
                        <a:pt x="31" y="8"/>
                      </a:lnTo>
                      <a:lnTo>
                        <a:pt x="41" y="20"/>
                      </a:lnTo>
                      <a:lnTo>
                        <a:pt x="47" y="37"/>
                      </a:lnTo>
                    </a:path>
                  </a:pathLst>
                </a:custGeom>
                <a:noFill/>
                <a:ln w="508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84" name="Freeform 93"/>
                <p:cNvSpPr>
                  <a:spLocks/>
                </p:cNvSpPr>
                <p:nvPr/>
              </p:nvSpPr>
              <p:spPr bwMode="auto">
                <a:xfrm>
                  <a:off x="4518" y="1766"/>
                  <a:ext cx="38" cy="51"/>
                </a:xfrm>
                <a:custGeom>
                  <a:avLst/>
                  <a:gdLst>
                    <a:gd name="T0" fmla="*/ 37 w 38"/>
                    <a:gd name="T1" fmla="*/ 0 h 51"/>
                    <a:gd name="T2" fmla="*/ 28 w 38"/>
                    <a:gd name="T3" fmla="*/ 1 h 51"/>
                    <a:gd name="T4" fmla="*/ 18 w 38"/>
                    <a:gd name="T5" fmla="*/ 7 h 51"/>
                    <a:gd name="T6" fmla="*/ 10 w 38"/>
                    <a:gd name="T7" fmla="*/ 16 h 51"/>
                    <a:gd name="T8" fmla="*/ 3 w 38"/>
                    <a:gd name="T9" fmla="*/ 27 h 51"/>
                    <a:gd name="T10" fmla="*/ 0 w 38"/>
                    <a:gd name="T11" fmla="*/ 40 h 51"/>
                    <a:gd name="T12" fmla="*/ 0 w 38"/>
                    <a:gd name="T13" fmla="*/ 50 h 51"/>
                    <a:gd name="T14" fmla="*/ 8 w 38"/>
                    <a:gd name="T15" fmla="*/ 49 h 51"/>
                    <a:gd name="T16" fmla="*/ 18 w 38"/>
                    <a:gd name="T17" fmla="*/ 45 h 51"/>
                    <a:gd name="T18" fmla="*/ 28 w 38"/>
                    <a:gd name="T19" fmla="*/ 37 h 51"/>
                    <a:gd name="T20" fmla="*/ 33 w 38"/>
                    <a:gd name="T21" fmla="*/ 26 h 51"/>
                    <a:gd name="T22" fmla="*/ 37 w 38"/>
                    <a:gd name="T23" fmla="*/ 11 h 51"/>
                    <a:gd name="T24" fmla="*/ 37 w 38"/>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51">
                      <a:moveTo>
                        <a:pt x="37" y="0"/>
                      </a:moveTo>
                      <a:lnTo>
                        <a:pt x="28" y="1"/>
                      </a:lnTo>
                      <a:lnTo>
                        <a:pt x="18" y="7"/>
                      </a:lnTo>
                      <a:lnTo>
                        <a:pt x="10" y="16"/>
                      </a:lnTo>
                      <a:lnTo>
                        <a:pt x="3" y="27"/>
                      </a:lnTo>
                      <a:lnTo>
                        <a:pt x="0" y="40"/>
                      </a:lnTo>
                      <a:lnTo>
                        <a:pt x="0" y="50"/>
                      </a:lnTo>
                      <a:lnTo>
                        <a:pt x="8" y="49"/>
                      </a:lnTo>
                      <a:lnTo>
                        <a:pt x="18" y="45"/>
                      </a:lnTo>
                      <a:lnTo>
                        <a:pt x="28" y="37"/>
                      </a:lnTo>
                      <a:lnTo>
                        <a:pt x="33" y="26"/>
                      </a:lnTo>
                      <a:lnTo>
                        <a:pt x="37" y="11"/>
                      </a:lnTo>
                      <a:lnTo>
                        <a:pt x="37" y="0"/>
                      </a:lnTo>
                    </a:path>
                  </a:pathLst>
                </a:custGeom>
                <a:solidFill>
                  <a:srgbClr val="000000"/>
                </a:solidFill>
                <a:ln w="9525" cap="rnd">
                  <a:solidFill>
                    <a:srgbClr val="183B97"/>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47148" name="Group 94"/>
            <p:cNvGrpSpPr>
              <a:grpSpLocks/>
            </p:cNvGrpSpPr>
            <p:nvPr/>
          </p:nvGrpSpPr>
          <p:grpSpPr bwMode="auto">
            <a:xfrm>
              <a:off x="4172" y="2813"/>
              <a:ext cx="392" cy="659"/>
              <a:chOff x="4172" y="2813"/>
              <a:chExt cx="392" cy="659"/>
            </a:xfrm>
          </p:grpSpPr>
          <p:grpSp>
            <p:nvGrpSpPr>
              <p:cNvPr id="47169" name="Group 95"/>
              <p:cNvGrpSpPr>
                <a:grpSpLocks/>
              </p:cNvGrpSpPr>
              <p:nvPr/>
            </p:nvGrpSpPr>
            <p:grpSpPr bwMode="auto">
              <a:xfrm>
                <a:off x="4172" y="3304"/>
                <a:ext cx="392" cy="168"/>
                <a:chOff x="4172" y="3304"/>
                <a:chExt cx="392" cy="168"/>
              </a:xfrm>
            </p:grpSpPr>
            <p:sp>
              <p:nvSpPr>
                <p:cNvPr id="47179" name="Freeform 96"/>
                <p:cNvSpPr>
                  <a:spLocks/>
                </p:cNvSpPr>
                <p:nvPr/>
              </p:nvSpPr>
              <p:spPr bwMode="auto">
                <a:xfrm>
                  <a:off x="4172" y="3413"/>
                  <a:ext cx="204" cy="56"/>
                </a:xfrm>
                <a:custGeom>
                  <a:avLst/>
                  <a:gdLst>
                    <a:gd name="T0" fmla="*/ 183 w 204"/>
                    <a:gd name="T1" fmla="*/ 0 h 56"/>
                    <a:gd name="T2" fmla="*/ 113 w 204"/>
                    <a:gd name="T3" fmla="*/ 6 h 56"/>
                    <a:gd name="T4" fmla="*/ 81 w 204"/>
                    <a:gd name="T5" fmla="*/ 23 h 56"/>
                    <a:gd name="T6" fmla="*/ 59 w 204"/>
                    <a:gd name="T7" fmla="*/ 27 h 56"/>
                    <a:gd name="T8" fmla="*/ 39 w 204"/>
                    <a:gd name="T9" fmla="*/ 31 h 56"/>
                    <a:gd name="T10" fmla="*/ 5 w 204"/>
                    <a:gd name="T11" fmla="*/ 43 h 56"/>
                    <a:gd name="T12" fmla="*/ 0 w 204"/>
                    <a:gd name="T13" fmla="*/ 47 h 56"/>
                    <a:gd name="T14" fmla="*/ 0 w 204"/>
                    <a:gd name="T15" fmla="*/ 55 h 56"/>
                    <a:gd name="T16" fmla="*/ 90 w 204"/>
                    <a:gd name="T17" fmla="*/ 55 h 56"/>
                    <a:gd name="T18" fmla="*/ 166 w 204"/>
                    <a:gd name="T19" fmla="*/ 37 h 56"/>
                    <a:gd name="T20" fmla="*/ 170 w 204"/>
                    <a:gd name="T21" fmla="*/ 46 h 56"/>
                    <a:gd name="T22" fmla="*/ 199 w 204"/>
                    <a:gd name="T23" fmla="*/ 45 h 56"/>
                    <a:gd name="T24" fmla="*/ 202 w 204"/>
                    <a:gd name="T25" fmla="*/ 38 h 56"/>
                    <a:gd name="T26" fmla="*/ 203 w 204"/>
                    <a:gd name="T27" fmla="*/ 27 h 56"/>
                    <a:gd name="T28" fmla="*/ 201 w 204"/>
                    <a:gd name="T29" fmla="*/ 17 h 56"/>
                    <a:gd name="T30" fmla="*/ 196 w 204"/>
                    <a:gd name="T31" fmla="*/ 6 h 56"/>
                    <a:gd name="T32" fmla="*/ 183 w 204"/>
                    <a:gd name="T33" fmla="*/ 0 h 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4" h="56">
                      <a:moveTo>
                        <a:pt x="183" y="0"/>
                      </a:moveTo>
                      <a:lnTo>
                        <a:pt x="113" y="6"/>
                      </a:lnTo>
                      <a:lnTo>
                        <a:pt x="81" y="23"/>
                      </a:lnTo>
                      <a:lnTo>
                        <a:pt x="59" y="27"/>
                      </a:lnTo>
                      <a:lnTo>
                        <a:pt x="39" y="31"/>
                      </a:lnTo>
                      <a:lnTo>
                        <a:pt x="5" y="43"/>
                      </a:lnTo>
                      <a:lnTo>
                        <a:pt x="0" y="47"/>
                      </a:lnTo>
                      <a:lnTo>
                        <a:pt x="0" y="55"/>
                      </a:lnTo>
                      <a:lnTo>
                        <a:pt x="90" y="55"/>
                      </a:lnTo>
                      <a:lnTo>
                        <a:pt x="166" y="37"/>
                      </a:lnTo>
                      <a:lnTo>
                        <a:pt x="170" y="46"/>
                      </a:lnTo>
                      <a:lnTo>
                        <a:pt x="199" y="45"/>
                      </a:lnTo>
                      <a:lnTo>
                        <a:pt x="202" y="38"/>
                      </a:lnTo>
                      <a:lnTo>
                        <a:pt x="203" y="27"/>
                      </a:lnTo>
                      <a:lnTo>
                        <a:pt x="201" y="17"/>
                      </a:lnTo>
                      <a:lnTo>
                        <a:pt x="196" y="6"/>
                      </a:lnTo>
                      <a:lnTo>
                        <a:pt x="183" y="0"/>
                      </a:lnTo>
                    </a:path>
                  </a:pathLst>
                </a:custGeom>
                <a:solidFill>
                  <a:srgbClr val="30303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80" name="Freeform 97"/>
                <p:cNvSpPr>
                  <a:spLocks/>
                </p:cNvSpPr>
                <p:nvPr/>
              </p:nvSpPr>
              <p:spPr bwMode="auto">
                <a:xfrm>
                  <a:off x="4410" y="3304"/>
                  <a:ext cx="154" cy="168"/>
                </a:xfrm>
                <a:custGeom>
                  <a:avLst/>
                  <a:gdLst>
                    <a:gd name="T0" fmla="*/ 69 w 154"/>
                    <a:gd name="T1" fmla="*/ 61 h 168"/>
                    <a:gd name="T2" fmla="*/ 50 w 154"/>
                    <a:gd name="T3" fmla="*/ 56 h 168"/>
                    <a:gd name="T4" fmla="*/ 41 w 154"/>
                    <a:gd name="T5" fmla="*/ 90 h 168"/>
                    <a:gd name="T6" fmla="*/ 7 w 154"/>
                    <a:gd name="T7" fmla="*/ 136 h 168"/>
                    <a:gd name="T8" fmla="*/ 0 w 154"/>
                    <a:gd name="T9" fmla="*/ 153 h 168"/>
                    <a:gd name="T10" fmla="*/ 0 w 154"/>
                    <a:gd name="T11" fmla="*/ 163 h 168"/>
                    <a:gd name="T12" fmla="*/ 5 w 154"/>
                    <a:gd name="T13" fmla="*/ 167 h 168"/>
                    <a:gd name="T14" fmla="*/ 80 w 154"/>
                    <a:gd name="T15" fmla="*/ 104 h 168"/>
                    <a:gd name="T16" fmla="*/ 120 w 154"/>
                    <a:gd name="T17" fmla="*/ 56 h 168"/>
                    <a:gd name="T18" fmla="*/ 127 w 154"/>
                    <a:gd name="T19" fmla="*/ 62 h 168"/>
                    <a:gd name="T20" fmla="*/ 153 w 154"/>
                    <a:gd name="T21" fmla="*/ 37 h 168"/>
                    <a:gd name="T22" fmla="*/ 153 w 154"/>
                    <a:gd name="T23" fmla="*/ 22 h 168"/>
                    <a:gd name="T24" fmla="*/ 149 w 154"/>
                    <a:gd name="T25" fmla="*/ 12 h 168"/>
                    <a:gd name="T26" fmla="*/ 140 w 154"/>
                    <a:gd name="T27" fmla="*/ 5 h 168"/>
                    <a:gd name="T28" fmla="*/ 127 w 154"/>
                    <a:gd name="T29" fmla="*/ 0 h 168"/>
                    <a:gd name="T30" fmla="*/ 69 w 154"/>
                    <a:gd name="T31" fmla="*/ 61 h 1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4" h="168">
                      <a:moveTo>
                        <a:pt x="69" y="61"/>
                      </a:moveTo>
                      <a:lnTo>
                        <a:pt x="50" y="56"/>
                      </a:lnTo>
                      <a:lnTo>
                        <a:pt x="41" y="90"/>
                      </a:lnTo>
                      <a:lnTo>
                        <a:pt x="7" y="136"/>
                      </a:lnTo>
                      <a:lnTo>
                        <a:pt x="0" y="153"/>
                      </a:lnTo>
                      <a:lnTo>
                        <a:pt x="0" y="163"/>
                      </a:lnTo>
                      <a:lnTo>
                        <a:pt x="5" y="167"/>
                      </a:lnTo>
                      <a:lnTo>
                        <a:pt x="80" y="104"/>
                      </a:lnTo>
                      <a:lnTo>
                        <a:pt x="120" y="56"/>
                      </a:lnTo>
                      <a:lnTo>
                        <a:pt x="127" y="62"/>
                      </a:lnTo>
                      <a:lnTo>
                        <a:pt x="153" y="37"/>
                      </a:lnTo>
                      <a:lnTo>
                        <a:pt x="153" y="22"/>
                      </a:lnTo>
                      <a:lnTo>
                        <a:pt x="149" y="12"/>
                      </a:lnTo>
                      <a:lnTo>
                        <a:pt x="140" y="5"/>
                      </a:lnTo>
                      <a:lnTo>
                        <a:pt x="127" y="0"/>
                      </a:lnTo>
                      <a:lnTo>
                        <a:pt x="69" y="61"/>
                      </a:lnTo>
                    </a:path>
                  </a:pathLst>
                </a:custGeom>
                <a:solidFill>
                  <a:srgbClr val="30303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70" name="Group 98"/>
              <p:cNvGrpSpPr>
                <a:grpSpLocks/>
              </p:cNvGrpSpPr>
              <p:nvPr/>
            </p:nvGrpSpPr>
            <p:grpSpPr bwMode="auto">
              <a:xfrm>
                <a:off x="4204" y="2813"/>
                <a:ext cx="351" cy="615"/>
                <a:chOff x="4204" y="2813"/>
                <a:chExt cx="351" cy="615"/>
              </a:xfrm>
            </p:grpSpPr>
            <p:sp>
              <p:nvSpPr>
                <p:cNvPr id="47171" name="Freeform 99"/>
                <p:cNvSpPr>
                  <a:spLocks/>
                </p:cNvSpPr>
                <p:nvPr/>
              </p:nvSpPr>
              <p:spPr bwMode="auto">
                <a:xfrm>
                  <a:off x="4204" y="2813"/>
                  <a:ext cx="351" cy="615"/>
                </a:xfrm>
                <a:custGeom>
                  <a:avLst/>
                  <a:gdLst>
                    <a:gd name="T0" fmla="*/ 31 w 351"/>
                    <a:gd name="T1" fmla="*/ 0 h 615"/>
                    <a:gd name="T2" fmla="*/ 103 w 351"/>
                    <a:gd name="T3" fmla="*/ 24 h 615"/>
                    <a:gd name="T4" fmla="*/ 133 w 351"/>
                    <a:gd name="T5" fmla="*/ 30 h 615"/>
                    <a:gd name="T6" fmla="*/ 162 w 351"/>
                    <a:gd name="T7" fmla="*/ 51 h 615"/>
                    <a:gd name="T8" fmla="*/ 198 w 351"/>
                    <a:gd name="T9" fmla="*/ 77 h 615"/>
                    <a:gd name="T10" fmla="*/ 231 w 351"/>
                    <a:gd name="T11" fmla="*/ 85 h 615"/>
                    <a:gd name="T12" fmla="*/ 259 w 351"/>
                    <a:gd name="T13" fmla="*/ 96 h 615"/>
                    <a:gd name="T14" fmla="*/ 275 w 351"/>
                    <a:gd name="T15" fmla="*/ 130 h 615"/>
                    <a:gd name="T16" fmla="*/ 281 w 351"/>
                    <a:gd name="T17" fmla="*/ 150 h 615"/>
                    <a:gd name="T18" fmla="*/ 286 w 351"/>
                    <a:gd name="T19" fmla="*/ 170 h 615"/>
                    <a:gd name="T20" fmla="*/ 283 w 351"/>
                    <a:gd name="T21" fmla="*/ 193 h 615"/>
                    <a:gd name="T22" fmla="*/ 279 w 351"/>
                    <a:gd name="T23" fmla="*/ 223 h 615"/>
                    <a:gd name="T24" fmla="*/ 281 w 351"/>
                    <a:gd name="T25" fmla="*/ 264 h 615"/>
                    <a:gd name="T26" fmla="*/ 284 w 351"/>
                    <a:gd name="T27" fmla="*/ 321 h 615"/>
                    <a:gd name="T28" fmla="*/ 294 w 351"/>
                    <a:gd name="T29" fmla="*/ 371 h 615"/>
                    <a:gd name="T30" fmla="*/ 305 w 351"/>
                    <a:gd name="T31" fmla="*/ 417 h 615"/>
                    <a:gd name="T32" fmla="*/ 327 w 351"/>
                    <a:gd name="T33" fmla="*/ 458 h 615"/>
                    <a:gd name="T34" fmla="*/ 350 w 351"/>
                    <a:gd name="T35" fmla="*/ 488 h 615"/>
                    <a:gd name="T36" fmla="*/ 317 w 351"/>
                    <a:gd name="T37" fmla="*/ 514 h 615"/>
                    <a:gd name="T38" fmla="*/ 292 w 351"/>
                    <a:gd name="T39" fmla="*/ 542 h 615"/>
                    <a:gd name="T40" fmla="*/ 254 w 351"/>
                    <a:gd name="T41" fmla="*/ 571 h 615"/>
                    <a:gd name="T42" fmla="*/ 242 w 351"/>
                    <a:gd name="T43" fmla="*/ 551 h 615"/>
                    <a:gd name="T44" fmla="*/ 235 w 351"/>
                    <a:gd name="T45" fmla="*/ 515 h 615"/>
                    <a:gd name="T46" fmla="*/ 219 w 351"/>
                    <a:gd name="T47" fmla="*/ 483 h 615"/>
                    <a:gd name="T48" fmla="*/ 205 w 351"/>
                    <a:gd name="T49" fmla="*/ 447 h 615"/>
                    <a:gd name="T50" fmla="*/ 193 w 351"/>
                    <a:gd name="T51" fmla="*/ 416 h 615"/>
                    <a:gd name="T52" fmla="*/ 178 w 351"/>
                    <a:gd name="T53" fmla="*/ 382 h 615"/>
                    <a:gd name="T54" fmla="*/ 173 w 351"/>
                    <a:gd name="T55" fmla="*/ 352 h 615"/>
                    <a:gd name="T56" fmla="*/ 169 w 351"/>
                    <a:gd name="T57" fmla="*/ 324 h 615"/>
                    <a:gd name="T58" fmla="*/ 164 w 351"/>
                    <a:gd name="T59" fmla="*/ 296 h 615"/>
                    <a:gd name="T60" fmla="*/ 158 w 351"/>
                    <a:gd name="T61" fmla="*/ 261 h 615"/>
                    <a:gd name="T62" fmla="*/ 142 w 351"/>
                    <a:gd name="T63" fmla="*/ 164 h 615"/>
                    <a:gd name="T64" fmla="*/ 138 w 351"/>
                    <a:gd name="T65" fmla="*/ 221 h 615"/>
                    <a:gd name="T66" fmla="*/ 155 w 351"/>
                    <a:gd name="T67" fmla="*/ 308 h 615"/>
                    <a:gd name="T68" fmla="*/ 156 w 351"/>
                    <a:gd name="T69" fmla="*/ 363 h 615"/>
                    <a:gd name="T70" fmla="*/ 159 w 351"/>
                    <a:gd name="T71" fmla="*/ 402 h 615"/>
                    <a:gd name="T72" fmla="*/ 165 w 351"/>
                    <a:gd name="T73" fmla="*/ 436 h 615"/>
                    <a:gd name="T74" fmla="*/ 169 w 351"/>
                    <a:gd name="T75" fmla="*/ 483 h 615"/>
                    <a:gd name="T76" fmla="*/ 172 w 351"/>
                    <a:gd name="T77" fmla="*/ 539 h 615"/>
                    <a:gd name="T78" fmla="*/ 169 w 351"/>
                    <a:gd name="T79" fmla="*/ 587 h 615"/>
                    <a:gd name="T80" fmla="*/ 162 w 351"/>
                    <a:gd name="T81" fmla="*/ 604 h 615"/>
                    <a:gd name="T82" fmla="*/ 139 w 351"/>
                    <a:gd name="T83" fmla="*/ 604 h 615"/>
                    <a:gd name="T84" fmla="*/ 115 w 351"/>
                    <a:gd name="T85" fmla="*/ 602 h 615"/>
                    <a:gd name="T86" fmla="*/ 86 w 351"/>
                    <a:gd name="T87" fmla="*/ 609 h 615"/>
                    <a:gd name="T88" fmla="*/ 60 w 351"/>
                    <a:gd name="T89" fmla="*/ 614 h 615"/>
                    <a:gd name="T90" fmla="*/ 51 w 351"/>
                    <a:gd name="T91" fmla="*/ 607 h 615"/>
                    <a:gd name="T92" fmla="*/ 48 w 351"/>
                    <a:gd name="T93" fmla="*/ 572 h 615"/>
                    <a:gd name="T94" fmla="*/ 54 w 351"/>
                    <a:gd name="T95" fmla="*/ 518 h 615"/>
                    <a:gd name="T96" fmla="*/ 57 w 351"/>
                    <a:gd name="T97" fmla="*/ 461 h 615"/>
                    <a:gd name="T98" fmla="*/ 60 w 351"/>
                    <a:gd name="T99" fmla="*/ 423 h 615"/>
                    <a:gd name="T100" fmla="*/ 55 w 351"/>
                    <a:gd name="T101" fmla="*/ 400 h 615"/>
                    <a:gd name="T102" fmla="*/ 49 w 351"/>
                    <a:gd name="T103" fmla="*/ 376 h 615"/>
                    <a:gd name="T104" fmla="*/ 42 w 351"/>
                    <a:gd name="T105" fmla="*/ 334 h 615"/>
                    <a:gd name="T106" fmla="*/ 32 w 351"/>
                    <a:gd name="T107" fmla="*/ 295 h 615"/>
                    <a:gd name="T108" fmla="*/ 13 w 351"/>
                    <a:gd name="T109" fmla="*/ 238 h 615"/>
                    <a:gd name="T110" fmla="*/ 6 w 351"/>
                    <a:gd name="T111" fmla="*/ 216 h 615"/>
                    <a:gd name="T112" fmla="*/ 1 w 351"/>
                    <a:gd name="T113" fmla="*/ 187 h 615"/>
                    <a:gd name="T114" fmla="*/ 0 w 351"/>
                    <a:gd name="T115" fmla="*/ 167 h 615"/>
                    <a:gd name="T116" fmla="*/ 0 w 351"/>
                    <a:gd name="T117" fmla="*/ 142 h 615"/>
                    <a:gd name="T118" fmla="*/ 1 w 351"/>
                    <a:gd name="T119" fmla="*/ 113 h 615"/>
                    <a:gd name="T120" fmla="*/ 6 w 351"/>
                    <a:gd name="T121" fmla="*/ 79 h 615"/>
                    <a:gd name="T122" fmla="*/ 13 w 351"/>
                    <a:gd name="T123" fmla="*/ 41 h 615"/>
                    <a:gd name="T124" fmla="*/ 31 w 351"/>
                    <a:gd name="T125" fmla="*/ 0 h 61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1" h="615">
                      <a:moveTo>
                        <a:pt x="31" y="0"/>
                      </a:moveTo>
                      <a:lnTo>
                        <a:pt x="103" y="24"/>
                      </a:lnTo>
                      <a:lnTo>
                        <a:pt x="133" y="30"/>
                      </a:lnTo>
                      <a:lnTo>
                        <a:pt x="162" y="51"/>
                      </a:lnTo>
                      <a:lnTo>
                        <a:pt x="198" y="77"/>
                      </a:lnTo>
                      <a:lnTo>
                        <a:pt x="231" y="85"/>
                      </a:lnTo>
                      <a:lnTo>
                        <a:pt x="259" y="96"/>
                      </a:lnTo>
                      <a:lnTo>
                        <a:pt x="275" y="130"/>
                      </a:lnTo>
                      <a:lnTo>
                        <a:pt x="281" y="150"/>
                      </a:lnTo>
                      <a:lnTo>
                        <a:pt x="286" y="170"/>
                      </a:lnTo>
                      <a:lnTo>
                        <a:pt x="283" y="193"/>
                      </a:lnTo>
                      <a:lnTo>
                        <a:pt x="279" y="223"/>
                      </a:lnTo>
                      <a:lnTo>
                        <a:pt x="281" y="264"/>
                      </a:lnTo>
                      <a:lnTo>
                        <a:pt x="284" y="321"/>
                      </a:lnTo>
                      <a:lnTo>
                        <a:pt x="294" y="371"/>
                      </a:lnTo>
                      <a:lnTo>
                        <a:pt x="305" y="417"/>
                      </a:lnTo>
                      <a:lnTo>
                        <a:pt x="327" y="458"/>
                      </a:lnTo>
                      <a:lnTo>
                        <a:pt x="350" y="488"/>
                      </a:lnTo>
                      <a:lnTo>
                        <a:pt x="317" y="514"/>
                      </a:lnTo>
                      <a:lnTo>
                        <a:pt x="292" y="542"/>
                      </a:lnTo>
                      <a:lnTo>
                        <a:pt x="254" y="571"/>
                      </a:lnTo>
                      <a:lnTo>
                        <a:pt x="242" y="551"/>
                      </a:lnTo>
                      <a:lnTo>
                        <a:pt x="235" y="515"/>
                      </a:lnTo>
                      <a:lnTo>
                        <a:pt x="219" y="483"/>
                      </a:lnTo>
                      <a:lnTo>
                        <a:pt x="205" y="447"/>
                      </a:lnTo>
                      <a:lnTo>
                        <a:pt x="193" y="416"/>
                      </a:lnTo>
                      <a:lnTo>
                        <a:pt x="178" y="382"/>
                      </a:lnTo>
                      <a:lnTo>
                        <a:pt x="173" y="352"/>
                      </a:lnTo>
                      <a:lnTo>
                        <a:pt x="169" y="324"/>
                      </a:lnTo>
                      <a:lnTo>
                        <a:pt x="164" y="296"/>
                      </a:lnTo>
                      <a:lnTo>
                        <a:pt x="158" y="261"/>
                      </a:lnTo>
                      <a:lnTo>
                        <a:pt x="142" y="164"/>
                      </a:lnTo>
                      <a:lnTo>
                        <a:pt x="138" y="221"/>
                      </a:lnTo>
                      <a:lnTo>
                        <a:pt x="155" y="308"/>
                      </a:lnTo>
                      <a:lnTo>
                        <a:pt x="156" y="363"/>
                      </a:lnTo>
                      <a:lnTo>
                        <a:pt x="159" y="402"/>
                      </a:lnTo>
                      <a:lnTo>
                        <a:pt x="165" y="436"/>
                      </a:lnTo>
                      <a:lnTo>
                        <a:pt x="169" y="483"/>
                      </a:lnTo>
                      <a:lnTo>
                        <a:pt x="172" y="539"/>
                      </a:lnTo>
                      <a:lnTo>
                        <a:pt x="169" y="587"/>
                      </a:lnTo>
                      <a:lnTo>
                        <a:pt x="162" y="604"/>
                      </a:lnTo>
                      <a:lnTo>
                        <a:pt x="139" y="604"/>
                      </a:lnTo>
                      <a:lnTo>
                        <a:pt x="115" y="602"/>
                      </a:lnTo>
                      <a:lnTo>
                        <a:pt x="86" y="609"/>
                      </a:lnTo>
                      <a:lnTo>
                        <a:pt x="60" y="614"/>
                      </a:lnTo>
                      <a:lnTo>
                        <a:pt x="51" y="607"/>
                      </a:lnTo>
                      <a:lnTo>
                        <a:pt x="48" y="572"/>
                      </a:lnTo>
                      <a:lnTo>
                        <a:pt x="54" y="518"/>
                      </a:lnTo>
                      <a:lnTo>
                        <a:pt x="57" y="461"/>
                      </a:lnTo>
                      <a:lnTo>
                        <a:pt x="60" y="423"/>
                      </a:lnTo>
                      <a:lnTo>
                        <a:pt x="55" y="400"/>
                      </a:lnTo>
                      <a:lnTo>
                        <a:pt x="49" y="376"/>
                      </a:lnTo>
                      <a:lnTo>
                        <a:pt x="42" y="334"/>
                      </a:lnTo>
                      <a:lnTo>
                        <a:pt x="32" y="295"/>
                      </a:lnTo>
                      <a:lnTo>
                        <a:pt x="13" y="238"/>
                      </a:lnTo>
                      <a:lnTo>
                        <a:pt x="6" y="216"/>
                      </a:lnTo>
                      <a:lnTo>
                        <a:pt x="1" y="187"/>
                      </a:lnTo>
                      <a:lnTo>
                        <a:pt x="0" y="167"/>
                      </a:lnTo>
                      <a:lnTo>
                        <a:pt x="0" y="142"/>
                      </a:lnTo>
                      <a:lnTo>
                        <a:pt x="1" y="113"/>
                      </a:lnTo>
                      <a:lnTo>
                        <a:pt x="6" y="79"/>
                      </a:lnTo>
                      <a:lnTo>
                        <a:pt x="13" y="41"/>
                      </a:lnTo>
                      <a:lnTo>
                        <a:pt x="31" y="0"/>
                      </a:lnTo>
                    </a:path>
                  </a:pathLst>
                </a:custGeom>
                <a:solidFill>
                  <a:srgbClr val="00A08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72" name="Group 100"/>
                <p:cNvGrpSpPr>
                  <a:grpSpLocks/>
                </p:cNvGrpSpPr>
                <p:nvPr/>
              </p:nvGrpSpPr>
              <p:grpSpPr bwMode="auto">
                <a:xfrm>
                  <a:off x="4216" y="2832"/>
                  <a:ext cx="278" cy="421"/>
                  <a:chOff x="4216" y="2832"/>
                  <a:chExt cx="278" cy="421"/>
                </a:xfrm>
              </p:grpSpPr>
              <p:sp>
                <p:nvSpPr>
                  <p:cNvPr id="47173" name="Freeform 101"/>
                  <p:cNvSpPr>
                    <a:spLocks/>
                  </p:cNvSpPr>
                  <p:nvPr/>
                </p:nvSpPr>
                <p:spPr bwMode="auto">
                  <a:xfrm>
                    <a:off x="4216" y="2832"/>
                    <a:ext cx="262" cy="109"/>
                  </a:xfrm>
                  <a:custGeom>
                    <a:avLst/>
                    <a:gdLst>
                      <a:gd name="T0" fmla="*/ 10 w 262"/>
                      <a:gd name="T1" fmla="*/ 0 h 109"/>
                      <a:gd name="T2" fmla="*/ 126 w 262"/>
                      <a:gd name="T3" fmla="*/ 24 h 109"/>
                      <a:gd name="T4" fmla="*/ 261 w 262"/>
                      <a:gd name="T5" fmla="*/ 103 h 109"/>
                      <a:gd name="T6" fmla="*/ 254 w 262"/>
                      <a:gd name="T7" fmla="*/ 108 h 109"/>
                      <a:gd name="T8" fmla="*/ 238 w 262"/>
                      <a:gd name="T9" fmla="*/ 100 h 109"/>
                      <a:gd name="T10" fmla="*/ 230 w 262"/>
                      <a:gd name="T11" fmla="*/ 92 h 109"/>
                      <a:gd name="T12" fmla="*/ 213 w 262"/>
                      <a:gd name="T13" fmla="*/ 85 h 109"/>
                      <a:gd name="T14" fmla="*/ 200 w 262"/>
                      <a:gd name="T15" fmla="*/ 84 h 109"/>
                      <a:gd name="T16" fmla="*/ 189 w 262"/>
                      <a:gd name="T17" fmla="*/ 84 h 109"/>
                      <a:gd name="T18" fmla="*/ 176 w 262"/>
                      <a:gd name="T19" fmla="*/ 82 h 109"/>
                      <a:gd name="T20" fmla="*/ 158 w 262"/>
                      <a:gd name="T21" fmla="*/ 79 h 109"/>
                      <a:gd name="T22" fmla="*/ 144 w 262"/>
                      <a:gd name="T23" fmla="*/ 72 h 109"/>
                      <a:gd name="T24" fmla="*/ 137 w 262"/>
                      <a:gd name="T25" fmla="*/ 65 h 109"/>
                      <a:gd name="T26" fmla="*/ 130 w 262"/>
                      <a:gd name="T27" fmla="*/ 56 h 109"/>
                      <a:gd name="T28" fmla="*/ 119 w 262"/>
                      <a:gd name="T29" fmla="*/ 43 h 109"/>
                      <a:gd name="T30" fmla="*/ 109 w 262"/>
                      <a:gd name="T31" fmla="*/ 39 h 109"/>
                      <a:gd name="T32" fmla="*/ 94 w 262"/>
                      <a:gd name="T33" fmla="*/ 34 h 109"/>
                      <a:gd name="T34" fmla="*/ 79 w 262"/>
                      <a:gd name="T35" fmla="*/ 34 h 109"/>
                      <a:gd name="T36" fmla="*/ 62 w 262"/>
                      <a:gd name="T37" fmla="*/ 36 h 109"/>
                      <a:gd name="T38" fmla="*/ 47 w 262"/>
                      <a:gd name="T39" fmla="*/ 39 h 109"/>
                      <a:gd name="T40" fmla="*/ 32 w 262"/>
                      <a:gd name="T41" fmla="*/ 34 h 109"/>
                      <a:gd name="T42" fmla="*/ 15 w 262"/>
                      <a:gd name="T43" fmla="*/ 33 h 109"/>
                      <a:gd name="T44" fmla="*/ 0 w 262"/>
                      <a:gd name="T45" fmla="*/ 41 h 109"/>
                      <a:gd name="T46" fmla="*/ 3 w 262"/>
                      <a:gd name="T47" fmla="*/ 24 h 109"/>
                      <a:gd name="T48" fmla="*/ 7 w 262"/>
                      <a:gd name="T49" fmla="*/ 12 h 109"/>
                      <a:gd name="T50" fmla="*/ 10 w 262"/>
                      <a:gd name="T51" fmla="*/ 0 h 1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2" h="109">
                        <a:moveTo>
                          <a:pt x="10" y="0"/>
                        </a:moveTo>
                        <a:lnTo>
                          <a:pt x="126" y="24"/>
                        </a:lnTo>
                        <a:lnTo>
                          <a:pt x="261" y="103"/>
                        </a:lnTo>
                        <a:lnTo>
                          <a:pt x="254" y="108"/>
                        </a:lnTo>
                        <a:lnTo>
                          <a:pt x="238" y="100"/>
                        </a:lnTo>
                        <a:lnTo>
                          <a:pt x="230" y="92"/>
                        </a:lnTo>
                        <a:lnTo>
                          <a:pt x="213" y="85"/>
                        </a:lnTo>
                        <a:lnTo>
                          <a:pt x="200" y="84"/>
                        </a:lnTo>
                        <a:lnTo>
                          <a:pt x="189" y="84"/>
                        </a:lnTo>
                        <a:lnTo>
                          <a:pt x="176" y="82"/>
                        </a:lnTo>
                        <a:lnTo>
                          <a:pt x="158" y="79"/>
                        </a:lnTo>
                        <a:lnTo>
                          <a:pt x="144" y="72"/>
                        </a:lnTo>
                        <a:lnTo>
                          <a:pt x="137" y="65"/>
                        </a:lnTo>
                        <a:lnTo>
                          <a:pt x="130" y="56"/>
                        </a:lnTo>
                        <a:lnTo>
                          <a:pt x="119" y="43"/>
                        </a:lnTo>
                        <a:lnTo>
                          <a:pt x="109" y="39"/>
                        </a:lnTo>
                        <a:lnTo>
                          <a:pt x="94" y="34"/>
                        </a:lnTo>
                        <a:lnTo>
                          <a:pt x="79" y="34"/>
                        </a:lnTo>
                        <a:lnTo>
                          <a:pt x="62" y="36"/>
                        </a:lnTo>
                        <a:lnTo>
                          <a:pt x="47" y="39"/>
                        </a:lnTo>
                        <a:lnTo>
                          <a:pt x="32" y="34"/>
                        </a:lnTo>
                        <a:lnTo>
                          <a:pt x="15" y="33"/>
                        </a:lnTo>
                        <a:lnTo>
                          <a:pt x="0" y="41"/>
                        </a:lnTo>
                        <a:lnTo>
                          <a:pt x="3" y="24"/>
                        </a:lnTo>
                        <a:lnTo>
                          <a:pt x="7" y="12"/>
                        </a:lnTo>
                        <a:lnTo>
                          <a:pt x="10" y="0"/>
                        </a:lnTo>
                      </a:path>
                    </a:pathLst>
                  </a:custGeom>
                  <a:solidFill>
                    <a:srgbClr val="00606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74" name="Freeform 102"/>
                  <p:cNvSpPr>
                    <a:spLocks/>
                  </p:cNvSpPr>
                  <p:nvPr/>
                </p:nvSpPr>
                <p:spPr bwMode="auto">
                  <a:xfrm>
                    <a:off x="4261" y="3217"/>
                    <a:ext cx="30" cy="17"/>
                  </a:xfrm>
                  <a:custGeom>
                    <a:avLst/>
                    <a:gdLst>
                      <a:gd name="T0" fmla="*/ 0 w 30"/>
                      <a:gd name="T1" fmla="*/ 16 h 17"/>
                      <a:gd name="T2" fmla="*/ 14 w 30"/>
                      <a:gd name="T3" fmla="*/ 13 h 17"/>
                      <a:gd name="T4" fmla="*/ 21 w 30"/>
                      <a:gd name="T5" fmla="*/ 8 h 17"/>
                      <a:gd name="T6" fmla="*/ 29 w 30"/>
                      <a:gd name="T7" fmla="*/ 0 h 17"/>
                      <a:gd name="T8" fmla="*/ 14 w 30"/>
                      <a:gd name="T9" fmla="*/ 11 h 17"/>
                      <a:gd name="T10" fmla="*/ 0 w 30"/>
                      <a:gd name="T11" fmla="*/ 16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 h="17">
                        <a:moveTo>
                          <a:pt x="0" y="16"/>
                        </a:moveTo>
                        <a:lnTo>
                          <a:pt x="14" y="13"/>
                        </a:lnTo>
                        <a:lnTo>
                          <a:pt x="21" y="8"/>
                        </a:lnTo>
                        <a:lnTo>
                          <a:pt x="29" y="0"/>
                        </a:lnTo>
                        <a:lnTo>
                          <a:pt x="14" y="11"/>
                        </a:lnTo>
                        <a:lnTo>
                          <a:pt x="0" y="16"/>
                        </a:lnTo>
                      </a:path>
                    </a:pathLst>
                  </a:custGeom>
                  <a:solidFill>
                    <a:srgbClr val="00606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75" name="Group 103"/>
                  <p:cNvGrpSpPr>
                    <a:grpSpLocks/>
                  </p:cNvGrpSpPr>
                  <p:nvPr/>
                </p:nvGrpSpPr>
                <p:grpSpPr bwMode="auto">
                  <a:xfrm>
                    <a:off x="4470" y="3150"/>
                    <a:ext cx="24" cy="51"/>
                    <a:chOff x="4470" y="3150"/>
                    <a:chExt cx="24" cy="51"/>
                  </a:xfrm>
                </p:grpSpPr>
                <p:sp>
                  <p:nvSpPr>
                    <p:cNvPr id="47177" name="Freeform 104"/>
                    <p:cNvSpPr>
                      <a:spLocks/>
                    </p:cNvSpPr>
                    <p:nvPr/>
                  </p:nvSpPr>
                  <p:spPr bwMode="auto">
                    <a:xfrm>
                      <a:off x="4470" y="3150"/>
                      <a:ext cx="21" cy="31"/>
                    </a:xfrm>
                    <a:custGeom>
                      <a:avLst/>
                      <a:gdLst>
                        <a:gd name="T0" fmla="*/ 20 w 21"/>
                        <a:gd name="T1" fmla="*/ 0 h 31"/>
                        <a:gd name="T2" fmla="*/ 13 w 21"/>
                        <a:gd name="T3" fmla="*/ 23 h 31"/>
                        <a:gd name="T4" fmla="*/ 7 w 21"/>
                        <a:gd name="T5" fmla="*/ 26 h 31"/>
                        <a:gd name="T6" fmla="*/ 0 w 21"/>
                        <a:gd name="T7" fmla="*/ 30 h 31"/>
                        <a:gd name="T8" fmla="*/ 10 w 21"/>
                        <a:gd name="T9" fmla="*/ 20 h 31"/>
                        <a:gd name="T10" fmla="*/ 20 w 21"/>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31">
                          <a:moveTo>
                            <a:pt x="20" y="0"/>
                          </a:moveTo>
                          <a:lnTo>
                            <a:pt x="13" y="23"/>
                          </a:lnTo>
                          <a:lnTo>
                            <a:pt x="7" y="26"/>
                          </a:lnTo>
                          <a:lnTo>
                            <a:pt x="0" y="30"/>
                          </a:lnTo>
                          <a:lnTo>
                            <a:pt x="10" y="20"/>
                          </a:lnTo>
                          <a:lnTo>
                            <a:pt x="20" y="0"/>
                          </a:lnTo>
                        </a:path>
                      </a:pathLst>
                    </a:custGeom>
                    <a:solidFill>
                      <a:srgbClr val="00606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78" name="Freeform 105"/>
                    <p:cNvSpPr>
                      <a:spLocks/>
                    </p:cNvSpPr>
                    <p:nvPr/>
                  </p:nvSpPr>
                  <p:spPr bwMode="auto">
                    <a:xfrm>
                      <a:off x="4477" y="3153"/>
                      <a:ext cx="17" cy="48"/>
                    </a:xfrm>
                    <a:custGeom>
                      <a:avLst/>
                      <a:gdLst>
                        <a:gd name="T0" fmla="*/ 14 w 17"/>
                        <a:gd name="T1" fmla="*/ 0 h 48"/>
                        <a:gd name="T2" fmla="*/ 13 w 17"/>
                        <a:gd name="T3" fmla="*/ 20 h 48"/>
                        <a:gd name="T4" fmla="*/ 13 w 17"/>
                        <a:gd name="T5" fmla="*/ 30 h 48"/>
                        <a:gd name="T6" fmla="*/ 7 w 17"/>
                        <a:gd name="T7" fmla="*/ 40 h 48"/>
                        <a:gd name="T8" fmla="*/ 0 w 17"/>
                        <a:gd name="T9" fmla="*/ 47 h 48"/>
                        <a:gd name="T10" fmla="*/ 12 w 17"/>
                        <a:gd name="T11" fmla="*/ 40 h 48"/>
                        <a:gd name="T12" fmla="*/ 16 w 17"/>
                        <a:gd name="T13" fmla="*/ 27 h 48"/>
                        <a:gd name="T14" fmla="*/ 14 w 17"/>
                        <a:gd name="T15" fmla="*/ 0 h 4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8">
                          <a:moveTo>
                            <a:pt x="14" y="0"/>
                          </a:moveTo>
                          <a:lnTo>
                            <a:pt x="13" y="20"/>
                          </a:lnTo>
                          <a:lnTo>
                            <a:pt x="13" y="30"/>
                          </a:lnTo>
                          <a:lnTo>
                            <a:pt x="7" y="40"/>
                          </a:lnTo>
                          <a:lnTo>
                            <a:pt x="0" y="47"/>
                          </a:lnTo>
                          <a:lnTo>
                            <a:pt x="12" y="40"/>
                          </a:lnTo>
                          <a:lnTo>
                            <a:pt x="16" y="27"/>
                          </a:lnTo>
                          <a:lnTo>
                            <a:pt x="14" y="0"/>
                          </a:lnTo>
                        </a:path>
                      </a:pathLst>
                    </a:custGeom>
                    <a:solidFill>
                      <a:srgbClr val="00606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76" name="Freeform 106"/>
                  <p:cNvSpPr>
                    <a:spLocks/>
                  </p:cNvSpPr>
                  <p:nvPr/>
                </p:nvSpPr>
                <p:spPr bwMode="auto">
                  <a:xfrm>
                    <a:off x="4262" y="3236"/>
                    <a:ext cx="30" cy="17"/>
                  </a:xfrm>
                  <a:custGeom>
                    <a:avLst/>
                    <a:gdLst>
                      <a:gd name="T0" fmla="*/ 0 w 30"/>
                      <a:gd name="T1" fmla="*/ 1 h 17"/>
                      <a:gd name="T2" fmla="*/ 9 w 30"/>
                      <a:gd name="T3" fmla="*/ 1 h 17"/>
                      <a:gd name="T4" fmla="*/ 20 w 30"/>
                      <a:gd name="T5" fmla="*/ 3 h 17"/>
                      <a:gd name="T6" fmla="*/ 26 w 30"/>
                      <a:gd name="T7" fmla="*/ 4 h 17"/>
                      <a:gd name="T8" fmla="*/ 26 w 30"/>
                      <a:gd name="T9" fmla="*/ 16 h 17"/>
                      <a:gd name="T10" fmla="*/ 29 w 30"/>
                      <a:gd name="T11" fmla="*/ 3 h 17"/>
                      <a:gd name="T12" fmla="*/ 24 w 30"/>
                      <a:gd name="T13" fmla="*/ 0 h 17"/>
                      <a:gd name="T14" fmla="*/ 0 w 30"/>
                      <a:gd name="T15" fmla="*/ 1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7">
                        <a:moveTo>
                          <a:pt x="0" y="1"/>
                        </a:moveTo>
                        <a:lnTo>
                          <a:pt x="9" y="1"/>
                        </a:lnTo>
                        <a:lnTo>
                          <a:pt x="20" y="3"/>
                        </a:lnTo>
                        <a:lnTo>
                          <a:pt x="26" y="4"/>
                        </a:lnTo>
                        <a:lnTo>
                          <a:pt x="26" y="16"/>
                        </a:lnTo>
                        <a:lnTo>
                          <a:pt x="29" y="3"/>
                        </a:lnTo>
                        <a:lnTo>
                          <a:pt x="24" y="0"/>
                        </a:lnTo>
                        <a:lnTo>
                          <a:pt x="0" y="1"/>
                        </a:lnTo>
                      </a:path>
                    </a:pathLst>
                  </a:custGeom>
                  <a:solidFill>
                    <a:srgbClr val="00606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47149" name="Group 107"/>
            <p:cNvGrpSpPr>
              <a:grpSpLocks/>
            </p:cNvGrpSpPr>
            <p:nvPr/>
          </p:nvGrpSpPr>
          <p:grpSpPr bwMode="auto">
            <a:xfrm>
              <a:off x="3928" y="2202"/>
              <a:ext cx="169" cy="238"/>
              <a:chOff x="3928" y="2202"/>
              <a:chExt cx="169" cy="238"/>
            </a:xfrm>
          </p:grpSpPr>
          <p:sp>
            <p:nvSpPr>
              <p:cNvPr id="47163" name="Freeform 108"/>
              <p:cNvSpPr>
                <a:spLocks/>
              </p:cNvSpPr>
              <p:nvPr/>
            </p:nvSpPr>
            <p:spPr bwMode="auto">
              <a:xfrm>
                <a:off x="3928" y="2202"/>
                <a:ext cx="169" cy="238"/>
              </a:xfrm>
              <a:custGeom>
                <a:avLst/>
                <a:gdLst>
                  <a:gd name="T0" fmla="*/ 13 w 169"/>
                  <a:gd name="T1" fmla="*/ 2 h 238"/>
                  <a:gd name="T2" fmla="*/ 47 w 169"/>
                  <a:gd name="T3" fmla="*/ 25 h 238"/>
                  <a:gd name="T4" fmla="*/ 66 w 169"/>
                  <a:gd name="T5" fmla="*/ 41 h 238"/>
                  <a:gd name="T6" fmla="*/ 93 w 169"/>
                  <a:gd name="T7" fmla="*/ 67 h 238"/>
                  <a:gd name="T8" fmla="*/ 107 w 169"/>
                  <a:gd name="T9" fmla="*/ 65 h 238"/>
                  <a:gd name="T10" fmla="*/ 121 w 169"/>
                  <a:gd name="T11" fmla="*/ 68 h 238"/>
                  <a:gd name="T12" fmla="*/ 132 w 169"/>
                  <a:gd name="T13" fmla="*/ 76 h 238"/>
                  <a:gd name="T14" fmla="*/ 140 w 169"/>
                  <a:gd name="T15" fmla="*/ 88 h 238"/>
                  <a:gd name="T16" fmla="*/ 151 w 169"/>
                  <a:gd name="T17" fmla="*/ 103 h 238"/>
                  <a:gd name="T18" fmla="*/ 164 w 169"/>
                  <a:gd name="T19" fmla="*/ 114 h 238"/>
                  <a:gd name="T20" fmla="*/ 168 w 169"/>
                  <a:gd name="T21" fmla="*/ 132 h 238"/>
                  <a:gd name="T22" fmla="*/ 152 w 169"/>
                  <a:gd name="T23" fmla="*/ 159 h 238"/>
                  <a:gd name="T24" fmla="*/ 147 w 169"/>
                  <a:gd name="T25" fmla="*/ 184 h 238"/>
                  <a:gd name="T26" fmla="*/ 137 w 169"/>
                  <a:gd name="T27" fmla="*/ 209 h 238"/>
                  <a:gd name="T28" fmla="*/ 123 w 169"/>
                  <a:gd name="T29" fmla="*/ 226 h 238"/>
                  <a:gd name="T30" fmla="*/ 110 w 169"/>
                  <a:gd name="T31" fmla="*/ 237 h 238"/>
                  <a:gd name="T32" fmla="*/ 95 w 169"/>
                  <a:gd name="T33" fmla="*/ 237 h 238"/>
                  <a:gd name="T34" fmla="*/ 65 w 169"/>
                  <a:gd name="T35" fmla="*/ 224 h 238"/>
                  <a:gd name="T36" fmla="*/ 46 w 169"/>
                  <a:gd name="T37" fmla="*/ 210 h 238"/>
                  <a:gd name="T38" fmla="*/ 32 w 169"/>
                  <a:gd name="T39" fmla="*/ 195 h 238"/>
                  <a:gd name="T40" fmla="*/ 24 w 169"/>
                  <a:gd name="T41" fmla="*/ 182 h 238"/>
                  <a:gd name="T42" fmla="*/ 22 w 169"/>
                  <a:gd name="T43" fmla="*/ 170 h 238"/>
                  <a:gd name="T44" fmla="*/ 24 w 169"/>
                  <a:gd name="T45" fmla="*/ 160 h 238"/>
                  <a:gd name="T46" fmla="*/ 29 w 169"/>
                  <a:gd name="T47" fmla="*/ 155 h 238"/>
                  <a:gd name="T48" fmla="*/ 30 w 169"/>
                  <a:gd name="T49" fmla="*/ 146 h 238"/>
                  <a:gd name="T50" fmla="*/ 34 w 169"/>
                  <a:gd name="T51" fmla="*/ 138 h 238"/>
                  <a:gd name="T52" fmla="*/ 40 w 169"/>
                  <a:gd name="T53" fmla="*/ 135 h 238"/>
                  <a:gd name="T54" fmla="*/ 47 w 169"/>
                  <a:gd name="T55" fmla="*/ 134 h 238"/>
                  <a:gd name="T56" fmla="*/ 47 w 169"/>
                  <a:gd name="T57" fmla="*/ 123 h 238"/>
                  <a:gd name="T58" fmla="*/ 52 w 169"/>
                  <a:gd name="T59" fmla="*/ 113 h 238"/>
                  <a:gd name="T60" fmla="*/ 59 w 169"/>
                  <a:gd name="T61" fmla="*/ 108 h 238"/>
                  <a:gd name="T62" fmla="*/ 73 w 169"/>
                  <a:gd name="T63" fmla="*/ 101 h 238"/>
                  <a:gd name="T64" fmla="*/ 63 w 169"/>
                  <a:gd name="T65" fmla="*/ 95 h 238"/>
                  <a:gd name="T66" fmla="*/ 48 w 169"/>
                  <a:gd name="T67" fmla="*/ 81 h 238"/>
                  <a:gd name="T68" fmla="*/ 33 w 169"/>
                  <a:gd name="T69" fmla="*/ 65 h 238"/>
                  <a:gd name="T70" fmla="*/ 17 w 169"/>
                  <a:gd name="T71" fmla="*/ 47 h 238"/>
                  <a:gd name="T72" fmla="*/ 2 w 169"/>
                  <a:gd name="T73" fmla="*/ 24 h 238"/>
                  <a:gd name="T74" fmla="*/ 0 w 169"/>
                  <a:gd name="T75" fmla="*/ 16 h 238"/>
                  <a:gd name="T76" fmla="*/ 0 w 169"/>
                  <a:gd name="T77" fmla="*/ 7 h 238"/>
                  <a:gd name="T78" fmla="*/ 2 w 169"/>
                  <a:gd name="T79" fmla="*/ 3 h 238"/>
                  <a:gd name="T80" fmla="*/ 9 w 169"/>
                  <a:gd name="T81" fmla="*/ 0 h 238"/>
                  <a:gd name="T82" fmla="*/ 13 w 169"/>
                  <a:gd name="T83" fmla="*/ 2 h 23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9" h="238">
                    <a:moveTo>
                      <a:pt x="13" y="2"/>
                    </a:moveTo>
                    <a:lnTo>
                      <a:pt x="47" y="25"/>
                    </a:lnTo>
                    <a:lnTo>
                      <a:pt x="66" y="41"/>
                    </a:lnTo>
                    <a:lnTo>
                      <a:pt x="93" y="67"/>
                    </a:lnTo>
                    <a:lnTo>
                      <a:pt x="107" y="65"/>
                    </a:lnTo>
                    <a:lnTo>
                      <a:pt x="121" y="68"/>
                    </a:lnTo>
                    <a:lnTo>
                      <a:pt x="132" y="76"/>
                    </a:lnTo>
                    <a:lnTo>
                      <a:pt x="140" y="88"/>
                    </a:lnTo>
                    <a:lnTo>
                      <a:pt x="151" y="103"/>
                    </a:lnTo>
                    <a:lnTo>
                      <a:pt x="164" y="114"/>
                    </a:lnTo>
                    <a:lnTo>
                      <a:pt x="168" y="132"/>
                    </a:lnTo>
                    <a:lnTo>
                      <a:pt x="152" y="159"/>
                    </a:lnTo>
                    <a:lnTo>
                      <a:pt x="147" y="184"/>
                    </a:lnTo>
                    <a:lnTo>
                      <a:pt x="137" y="209"/>
                    </a:lnTo>
                    <a:lnTo>
                      <a:pt x="123" y="226"/>
                    </a:lnTo>
                    <a:lnTo>
                      <a:pt x="110" y="237"/>
                    </a:lnTo>
                    <a:lnTo>
                      <a:pt x="95" y="237"/>
                    </a:lnTo>
                    <a:lnTo>
                      <a:pt x="65" y="224"/>
                    </a:lnTo>
                    <a:lnTo>
                      <a:pt x="46" y="210"/>
                    </a:lnTo>
                    <a:lnTo>
                      <a:pt x="32" y="195"/>
                    </a:lnTo>
                    <a:lnTo>
                      <a:pt x="24" y="182"/>
                    </a:lnTo>
                    <a:lnTo>
                      <a:pt x="22" y="170"/>
                    </a:lnTo>
                    <a:lnTo>
                      <a:pt x="24" y="160"/>
                    </a:lnTo>
                    <a:lnTo>
                      <a:pt x="29" y="155"/>
                    </a:lnTo>
                    <a:lnTo>
                      <a:pt x="30" y="146"/>
                    </a:lnTo>
                    <a:lnTo>
                      <a:pt x="34" y="138"/>
                    </a:lnTo>
                    <a:lnTo>
                      <a:pt x="40" y="135"/>
                    </a:lnTo>
                    <a:lnTo>
                      <a:pt x="47" y="134"/>
                    </a:lnTo>
                    <a:lnTo>
                      <a:pt x="47" y="123"/>
                    </a:lnTo>
                    <a:lnTo>
                      <a:pt x="52" y="113"/>
                    </a:lnTo>
                    <a:lnTo>
                      <a:pt x="59" y="108"/>
                    </a:lnTo>
                    <a:lnTo>
                      <a:pt x="73" y="101"/>
                    </a:lnTo>
                    <a:lnTo>
                      <a:pt x="63" y="95"/>
                    </a:lnTo>
                    <a:lnTo>
                      <a:pt x="48" y="81"/>
                    </a:lnTo>
                    <a:lnTo>
                      <a:pt x="33" y="65"/>
                    </a:lnTo>
                    <a:lnTo>
                      <a:pt x="17" y="47"/>
                    </a:lnTo>
                    <a:lnTo>
                      <a:pt x="2" y="24"/>
                    </a:lnTo>
                    <a:lnTo>
                      <a:pt x="0" y="16"/>
                    </a:lnTo>
                    <a:lnTo>
                      <a:pt x="0" y="7"/>
                    </a:lnTo>
                    <a:lnTo>
                      <a:pt x="2" y="3"/>
                    </a:lnTo>
                    <a:lnTo>
                      <a:pt x="9" y="0"/>
                    </a:lnTo>
                    <a:lnTo>
                      <a:pt x="13" y="2"/>
                    </a:lnTo>
                  </a:path>
                </a:pathLst>
              </a:custGeom>
              <a:solidFill>
                <a:srgbClr val="E0A08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64" name="Group 109"/>
              <p:cNvGrpSpPr>
                <a:grpSpLocks/>
              </p:cNvGrpSpPr>
              <p:nvPr/>
            </p:nvGrpSpPr>
            <p:grpSpPr bwMode="auto">
              <a:xfrm>
                <a:off x="3955" y="2267"/>
                <a:ext cx="108" cy="107"/>
                <a:chOff x="3955" y="2267"/>
                <a:chExt cx="108" cy="107"/>
              </a:xfrm>
            </p:grpSpPr>
            <p:sp>
              <p:nvSpPr>
                <p:cNvPr id="47165" name="Freeform 110"/>
                <p:cNvSpPr>
                  <a:spLocks/>
                </p:cNvSpPr>
                <p:nvPr/>
              </p:nvSpPr>
              <p:spPr bwMode="auto">
                <a:xfrm>
                  <a:off x="3955" y="2357"/>
                  <a:ext cx="22" cy="17"/>
                </a:xfrm>
                <a:custGeom>
                  <a:avLst/>
                  <a:gdLst>
                    <a:gd name="T0" fmla="*/ 0 w 22"/>
                    <a:gd name="T1" fmla="*/ 0 h 17"/>
                    <a:gd name="T2" fmla="*/ 8 w 22"/>
                    <a:gd name="T3" fmla="*/ 1 h 17"/>
                    <a:gd name="T4" fmla="*/ 15 w 22"/>
                    <a:gd name="T5" fmla="*/ 6 h 17"/>
                    <a:gd name="T6" fmla="*/ 21 w 22"/>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0" y="0"/>
                      </a:moveTo>
                      <a:lnTo>
                        <a:pt x="8" y="1"/>
                      </a:lnTo>
                      <a:lnTo>
                        <a:pt x="15" y="6"/>
                      </a:lnTo>
                      <a:lnTo>
                        <a:pt x="21" y="16"/>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6" name="Freeform 111"/>
                <p:cNvSpPr>
                  <a:spLocks/>
                </p:cNvSpPr>
                <p:nvPr/>
              </p:nvSpPr>
              <p:spPr bwMode="auto">
                <a:xfrm>
                  <a:off x="3972" y="2333"/>
                  <a:ext cx="20" cy="17"/>
                </a:xfrm>
                <a:custGeom>
                  <a:avLst/>
                  <a:gdLst>
                    <a:gd name="T0" fmla="*/ 0 w 20"/>
                    <a:gd name="T1" fmla="*/ 0 h 17"/>
                    <a:gd name="T2" fmla="*/ 6 w 20"/>
                    <a:gd name="T3" fmla="*/ 2 h 17"/>
                    <a:gd name="T4" fmla="*/ 13 w 20"/>
                    <a:gd name="T5" fmla="*/ 4 h 17"/>
                    <a:gd name="T6" fmla="*/ 17 w 20"/>
                    <a:gd name="T7" fmla="*/ 10 h 17"/>
                    <a:gd name="T8" fmla="*/ 19 w 20"/>
                    <a:gd name="T9" fmla="*/ 16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 h="17">
                      <a:moveTo>
                        <a:pt x="0" y="0"/>
                      </a:moveTo>
                      <a:lnTo>
                        <a:pt x="6" y="2"/>
                      </a:lnTo>
                      <a:lnTo>
                        <a:pt x="13" y="4"/>
                      </a:lnTo>
                      <a:lnTo>
                        <a:pt x="17" y="10"/>
                      </a:lnTo>
                      <a:lnTo>
                        <a:pt x="19" y="16"/>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7" name="Freeform 112"/>
                <p:cNvSpPr>
                  <a:spLocks/>
                </p:cNvSpPr>
                <p:nvPr/>
              </p:nvSpPr>
              <p:spPr bwMode="auto">
                <a:xfrm>
                  <a:off x="3990" y="2307"/>
                  <a:ext cx="23" cy="18"/>
                </a:xfrm>
                <a:custGeom>
                  <a:avLst/>
                  <a:gdLst>
                    <a:gd name="T0" fmla="*/ 0 w 23"/>
                    <a:gd name="T1" fmla="*/ 0 h 18"/>
                    <a:gd name="T2" fmla="*/ 8 w 23"/>
                    <a:gd name="T3" fmla="*/ 2 h 18"/>
                    <a:gd name="T4" fmla="*/ 17 w 23"/>
                    <a:gd name="T5" fmla="*/ 8 h 18"/>
                    <a:gd name="T6" fmla="*/ 22 w 23"/>
                    <a:gd name="T7" fmla="*/ 17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 h="18">
                      <a:moveTo>
                        <a:pt x="0" y="0"/>
                      </a:moveTo>
                      <a:lnTo>
                        <a:pt x="8" y="2"/>
                      </a:lnTo>
                      <a:lnTo>
                        <a:pt x="17" y="8"/>
                      </a:lnTo>
                      <a:lnTo>
                        <a:pt x="22" y="17"/>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8" name="Freeform 113"/>
                <p:cNvSpPr>
                  <a:spLocks/>
                </p:cNvSpPr>
                <p:nvPr/>
              </p:nvSpPr>
              <p:spPr bwMode="auto">
                <a:xfrm>
                  <a:off x="4017" y="2267"/>
                  <a:ext cx="46" cy="35"/>
                </a:xfrm>
                <a:custGeom>
                  <a:avLst/>
                  <a:gdLst>
                    <a:gd name="T0" fmla="*/ 0 w 46"/>
                    <a:gd name="T1" fmla="*/ 0 h 35"/>
                    <a:gd name="T2" fmla="*/ 11 w 46"/>
                    <a:gd name="T3" fmla="*/ 4 h 35"/>
                    <a:gd name="T4" fmla="*/ 21 w 46"/>
                    <a:gd name="T5" fmla="*/ 8 h 35"/>
                    <a:gd name="T6" fmla="*/ 29 w 46"/>
                    <a:gd name="T7" fmla="*/ 17 h 35"/>
                    <a:gd name="T8" fmla="*/ 34 w 46"/>
                    <a:gd name="T9" fmla="*/ 28 h 35"/>
                    <a:gd name="T10" fmla="*/ 45 w 46"/>
                    <a:gd name="T11" fmla="*/ 34 h 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 h="35">
                      <a:moveTo>
                        <a:pt x="0" y="0"/>
                      </a:moveTo>
                      <a:lnTo>
                        <a:pt x="11" y="4"/>
                      </a:lnTo>
                      <a:lnTo>
                        <a:pt x="21" y="8"/>
                      </a:lnTo>
                      <a:lnTo>
                        <a:pt x="29" y="17"/>
                      </a:lnTo>
                      <a:lnTo>
                        <a:pt x="34" y="28"/>
                      </a:lnTo>
                      <a:lnTo>
                        <a:pt x="45" y="34"/>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47150" name="Group 114"/>
            <p:cNvGrpSpPr>
              <a:grpSpLocks/>
            </p:cNvGrpSpPr>
            <p:nvPr/>
          </p:nvGrpSpPr>
          <p:grpSpPr bwMode="auto">
            <a:xfrm>
              <a:off x="4353" y="2422"/>
              <a:ext cx="192" cy="110"/>
              <a:chOff x="4353" y="2422"/>
              <a:chExt cx="192" cy="110"/>
            </a:xfrm>
          </p:grpSpPr>
          <p:sp>
            <p:nvSpPr>
              <p:cNvPr id="47160" name="Freeform 115"/>
              <p:cNvSpPr>
                <a:spLocks/>
              </p:cNvSpPr>
              <p:nvPr/>
            </p:nvSpPr>
            <p:spPr bwMode="auto">
              <a:xfrm>
                <a:off x="4373" y="2422"/>
                <a:ext cx="172" cy="110"/>
              </a:xfrm>
              <a:custGeom>
                <a:avLst/>
                <a:gdLst>
                  <a:gd name="T0" fmla="*/ 0 w 172"/>
                  <a:gd name="T1" fmla="*/ 109 h 110"/>
                  <a:gd name="T2" fmla="*/ 15 w 172"/>
                  <a:gd name="T3" fmla="*/ 34 h 110"/>
                  <a:gd name="T4" fmla="*/ 58 w 172"/>
                  <a:gd name="T5" fmla="*/ 19 h 110"/>
                  <a:gd name="T6" fmla="*/ 112 w 172"/>
                  <a:gd name="T7" fmla="*/ 7 h 110"/>
                  <a:gd name="T8" fmla="*/ 171 w 172"/>
                  <a:gd name="T9" fmla="*/ 0 h 110"/>
                  <a:gd name="T10" fmla="*/ 132 w 172"/>
                  <a:gd name="T11" fmla="*/ 101 h 110"/>
                  <a:gd name="T12" fmla="*/ 83 w 172"/>
                  <a:gd name="T13" fmla="*/ 86 h 110"/>
                  <a:gd name="T14" fmla="*/ 0 w 172"/>
                  <a:gd name="T15" fmla="*/ 109 h 1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2" h="110">
                    <a:moveTo>
                      <a:pt x="0" y="109"/>
                    </a:moveTo>
                    <a:lnTo>
                      <a:pt x="15" y="34"/>
                    </a:lnTo>
                    <a:lnTo>
                      <a:pt x="58" y="19"/>
                    </a:lnTo>
                    <a:lnTo>
                      <a:pt x="112" y="7"/>
                    </a:lnTo>
                    <a:lnTo>
                      <a:pt x="171" y="0"/>
                    </a:lnTo>
                    <a:lnTo>
                      <a:pt x="132" y="101"/>
                    </a:lnTo>
                    <a:lnTo>
                      <a:pt x="83" y="86"/>
                    </a:lnTo>
                    <a:lnTo>
                      <a:pt x="0" y="109"/>
                    </a:lnTo>
                  </a:path>
                </a:pathLst>
              </a:custGeom>
              <a:solidFill>
                <a:srgbClr val="E0FF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1" name="Freeform 116"/>
              <p:cNvSpPr>
                <a:spLocks/>
              </p:cNvSpPr>
              <p:nvPr/>
            </p:nvSpPr>
            <p:spPr bwMode="auto">
              <a:xfrm>
                <a:off x="4353" y="2458"/>
                <a:ext cx="45" cy="53"/>
              </a:xfrm>
              <a:custGeom>
                <a:avLst/>
                <a:gdLst>
                  <a:gd name="T0" fmla="*/ 0 w 45"/>
                  <a:gd name="T1" fmla="*/ 34 h 53"/>
                  <a:gd name="T2" fmla="*/ 8 w 45"/>
                  <a:gd name="T3" fmla="*/ 12 h 53"/>
                  <a:gd name="T4" fmla="*/ 35 w 45"/>
                  <a:gd name="T5" fmla="*/ 0 h 53"/>
                  <a:gd name="T6" fmla="*/ 44 w 45"/>
                  <a:gd name="T7" fmla="*/ 34 h 53"/>
                  <a:gd name="T8" fmla="*/ 28 w 45"/>
                  <a:gd name="T9" fmla="*/ 52 h 53"/>
                  <a:gd name="T10" fmla="*/ 0 w 45"/>
                  <a:gd name="T11" fmla="*/ 34 h 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53">
                    <a:moveTo>
                      <a:pt x="0" y="34"/>
                    </a:moveTo>
                    <a:lnTo>
                      <a:pt x="8" y="12"/>
                    </a:lnTo>
                    <a:lnTo>
                      <a:pt x="35" y="0"/>
                    </a:lnTo>
                    <a:lnTo>
                      <a:pt x="44" y="34"/>
                    </a:lnTo>
                    <a:lnTo>
                      <a:pt x="28" y="52"/>
                    </a:lnTo>
                    <a:lnTo>
                      <a:pt x="0" y="34"/>
                    </a:lnTo>
                  </a:path>
                </a:pathLst>
              </a:custGeom>
              <a:solidFill>
                <a:srgbClr val="0000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2" name="Freeform 117"/>
              <p:cNvSpPr>
                <a:spLocks/>
              </p:cNvSpPr>
              <p:nvPr/>
            </p:nvSpPr>
            <p:spPr bwMode="auto">
              <a:xfrm>
                <a:off x="4387" y="2495"/>
                <a:ext cx="17" cy="18"/>
              </a:xfrm>
              <a:custGeom>
                <a:avLst/>
                <a:gdLst>
                  <a:gd name="T0" fmla="*/ 10 w 17"/>
                  <a:gd name="T1" fmla="*/ 0 h 18"/>
                  <a:gd name="T2" fmla="*/ 16 w 17"/>
                  <a:gd name="T3" fmla="*/ 17 h 18"/>
                  <a:gd name="T4" fmla="*/ 0 w 17"/>
                  <a:gd name="T5" fmla="*/ 9 h 18"/>
                  <a:gd name="T6" fmla="*/ 10 w 17"/>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8">
                    <a:moveTo>
                      <a:pt x="10" y="0"/>
                    </a:moveTo>
                    <a:lnTo>
                      <a:pt x="16" y="17"/>
                    </a:lnTo>
                    <a:lnTo>
                      <a:pt x="0" y="9"/>
                    </a:lnTo>
                    <a:lnTo>
                      <a:pt x="10" y="0"/>
                    </a:lnTo>
                  </a:path>
                </a:pathLst>
              </a:custGeom>
              <a:solidFill>
                <a:srgbClr val="C0FF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51" name="Freeform 118"/>
            <p:cNvSpPr>
              <a:spLocks/>
            </p:cNvSpPr>
            <p:nvPr/>
          </p:nvSpPr>
          <p:spPr bwMode="auto">
            <a:xfrm>
              <a:off x="4034" y="2334"/>
              <a:ext cx="170" cy="165"/>
            </a:xfrm>
            <a:custGeom>
              <a:avLst/>
              <a:gdLst>
                <a:gd name="T0" fmla="*/ 0 w 170"/>
                <a:gd name="T1" fmla="*/ 95 h 165"/>
                <a:gd name="T2" fmla="*/ 9 w 170"/>
                <a:gd name="T3" fmla="*/ 67 h 165"/>
                <a:gd name="T4" fmla="*/ 32 w 170"/>
                <a:gd name="T5" fmla="*/ 39 h 165"/>
                <a:gd name="T6" fmla="*/ 55 w 170"/>
                <a:gd name="T7" fmla="*/ 0 h 165"/>
                <a:gd name="T8" fmla="*/ 87 w 170"/>
                <a:gd name="T9" fmla="*/ 6 h 165"/>
                <a:gd name="T10" fmla="*/ 107 w 170"/>
                <a:gd name="T11" fmla="*/ 18 h 165"/>
                <a:gd name="T12" fmla="*/ 135 w 170"/>
                <a:gd name="T13" fmla="*/ 32 h 165"/>
                <a:gd name="T14" fmla="*/ 169 w 170"/>
                <a:gd name="T15" fmla="*/ 39 h 165"/>
                <a:gd name="T16" fmla="*/ 118 w 170"/>
                <a:gd name="T17" fmla="*/ 82 h 165"/>
                <a:gd name="T18" fmla="*/ 104 w 170"/>
                <a:gd name="T19" fmla="*/ 101 h 165"/>
                <a:gd name="T20" fmla="*/ 96 w 170"/>
                <a:gd name="T21" fmla="*/ 125 h 165"/>
                <a:gd name="T22" fmla="*/ 79 w 170"/>
                <a:gd name="T23" fmla="*/ 142 h 165"/>
                <a:gd name="T24" fmla="*/ 71 w 170"/>
                <a:gd name="T25" fmla="*/ 164 h 165"/>
                <a:gd name="T26" fmla="*/ 55 w 170"/>
                <a:gd name="T27" fmla="*/ 149 h 165"/>
                <a:gd name="T28" fmla="*/ 35 w 170"/>
                <a:gd name="T29" fmla="*/ 137 h 165"/>
                <a:gd name="T30" fmla="*/ 0 w 170"/>
                <a:gd name="T31" fmla="*/ 95 h 1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0" h="165">
                  <a:moveTo>
                    <a:pt x="0" y="95"/>
                  </a:moveTo>
                  <a:lnTo>
                    <a:pt x="9" y="67"/>
                  </a:lnTo>
                  <a:lnTo>
                    <a:pt x="32" y="39"/>
                  </a:lnTo>
                  <a:lnTo>
                    <a:pt x="55" y="0"/>
                  </a:lnTo>
                  <a:lnTo>
                    <a:pt x="87" y="6"/>
                  </a:lnTo>
                  <a:lnTo>
                    <a:pt x="107" y="18"/>
                  </a:lnTo>
                  <a:lnTo>
                    <a:pt x="135" y="32"/>
                  </a:lnTo>
                  <a:lnTo>
                    <a:pt x="169" y="39"/>
                  </a:lnTo>
                  <a:lnTo>
                    <a:pt x="118" y="82"/>
                  </a:lnTo>
                  <a:lnTo>
                    <a:pt x="104" y="101"/>
                  </a:lnTo>
                  <a:lnTo>
                    <a:pt x="96" y="125"/>
                  </a:lnTo>
                  <a:lnTo>
                    <a:pt x="79" y="142"/>
                  </a:lnTo>
                  <a:lnTo>
                    <a:pt x="71" y="164"/>
                  </a:lnTo>
                  <a:lnTo>
                    <a:pt x="55" y="149"/>
                  </a:lnTo>
                  <a:lnTo>
                    <a:pt x="35" y="137"/>
                  </a:lnTo>
                  <a:lnTo>
                    <a:pt x="0" y="95"/>
                  </a:lnTo>
                </a:path>
              </a:pathLst>
            </a:custGeom>
            <a:solidFill>
              <a:srgbClr val="E0FFFF"/>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2" name="Freeform 119"/>
            <p:cNvSpPr>
              <a:spLocks/>
            </p:cNvSpPr>
            <p:nvPr/>
          </p:nvSpPr>
          <p:spPr bwMode="auto">
            <a:xfrm>
              <a:off x="4111" y="2365"/>
              <a:ext cx="23" cy="20"/>
            </a:xfrm>
            <a:custGeom>
              <a:avLst/>
              <a:gdLst>
                <a:gd name="T0" fmla="*/ 13 w 23"/>
                <a:gd name="T1" fmla="*/ 0 h 20"/>
                <a:gd name="T2" fmla="*/ 0 w 23"/>
                <a:gd name="T3" fmla="*/ 14 h 20"/>
                <a:gd name="T4" fmla="*/ 9 w 23"/>
                <a:gd name="T5" fmla="*/ 19 h 20"/>
                <a:gd name="T6" fmla="*/ 22 w 23"/>
                <a:gd name="T7" fmla="*/ 5 h 20"/>
                <a:gd name="T8" fmla="*/ 13 w 23"/>
                <a:gd name="T9" fmla="*/ 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20">
                  <a:moveTo>
                    <a:pt x="13" y="0"/>
                  </a:moveTo>
                  <a:lnTo>
                    <a:pt x="0" y="14"/>
                  </a:lnTo>
                  <a:lnTo>
                    <a:pt x="9" y="19"/>
                  </a:lnTo>
                  <a:lnTo>
                    <a:pt x="22" y="5"/>
                  </a:lnTo>
                  <a:lnTo>
                    <a:pt x="13" y="0"/>
                  </a:lnTo>
                </a:path>
              </a:pathLst>
            </a:custGeom>
            <a:solidFill>
              <a:srgbClr val="C0C0E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3" name="Freeform 120"/>
            <p:cNvSpPr>
              <a:spLocks/>
            </p:cNvSpPr>
            <p:nvPr/>
          </p:nvSpPr>
          <p:spPr bwMode="auto">
            <a:xfrm>
              <a:off x="4096" y="2384"/>
              <a:ext cx="455" cy="551"/>
            </a:xfrm>
            <a:custGeom>
              <a:avLst/>
              <a:gdLst>
                <a:gd name="T0" fmla="*/ 81 w 455"/>
                <a:gd name="T1" fmla="*/ 156 h 551"/>
                <a:gd name="T2" fmla="*/ 0 w 455"/>
                <a:gd name="T3" fmla="*/ 84 h 551"/>
                <a:gd name="T4" fmla="*/ 15 w 455"/>
                <a:gd name="T5" fmla="*/ 106 h 551"/>
                <a:gd name="T6" fmla="*/ 31 w 455"/>
                <a:gd name="T7" fmla="*/ 56 h 551"/>
                <a:gd name="T8" fmla="*/ 71 w 455"/>
                <a:gd name="T9" fmla="*/ 11 h 551"/>
                <a:gd name="T10" fmla="*/ 97 w 455"/>
                <a:gd name="T11" fmla="*/ 0 h 551"/>
                <a:gd name="T12" fmla="*/ 154 w 455"/>
                <a:gd name="T13" fmla="*/ 39 h 551"/>
                <a:gd name="T14" fmla="*/ 187 w 455"/>
                <a:gd name="T15" fmla="*/ 74 h 551"/>
                <a:gd name="T16" fmla="*/ 214 w 455"/>
                <a:gd name="T17" fmla="*/ 91 h 551"/>
                <a:gd name="T18" fmla="*/ 249 w 455"/>
                <a:gd name="T19" fmla="*/ 103 h 551"/>
                <a:gd name="T20" fmla="*/ 278 w 455"/>
                <a:gd name="T21" fmla="*/ 122 h 551"/>
                <a:gd name="T22" fmla="*/ 308 w 455"/>
                <a:gd name="T23" fmla="*/ 142 h 551"/>
                <a:gd name="T24" fmla="*/ 339 w 455"/>
                <a:gd name="T25" fmla="*/ 128 h 551"/>
                <a:gd name="T26" fmla="*/ 370 w 455"/>
                <a:gd name="T27" fmla="*/ 117 h 551"/>
                <a:gd name="T28" fmla="*/ 396 w 455"/>
                <a:gd name="T29" fmla="*/ 114 h 551"/>
                <a:gd name="T30" fmla="*/ 421 w 455"/>
                <a:gd name="T31" fmla="*/ 120 h 551"/>
                <a:gd name="T32" fmla="*/ 442 w 455"/>
                <a:gd name="T33" fmla="*/ 135 h 551"/>
                <a:gd name="T34" fmla="*/ 451 w 455"/>
                <a:gd name="T35" fmla="*/ 150 h 551"/>
                <a:gd name="T36" fmla="*/ 454 w 455"/>
                <a:gd name="T37" fmla="*/ 165 h 551"/>
                <a:gd name="T38" fmla="*/ 450 w 455"/>
                <a:gd name="T39" fmla="*/ 184 h 551"/>
                <a:gd name="T40" fmla="*/ 442 w 455"/>
                <a:gd name="T41" fmla="*/ 207 h 551"/>
                <a:gd name="T42" fmla="*/ 431 w 455"/>
                <a:gd name="T43" fmla="*/ 234 h 551"/>
                <a:gd name="T44" fmla="*/ 422 w 455"/>
                <a:gd name="T45" fmla="*/ 261 h 551"/>
                <a:gd name="T46" fmla="*/ 416 w 455"/>
                <a:gd name="T47" fmla="*/ 290 h 551"/>
                <a:gd name="T48" fmla="*/ 418 w 455"/>
                <a:gd name="T49" fmla="*/ 322 h 551"/>
                <a:gd name="T50" fmla="*/ 416 w 455"/>
                <a:gd name="T51" fmla="*/ 363 h 551"/>
                <a:gd name="T52" fmla="*/ 410 w 455"/>
                <a:gd name="T53" fmla="*/ 407 h 551"/>
                <a:gd name="T54" fmla="*/ 400 w 455"/>
                <a:gd name="T55" fmla="*/ 444 h 551"/>
                <a:gd name="T56" fmla="*/ 393 w 455"/>
                <a:gd name="T57" fmla="*/ 466 h 551"/>
                <a:gd name="T58" fmla="*/ 384 w 455"/>
                <a:gd name="T59" fmla="*/ 497 h 551"/>
                <a:gd name="T60" fmla="*/ 381 w 455"/>
                <a:gd name="T61" fmla="*/ 550 h 551"/>
                <a:gd name="T62" fmla="*/ 359 w 455"/>
                <a:gd name="T63" fmla="*/ 533 h 551"/>
                <a:gd name="T64" fmla="*/ 330 w 455"/>
                <a:gd name="T65" fmla="*/ 518 h 551"/>
                <a:gd name="T66" fmla="*/ 305 w 455"/>
                <a:gd name="T67" fmla="*/ 516 h 551"/>
                <a:gd name="T68" fmla="*/ 282 w 455"/>
                <a:gd name="T69" fmla="*/ 508 h 551"/>
                <a:gd name="T70" fmla="*/ 249 w 455"/>
                <a:gd name="T71" fmla="*/ 480 h 551"/>
                <a:gd name="T72" fmla="*/ 203 w 455"/>
                <a:gd name="T73" fmla="*/ 466 h 551"/>
                <a:gd name="T74" fmla="*/ 170 w 455"/>
                <a:gd name="T75" fmla="*/ 470 h 551"/>
                <a:gd name="T76" fmla="*/ 141 w 455"/>
                <a:gd name="T77" fmla="*/ 459 h 551"/>
                <a:gd name="T78" fmla="*/ 118 w 455"/>
                <a:gd name="T79" fmla="*/ 442 h 551"/>
                <a:gd name="T80" fmla="*/ 103 w 455"/>
                <a:gd name="T81" fmla="*/ 433 h 551"/>
                <a:gd name="T82" fmla="*/ 77 w 455"/>
                <a:gd name="T83" fmla="*/ 425 h 551"/>
                <a:gd name="T84" fmla="*/ 49 w 455"/>
                <a:gd name="T85" fmla="*/ 420 h 551"/>
                <a:gd name="T86" fmla="*/ 75 w 455"/>
                <a:gd name="T87" fmla="*/ 370 h 551"/>
                <a:gd name="T88" fmla="*/ 98 w 455"/>
                <a:gd name="T89" fmla="*/ 339 h 551"/>
                <a:gd name="T90" fmla="*/ 119 w 455"/>
                <a:gd name="T91" fmla="*/ 307 h 551"/>
                <a:gd name="T92" fmla="*/ 138 w 455"/>
                <a:gd name="T93" fmla="*/ 285 h 551"/>
                <a:gd name="T94" fmla="*/ 156 w 455"/>
                <a:gd name="T95" fmla="*/ 265 h 551"/>
                <a:gd name="T96" fmla="*/ 164 w 455"/>
                <a:gd name="T97" fmla="*/ 240 h 551"/>
                <a:gd name="T98" fmla="*/ 150 w 455"/>
                <a:gd name="T99" fmla="*/ 220 h 551"/>
                <a:gd name="T100" fmla="*/ 133 w 455"/>
                <a:gd name="T101" fmla="*/ 206 h 551"/>
                <a:gd name="T102" fmla="*/ 103 w 455"/>
                <a:gd name="T103" fmla="*/ 183 h 551"/>
                <a:gd name="T104" fmla="*/ 81 w 455"/>
                <a:gd name="T105" fmla="*/ 156 h 55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55" h="551">
                  <a:moveTo>
                    <a:pt x="81" y="156"/>
                  </a:moveTo>
                  <a:lnTo>
                    <a:pt x="0" y="84"/>
                  </a:lnTo>
                  <a:lnTo>
                    <a:pt x="15" y="106"/>
                  </a:lnTo>
                  <a:lnTo>
                    <a:pt x="31" y="56"/>
                  </a:lnTo>
                  <a:lnTo>
                    <a:pt x="71" y="11"/>
                  </a:lnTo>
                  <a:lnTo>
                    <a:pt x="97" y="0"/>
                  </a:lnTo>
                  <a:lnTo>
                    <a:pt x="154" y="39"/>
                  </a:lnTo>
                  <a:lnTo>
                    <a:pt x="187" y="74"/>
                  </a:lnTo>
                  <a:lnTo>
                    <a:pt x="214" y="91"/>
                  </a:lnTo>
                  <a:lnTo>
                    <a:pt x="249" y="103"/>
                  </a:lnTo>
                  <a:lnTo>
                    <a:pt x="278" y="122"/>
                  </a:lnTo>
                  <a:lnTo>
                    <a:pt x="308" y="142"/>
                  </a:lnTo>
                  <a:lnTo>
                    <a:pt x="339" y="128"/>
                  </a:lnTo>
                  <a:lnTo>
                    <a:pt x="370" y="117"/>
                  </a:lnTo>
                  <a:lnTo>
                    <a:pt x="396" y="114"/>
                  </a:lnTo>
                  <a:lnTo>
                    <a:pt x="421" y="120"/>
                  </a:lnTo>
                  <a:lnTo>
                    <a:pt x="442" y="135"/>
                  </a:lnTo>
                  <a:lnTo>
                    <a:pt x="451" y="150"/>
                  </a:lnTo>
                  <a:lnTo>
                    <a:pt x="454" y="165"/>
                  </a:lnTo>
                  <a:lnTo>
                    <a:pt x="450" y="184"/>
                  </a:lnTo>
                  <a:lnTo>
                    <a:pt x="442" y="207"/>
                  </a:lnTo>
                  <a:lnTo>
                    <a:pt x="431" y="234"/>
                  </a:lnTo>
                  <a:lnTo>
                    <a:pt x="422" y="261"/>
                  </a:lnTo>
                  <a:lnTo>
                    <a:pt x="416" y="290"/>
                  </a:lnTo>
                  <a:lnTo>
                    <a:pt x="418" y="322"/>
                  </a:lnTo>
                  <a:lnTo>
                    <a:pt x="416" y="363"/>
                  </a:lnTo>
                  <a:lnTo>
                    <a:pt x="410" y="407"/>
                  </a:lnTo>
                  <a:lnTo>
                    <a:pt x="400" y="444"/>
                  </a:lnTo>
                  <a:lnTo>
                    <a:pt x="393" y="466"/>
                  </a:lnTo>
                  <a:lnTo>
                    <a:pt x="384" y="497"/>
                  </a:lnTo>
                  <a:lnTo>
                    <a:pt x="381" y="550"/>
                  </a:lnTo>
                  <a:lnTo>
                    <a:pt x="359" y="533"/>
                  </a:lnTo>
                  <a:lnTo>
                    <a:pt x="330" y="518"/>
                  </a:lnTo>
                  <a:lnTo>
                    <a:pt x="305" y="516"/>
                  </a:lnTo>
                  <a:lnTo>
                    <a:pt x="282" y="508"/>
                  </a:lnTo>
                  <a:lnTo>
                    <a:pt x="249" y="480"/>
                  </a:lnTo>
                  <a:lnTo>
                    <a:pt x="203" y="466"/>
                  </a:lnTo>
                  <a:lnTo>
                    <a:pt x="170" y="470"/>
                  </a:lnTo>
                  <a:lnTo>
                    <a:pt x="141" y="459"/>
                  </a:lnTo>
                  <a:lnTo>
                    <a:pt x="118" y="442"/>
                  </a:lnTo>
                  <a:lnTo>
                    <a:pt x="103" y="433"/>
                  </a:lnTo>
                  <a:lnTo>
                    <a:pt x="77" y="425"/>
                  </a:lnTo>
                  <a:lnTo>
                    <a:pt x="49" y="420"/>
                  </a:lnTo>
                  <a:lnTo>
                    <a:pt x="75" y="370"/>
                  </a:lnTo>
                  <a:lnTo>
                    <a:pt x="98" y="339"/>
                  </a:lnTo>
                  <a:lnTo>
                    <a:pt x="119" y="307"/>
                  </a:lnTo>
                  <a:lnTo>
                    <a:pt x="138" y="285"/>
                  </a:lnTo>
                  <a:lnTo>
                    <a:pt x="156" y="265"/>
                  </a:lnTo>
                  <a:lnTo>
                    <a:pt x="164" y="240"/>
                  </a:lnTo>
                  <a:lnTo>
                    <a:pt x="150" y="220"/>
                  </a:lnTo>
                  <a:lnTo>
                    <a:pt x="133" y="206"/>
                  </a:lnTo>
                  <a:lnTo>
                    <a:pt x="103" y="183"/>
                  </a:lnTo>
                  <a:lnTo>
                    <a:pt x="81" y="156"/>
                  </a:lnTo>
                </a:path>
              </a:pathLst>
            </a:custGeom>
            <a:solidFill>
              <a:srgbClr val="80FFE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54" name="Group 121"/>
            <p:cNvGrpSpPr>
              <a:grpSpLocks/>
            </p:cNvGrpSpPr>
            <p:nvPr/>
          </p:nvGrpSpPr>
          <p:grpSpPr bwMode="auto">
            <a:xfrm>
              <a:off x="4154" y="2404"/>
              <a:ext cx="361" cy="309"/>
              <a:chOff x="4154" y="2404"/>
              <a:chExt cx="361" cy="309"/>
            </a:xfrm>
          </p:grpSpPr>
          <p:sp>
            <p:nvSpPr>
              <p:cNvPr id="47155" name="Freeform 122"/>
              <p:cNvSpPr>
                <a:spLocks/>
              </p:cNvSpPr>
              <p:nvPr/>
            </p:nvSpPr>
            <p:spPr bwMode="auto">
              <a:xfrm>
                <a:off x="4255" y="2627"/>
                <a:ext cx="51" cy="86"/>
              </a:xfrm>
              <a:custGeom>
                <a:avLst/>
                <a:gdLst>
                  <a:gd name="T0" fmla="*/ 0 w 51"/>
                  <a:gd name="T1" fmla="*/ 0 h 86"/>
                  <a:gd name="T2" fmla="*/ 14 w 51"/>
                  <a:gd name="T3" fmla="*/ 12 h 86"/>
                  <a:gd name="T4" fmla="*/ 26 w 51"/>
                  <a:gd name="T5" fmla="*/ 22 h 86"/>
                  <a:gd name="T6" fmla="*/ 37 w 51"/>
                  <a:gd name="T7" fmla="*/ 35 h 86"/>
                  <a:gd name="T8" fmla="*/ 41 w 51"/>
                  <a:gd name="T9" fmla="*/ 50 h 86"/>
                  <a:gd name="T10" fmla="*/ 50 w 51"/>
                  <a:gd name="T11" fmla="*/ 85 h 86"/>
                  <a:gd name="T12" fmla="*/ 46 w 51"/>
                  <a:gd name="T13" fmla="*/ 50 h 86"/>
                  <a:gd name="T14" fmla="*/ 43 w 51"/>
                  <a:gd name="T15" fmla="*/ 23 h 86"/>
                  <a:gd name="T16" fmla="*/ 29 w 51"/>
                  <a:gd name="T17" fmla="*/ 18 h 86"/>
                  <a:gd name="T18" fmla="*/ 12 w 51"/>
                  <a:gd name="T19" fmla="*/ 7 h 86"/>
                  <a:gd name="T20" fmla="*/ 0 w 51"/>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1" h="86">
                    <a:moveTo>
                      <a:pt x="0" y="0"/>
                    </a:moveTo>
                    <a:lnTo>
                      <a:pt x="14" y="12"/>
                    </a:lnTo>
                    <a:lnTo>
                      <a:pt x="26" y="22"/>
                    </a:lnTo>
                    <a:lnTo>
                      <a:pt x="37" y="35"/>
                    </a:lnTo>
                    <a:lnTo>
                      <a:pt x="41" y="50"/>
                    </a:lnTo>
                    <a:lnTo>
                      <a:pt x="50" y="85"/>
                    </a:lnTo>
                    <a:lnTo>
                      <a:pt x="46" y="50"/>
                    </a:lnTo>
                    <a:lnTo>
                      <a:pt x="43" y="23"/>
                    </a:lnTo>
                    <a:lnTo>
                      <a:pt x="29" y="18"/>
                    </a:lnTo>
                    <a:lnTo>
                      <a:pt x="12" y="7"/>
                    </a:lnTo>
                    <a:lnTo>
                      <a:pt x="0" y="0"/>
                    </a:lnTo>
                  </a:path>
                </a:pathLst>
              </a:custGeom>
              <a:solidFill>
                <a:srgbClr val="00C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6" name="Freeform 123"/>
              <p:cNvSpPr>
                <a:spLocks/>
              </p:cNvSpPr>
              <p:nvPr/>
            </p:nvSpPr>
            <p:spPr bwMode="auto">
              <a:xfrm>
                <a:off x="4386" y="2511"/>
                <a:ext cx="38" cy="51"/>
              </a:xfrm>
              <a:custGeom>
                <a:avLst/>
                <a:gdLst>
                  <a:gd name="T0" fmla="*/ 0 w 38"/>
                  <a:gd name="T1" fmla="*/ 0 h 51"/>
                  <a:gd name="T2" fmla="*/ 6 w 38"/>
                  <a:gd name="T3" fmla="*/ 8 h 51"/>
                  <a:gd name="T4" fmla="*/ 13 w 38"/>
                  <a:gd name="T5" fmla="*/ 14 h 51"/>
                  <a:gd name="T6" fmla="*/ 18 w 38"/>
                  <a:gd name="T7" fmla="*/ 22 h 51"/>
                  <a:gd name="T8" fmla="*/ 18 w 38"/>
                  <a:gd name="T9" fmla="*/ 32 h 51"/>
                  <a:gd name="T10" fmla="*/ 15 w 38"/>
                  <a:gd name="T11" fmla="*/ 50 h 51"/>
                  <a:gd name="T12" fmla="*/ 24 w 38"/>
                  <a:gd name="T13" fmla="*/ 27 h 51"/>
                  <a:gd name="T14" fmla="*/ 25 w 38"/>
                  <a:gd name="T15" fmla="*/ 15 h 51"/>
                  <a:gd name="T16" fmla="*/ 28 w 38"/>
                  <a:gd name="T17" fmla="*/ 8 h 51"/>
                  <a:gd name="T18" fmla="*/ 37 w 38"/>
                  <a:gd name="T19" fmla="*/ 0 h 51"/>
                  <a:gd name="T20" fmla="*/ 20 w 38"/>
                  <a:gd name="T21" fmla="*/ 8 h 51"/>
                  <a:gd name="T22" fmla="*/ 15 w 38"/>
                  <a:gd name="T23" fmla="*/ 11 h 51"/>
                  <a:gd name="T24" fmla="*/ 0 w 38"/>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51">
                    <a:moveTo>
                      <a:pt x="0" y="0"/>
                    </a:moveTo>
                    <a:lnTo>
                      <a:pt x="6" y="8"/>
                    </a:lnTo>
                    <a:lnTo>
                      <a:pt x="13" y="14"/>
                    </a:lnTo>
                    <a:lnTo>
                      <a:pt x="18" y="22"/>
                    </a:lnTo>
                    <a:lnTo>
                      <a:pt x="18" y="32"/>
                    </a:lnTo>
                    <a:lnTo>
                      <a:pt x="15" y="50"/>
                    </a:lnTo>
                    <a:lnTo>
                      <a:pt x="24" y="27"/>
                    </a:lnTo>
                    <a:lnTo>
                      <a:pt x="25" y="15"/>
                    </a:lnTo>
                    <a:lnTo>
                      <a:pt x="28" y="8"/>
                    </a:lnTo>
                    <a:lnTo>
                      <a:pt x="37" y="0"/>
                    </a:lnTo>
                    <a:lnTo>
                      <a:pt x="20" y="8"/>
                    </a:lnTo>
                    <a:lnTo>
                      <a:pt x="15" y="11"/>
                    </a:lnTo>
                    <a:lnTo>
                      <a:pt x="0" y="0"/>
                    </a:lnTo>
                  </a:path>
                </a:pathLst>
              </a:custGeom>
              <a:solidFill>
                <a:srgbClr val="00C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7" name="Freeform 124"/>
              <p:cNvSpPr>
                <a:spLocks/>
              </p:cNvSpPr>
              <p:nvPr/>
            </p:nvSpPr>
            <p:spPr bwMode="auto">
              <a:xfrm>
                <a:off x="4446" y="2643"/>
                <a:ext cx="69" cy="60"/>
              </a:xfrm>
              <a:custGeom>
                <a:avLst/>
                <a:gdLst>
                  <a:gd name="T0" fmla="*/ 68 w 69"/>
                  <a:gd name="T1" fmla="*/ 12 h 60"/>
                  <a:gd name="T2" fmla="*/ 62 w 69"/>
                  <a:gd name="T3" fmla="*/ 18 h 60"/>
                  <a:gd name="T4" fmla="*/ 53 w 69"/>
                  <a:gd name="T5" fmla="*/ 21 h 60"/>
                  <a:gd name="T6" fmla="*/ 45 w 69"/>
                  <a:gd name="T7" fmla="*/ 18 h 60"/>
                  <a:gd name="T8" fmla="*/ 34 w 69"/>
                  <a:gd name="T9" fmla="*/ 10 h 60"/>
                  <a:gd name="T10" fmla="*/ 15 w 69"/>
                  <a:gd name="T11" fmla="*/ 2 h 60"/>
                  <a:gd name="T12" fmla="*/ 0 w 69"/>
                  <a:gd name="T13" fmla="*/ 0 h 60"/>
                  <a:gd name="T14" fmla="*/ 17 w 69"/>
                  <a:gd name="T15" fmla="*/ 5 h 60"/>
                  <a:gd name="T16" fmla="*/ 27 w 69"/>
                  <a:gd name="T17" fmla="*/ 12 h 60"/>
                  <a:gd name="T18" fmla="*/ 34 w 69"/>
                  <a:gd name="T19" fmla="*/ 20 h 60"/>
                  <a:gd name="T20" fmla="*/ 45 w 69"/>
                  <a:gd name="T21" fmla="*/ 24 h 60"/>
                  <a:gd name="T22" fmla="*/ 54 w 69"/>
                  <a:gd name="T23" fmla="*/ 28 h 60"/>
                  <a:gd name="T24" fmla="*/ 51 w 69"/>
                  <a:gd name="T25" fmla="*/ 35 h 60"/>
                  <a:gd name="T26" fmla="*/ 43 w 69"/>
                  <a:gd name="T27" fmla="*/ 37 h 60"/>
                  <a:gd name="T28" fmla="*/ 33 w 69"/>
                  <a:gd name="T29" fmla="*/ 38 h 60"/>
                  <a:gd name="T30" fmla="*/ 22 w 69"/>
                  <a:gd name="T31" fmla="*/ 41 h 60"/>
                  <a:gd name="T32" fmla="*/ 15 w 69"/>
                  <a:gd name="T33" fmla="*/ 46 h 60"/>
                  <a:gd name="T34" fmla="*/ 27 w 69"/>
                  <a:gd name="T35" fmla="*/ 44 h 60"/>
                  <a:gd name="T36" fmla="*/ 39 w 69"/>
                  <a:gd name="T37" fmla="*/ 43 h 60"/>
                  <a:gd name="T38" fmla="*/ 47 w 69"/>
                  <a:gd name="T39" fmla="*/ 44 h 60"/>
                  <a:gd name="T40" fmla="*/ 53 w 69"/>
                  <a:gd name="T41" fmla="*/ 41 h 60"/>
                  <a:gd name="T42" fmla="*/ 58 w 69"/>
                  <a:gd name="T43" fmla="*/ 37 h 60"/>
                  <a:gd name="T44" fmla="*/ 60 w 69"/>
                  <a:gd name="T45" fmla="*/ 44 h 60"/>
                  <a:gd name="T46" fmla="*/ 56 w 69"/>
                  <a:gd name="T47" fmla="*/ 52 h 60"/>
                  <a:gd name="T48" fmla="*/ 47 w 69"/>
                  <a:gd name="T49" fmla="*/ 59 h 60"/>
                  <a:gd name="T50" fmla="*/ 59 w 69"/>
                  <a:gd name="T51" fmla="*/ 53 h 60"/>
                  <a:gd name="T52" fmla="*/ 65 w 69"/>
                  <a:gd name="T53" fmla="*/ 48 h 60"/>
                  <a:gd name="T54" fmla="*/ 64 w 69"/>
                  <a:gd name="T55" fmla="*/ 31 h 60"/>
                  <a:gd name="T56" fmla="*/ 68 w 69"/>
                  <a:gd name="T57" fmla="*/ 12 h 6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9" h="60">
                    <a:moveTo>
                      <a:pt x="68" y="12"/>
                    </a:moveTo>
                    <a:lnTo>
                      <a:pt x="62" y="18"/>
                    </a:lnTo>
                    <a:lnTo>
                      <a:pt x="53" y="21"/>
                    </a:lnTo>
                    <a:lnTo>
                      <a:pt x="45" y="18"/>
                    </a:lnTo>
                    <a:lnTo>
                      <a:pt x="34" y="10"/>
                    </a:lnTo>
                    <a:lnTo>
                      <a:pt x="15" y="2"/>
                    </a:lnTo>
                    <a:lnTo>
                      <a:pt x="0" y="0"/>
                    </a:lnTo>
                    <a:lnTo>
                      <a:pt x="17" y="5"/>
                    </a:lnTo>
                    <a:lnTo>
                      <a:pt x="27" y="12"/>
                    </a:lnTo>
                    <a:lnTo>
                      <a:pt x="34" y="20"/>
                    </a:lnTo>
                    <a:lnTo>
                      <a:pt x="45" y="24"/>
                    </a:lnTo>
                    <a:lnTo>
                      <a:pt x="54" y="28"/>
                    </a:lnTo>
                    <a:lnTo>
                      <a:pt x="51" y="35"/>
                    </a:lnTo>
                    <a:lnTo>
                      <a:pt x="43" y="37"/>
                    </a:lnTo>
                    <a:lnTo>
                      <a:pt x="33" y="38"/>
                    </a:lnTo>
                    <a:lnTo>
                      <a:pt x="22" y="41"/>
                    </a:lnTo>
                    <a:lnTo>
                      <a:pt x="15" y="46"/>
                    </a:lnTo>
                    <a:lnTo>
                      <a:pt x="27" y="44"/>
                    </a:lnTo>
                    <a:lnTo>
                      <a:pt x="39" y="43"/>
                    </a:lnTo>
                    <a:lnTo>
                      <a:pt x="47" y="44"/>
                    </a:lnTo>
                    <a:lnTo>
                      <a:pt x="53" y="41"/>
                    </a:lnTo>
                    <a:lnTo>
                      <a:pt x="58" y="37"/>
                    </a:lnTo>
                    <a:lnTo>
                      <a:pt x="60" y="44"/>
                    </a:lnTo>
                    <a:lnTo>
                      <a:pt x="56" y="52"/>
                    </a:lnTo>
                    <a:lnTo>
                      <a:pt x="47" y="59"/>
                    </a:lnTo>
                    <a:lnTo>
                      <a:pt x="59" y="53"/>
                    </a:lnTo>
                    <a:lnTo>
                      <a:pt x="65" y="48"/>
                    </a:lnTo>
                    <a:lnTo>
                      <a:pt x="64" y="31"/>
                    </a:lnTo>
                    <a:lnTo>
                      <a:pt x="68" y="12"/>
                    </a:lnTo>
                  </a:path>
                </a:pathLst>
              </a:custGeom>
              <a:solidFill>
                <a:srgbClr val="00C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8" name="Freeform 125"/>
              <p:cNvSpPr>
                <a:spLocks/>
              </p:cNvSpPr>
              <p:nvPr/>
            </p:nvSpPr>
            <p:spPr bwMode="auto">
              <a:xfrm>
                <a:off x="4275" y="2470"/>
                <a:ext cx="33" cy="19"/>
              </a:xfrm>
              <a:custGeom>
                <a:avLst/>
                <a:gdLst>
                  <a:gd name="T0" fmla="*/ 32 w 33"/>
                  <a:gd name="T1" fmla="*/ 2 h 19"/>
                  <a:gd name="T2" fmla="*/ 17 w 33"/>
                  <a:gd name="T3" fmla="*/ 4 h 19"/>
                  <a:gd name="T4" fmla="*/ 0 w 33"/>
                  <a:gd name="T5" fmla="*/ 18 h 19"/>
                  <a:gd name="T6" fmla="*/ 8 w 33"/>
                  <a:gd name="T7" fmla="*/ 8 h 19"/>
                  <a:gd name="T8" fmla="*/ 17 w 33"/>
                  <a:gd name="T9" fmla="*/ 0 h 19"/>
                  <a:gd name="T10" fmla="*/ 32 w 33"/>
                  <a:gd name="T11" fmla="*/ 2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19">
                    <a:moveTo>
                      <a:pt x="32" y="2"/>
                    </a:moveTo>
                    <a:lnTo>
                      <a:pt x="17" y="4"/>
                    </a:lnTo>
                    <a:lnTo>
                      <a:pt x="0" y="18"/>
                    </a:lnTo>
                    <a:lnTo>
                      <a:pt x="8" y="8"/>
                    </a:lnTo>
                    <a:lnTo>
                      <a:pt x="17" y="0"/>
                    </a:lnTo>
                    <a:lnTo>
                      <a:pt x="32" y="2"/>
                    </a:lnTo>
                  </a:path>
                </a:pathLst>
              </a:custGeom>
              <a:solidFill>
                <a:srgbClr val="00C0A0"/>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9" name="Freeform 126"/>
              <p:cNvSpPr>
                <a:spLocks/>
              </p:cNvSpPr>
              <p:nvPr/>
            </p:nvSpPr>
            <p:spPr bwMode="auto">
              <a:xfrm>
                <a:off x="4154" y="2404"/>
                <a:ext cx="74" cy="108"/>
              </a:xfrm>
              <a:custGeom>
                <a:avLst/>
                <a:gdLst>
                  <a:gd name="T0" fmla="*/ 0 w 74"/>
                  <a:gd name="T1" fmla="*/ 107 h 108"/>
                  <a:gd name="T2" fmla="*/ 9 w 74"/>
                  <a:gd name="T3" fmla="*/ 89 h 108"/>
                  <a:gd name="T4" fmla="*/ 14 w 74"/>
                  <a:gd name="T5" fmla="*/ 80 h 108"/>
                  <a:gd name="T6" fmla="*/ 22 w 74"/>
                  <a:gd name="T7" fmla="*/ 67 h 108"/>
                  <a:gd name="T8" fmla="*/ 29 w 74"/>
                  <a:gd name="T9" fmla="*/ 57 h 108"/>
                  <a:gd name="T10" fmla="*/ 38 w 74"/>
                  <a:gd name="T11" fmla="*/ 46 h 108"/>
                  <a:gd name="T12" fmla="*/ 45 w 74"/>
                  <a:gd name="T13" fmla="*/ 38 h 108"/>
                  <a:gd name="T14" fmla="*/ 56 w 74"/>
                  <a:gd name="T15" fmla="*/ 26 h 108"/>
                  <a:gd name="T16" fmla="*/ 63 w 74"/>
                  <a:gd name="T17" fmla="*/ 15 h 108"/>
                  <a:gd name="T18" fmla="*/ 73 w 74"/>
                  <a:gd name="T19" fmla="*/ 7 h 108"/>
                  <a:gd name="T20" fmla="*/ 72 w 74"/>
                  <a:gd name="T21" fmla="*/ 0 h 1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4" h="108">
                    <a:moveTo>
                      <a:pt x="0" y="107"/>
                    </a:moveTo>
                    <a:lnTo>
                      <a:pt x="9" y="89"/>
                    </a:lnTo>
                    <a:lnTo>
                      <a:pt x="14" y="80"/>
                    </a:lnTo>
                    <a:lnTo>
                      <a:pt x="22" y="67"/>
                    </a:lnTo>
                    <a:lnTo>
                      <a:pt x="29" y="57"/>
                    </a:lnTo>
                    <a:lnTo>
                      <a:pt x="38" y="46"/>
                    </a:lnTo>
                    <a:lnTo>
                      <a:pt x="45" y="38"/>
                    </a:lnTo>
                    <a:lnTo>
                      <a:pt x="56" y="26"/>
                    </a:lnTo>
                    <a:lnTo>
                      <a:pt x="63" y="15"/>
                    </a:lnTo>
                    <a:lnTo>
                      <a:pt x="73" y="7"/>
                    </a:lnTo>
                    <a:lnTo>
                      <a:pt x="72" y="0"/>
                    </a:lnTo>
                  </a:path>
                </a:pathLst>
              </a:custGeom>
              <a:noFill/>
              <a:ln w="12700" cap="rnd" cmpd="sng">
                <a:solidFill>
                  <a:srgbClr val="183B97"/>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
        <p:nvSpPr>
          <p:cNvPr id="47139" name="Arc 127"/>
          <p:cNvSpPr>
            <a:spLocks/>
          </p:cNvSpPr>
          <p:nvPr/>
        </p:nvSpPr>
        <p:spPr bwMode="auto">
          <a:xfrm>
            <a:off x="5713413" y="3578225"/>
            <a:ext cx="812800" cy="1763713"/>
          </a:xfrm>
          <a:custGeom>
            <a:avLst/>
            <a:gdLst>
              <a:gd name="T0" fmla="*/ 0 w 21642"/>
              <a:gd name="T1" fmla="*/ 0 h 21600"/>
              <a:gd name="T2" fmla="*/ 2147483647 w 21642"/>
              <a:gd name="T3" fmla="*/ 2147483647 h 21600"/>
              <a:gd name="T4" fmla="*/ 83539593 w 21642"/>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42" h="21600" fill="none" extrusionOk="0">
                <a:moveTo>
                  <a:pt x="0" y="0"/>
                </a:moveTo>
                <a:cubicBezTo>
                  <a:pt x="14" y="0"/>
                  <a:pt x="28" y="-1"/>
                  <a:pt x="42" y="0"/>
                </a:cubicBezTo>
                <a:cubicBezTo>
                  <a:pt x="11963" y="0"/>
                  <a:pt x="21631" y="9659"/>
                  <a:pt x="21641" y="21581"/>
                </a:cubicBezTo>
              </a:path>
              <a:path w="21642" h="21600" stroke="0" extrusionOk="0">
                <a:moveTo>
                  <a:pt x="0" y="0"/>
                </a:moveTo>
                <a:cubicBezTo>
                  <a:pt x="14" y="0"/>
                  <a:pt x="28" y="-1"/>
                  <a:pt x="42" y="0"/>
                </a:cubicBezTo>
                <a:cubicBezTo>
                  <a:pt x="11963" y="0"/>
                  <a:pt x="21631" y="9659"/>
                  <a:pt x="21641" y="21581"/>
                </a:cubicBezTo>
                <a:lnTo>
                  <a:pt x="42" y="21600"/>
                </a:lnTo>
                <a:lnTo>
                  <a:pt x="0" y="0"/>
                </a:lnTo>
                <a:close/>
              </a:path>
            </a:pathLst>
          </a:custGeom>
          <a:noFill/>
          <a:ln w="12700" cap="rnd">
            <a:solidFill>
              <a:srgbClr val="183B97"/>
            </a:solidFill>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40" name="Freeform 128"/>
          <p:cNvSpPr>
            <a:spLocks/>
          </p:cNvSpPr>
          <p:nvPr/>
        </p:nvSpPr>
        <p:spPr bwMode="auto">
          <a:xfrm>
            <a:off x="6426200" y="5072063"/>
            <a:ext cx="150813" cy="322262"/>
          </a:xfrm>
          <a:custGeom>
            <a:avLst/>
            <a:gdLst>
              <a:gd name="T0" fmla="*/ 0 w 95"/>
              <a:gd name="T1" fmla="*/ 0 h 203"/>
              <a:gd name="T2" fmla="*/ 2147483647 w 95"/>
              <a:gd name="T3" fmla="*/ 0 h 203"/>
              <a:gd name="T4" fmla="*/ 2147483647 w 95"/>
              <a:gd name="T5" fmla="*/ 2147483647 h 203"/>
              <a:gd name="T6" fmla="*/ 0 w 95"/>
              <a:gd name="T7" fmla="*/ 0 h 20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5" h="203">
                <a:moveTo>
                  <a:pt x="0" y="0"/>
                </a:moveTo>
                <a:lnTo>
                  <a:pt x="94" y="0"/>
                </a:lnTo>
                <a:lnTo>
                  <a:pt x="66" y="202"/>
                </a:lnTo>
                <a:lnTo>
                  <a:pt x="0" y="0"/>
                </a:lnTo>
              </a:path>
            </a:pathLst>
          </a:custGeom>
          <a:solidFill>
            <a:schemeClr val="accent1"/>
          </a:solidFill>
          <a:ln w="12700" cap="rnd" cmpd="sng">
            <a:solidFill>
              <a:srgbClr val="183B97"/>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252033" name="Rectangle 129"/>
          <p:cNvSpPr>
            <a:spLocks noChangeArrowheads="1"/>
          </p:cNvSpPr>
          <p:nvPr/>
        </p:nvSpPr>
        <p:spPr bwMode="auto">
          <a:xfrm>
            <a:off x="2555776" y="4725144"/>
            <a:ext cx="1718419" cy="4251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183B97"/>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defRPr/>
            </a:pPr>
            <a:r>
              <a:rPr lang="fr-FR" sz="2200" b="1" i="1" dirty="0" smtClean="0">
                <a:solidFill>
                  <a:srgbClr val="183B97"/>
                </a:solidFill>
                <a:cs typeface="+mn-cs"/>
              </a:rPr>
              <a:t>FRÉQUENT</a:t>
            </a:r>
            <a:endParaRPr lang="fr-FR" sz="2200" b="1" i="1" dirty="0">
              <a:solidFill>
                <a:srgbClr val="183B97"/>
              </a:solidFill>
              <a:cs typeface="+mn-cs"/>
            </a:endParaRPr>
          </a:p>
        </p:txBody>
      </p:sp>
      <p:sp>
        <p:nvSpPr>
          <p:cNvPr id="47142" name="Rectangle 130"/>
          <p:cNvSpPr>
            <a:spLocks noChangeArrowheads="1"/>
          </p:cNvSpPr>
          <p:nvPr/>
        </p:nvSpPr>
        <p:spPr bwMode="auto">
          <a:xfrm>
            <a:off x="6008688" y="4602163"/>
            <a:ext cx="2548775" cy="4251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183B97"/>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smtClean="0">
                <a:solidFill>
                  <a:srgbClr val="183B97"/>
                </a:solidFill>
              </a:rPr>
              <a:t>TRÈS </a:t>
            </a:r>
            <a:r>
              <a:rPr lang="fr-FR" sz="2200" b="1" i="1" dirty="0">
                <a:solidFill>
                  <a:srgbClr val="183B97"/>
                </a:solidFill>
              </a:rPr>
              <a:t>FRÉQUENT</a:t>
            </a:r>
          </a:p>
        </p:txBody>
      </p:sp>
      <p:sp>
        <p:nvSpPr>
          <p:cNvPr id="47143" name="Rectangle 131"/>
          <p:cNvSpPr>
            <a:spLocks noChangeArrowheads="1"/>
          </p:cNvSpPr>
          <p:nvPr/>
        </p:nvSpPr>
        <p:spPr bwMode="auto">
          <a:xfrm>
            <a:off x="2123728" y="5733256"/>
            <a:ext cx="863600" cy="4206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183B97"/>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Terre</a:t>
            </a:r>
          </a:p>
        </p:txBody>
      </p:sp>
      <p:sp>
        <p:nvSpPr>
          <p:cNvPr id="252037" name="Text Box 133"/>
          <p:cNvSpPr txBox="1">
            <a:spLocks noChangeArrowheads="1"/>
          </p:cNvSpPr>
          <p:nvPr/>
        </p:nvSpPr>
        <p:spPr bwMode="auto">
          <a:xfrm>
            <a:off x="3059832" y="1700808"/>
            <a:ext cx="319405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2400" b="1" dirty="0">
                <a:latin typeface="Verdana" pitchFamily="34" charset="0"/>
              </a:rPr>
              <a:t>CONTACT DIRECT</a:t>
            </a:r>
          </a:p>
        </p:txBody>
      </p:sp>
      <p:sp>
        <p:nvSpPr>
          <p:cNvPr id="4714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E56C1E6-EADD-4D58-8455-4E547602EE92}" type="slidenum">
              <a:rPr lang="fr-FR" sz="1400" b="1"/>
              <a:pPr>
                <a:spcBef>
                  <a:spcPct val="50000"/>
                </a:spcBef>
              </a:pPr>
              <a:t>32</a:t>
            </a:fld>
            <a:endParaRPr lang="fr-FR" sz="1400" b="1" dirty="0"/>
          </a:p>
        </p:txBody>
      </p:sp>
      <p:sp>
        <p:nvSpPr>
          <p:cNvPr id="136" name="ZoneTexte 135"/>
          <p:cNvSpPr txBox="1">
            <a:spLocks noChangeArrowheads="1"/>
          </p:cNvSpPr>
          <p:nvPr/>
        </p:nvSpPr>
        <p:spPr bwMode="auto">
          <a:xfrm>
            <a:off x="1476375" y="-3274"/>
            <a:ext cx="6858000" cy="954107"/>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1027"/>
          <p:cNvGrpSpPr>
            <a:grpSpLocks/>
          </p:cNvGrpSpPr>
          <p:nvPr/>
        </p:nvGrpSpPr>
        <p:grpSpPr bwMode="auto">
          <a:xfrm>
            <a:off x="971550" y="3141663"/>
            <a:ext cx="7391400" cy="701675"/>
            <a:chOff x="672" y="1862"/>
            <a:chExt cx="4656" cy="442"/>
          </a:xfrm>
        </p:grpSpPr>
        <p:sp>
          <p:nvSpPr>
            <p:cNvPr id="48141" name="Line 1028"/>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48142" name="Text Box 1029"/>
            <p:cNvSpPr txBox="1">
              <a:spLocks noChangeArrowheads="1"/>
            </p:cNvSpPr>
            <p:nvPr/>
          </p:nvSpPr>
          <p:spPr bwMode="auto">
            <a:xfrm>
              <a:off x="1296" y="1862"/>
              <a:ext cx="4032"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Isolation</a:t>
              </a:r>
              <a:r>
                <a:rPr lang="fr-FR" sz="2000" b="1" u="sng" dirty="0">
                  <a:solidFill>
                    <a:schemeClr val="hlink"/>
                  </a:solidFill>
                </a:rPr>
                <a:t> </a:t>
              </a:r>
              <a:r>
                <a:rPr lang="fr-FR" sz="2000" b="1" dirty="0">
                  <a:solidFill>
                    <a:schemeClr val="hlink"/>
                  </a:solidFill>
                </a:rPr>
                <a:t> </a:t>
              </a:r>
              <a:r>
                <a:rPr lang="fr-FR" sz="2000" b="1" dirty="0"/>
                <a:t>: elle doit être adaptée à la tension et aux conditions extérieures.</a:t>
              </a:r>
            </a:p>
          </p:txBody>
        </p:sp>
      </p:grpSp>
      <p:grpSp>
        <p:nvGrpSpPr>
          <p:cNvPr id="48131" name="Group 1030"/>
          <p:cNvGrpSpPr>
            <a:grpSpLocks/>
          </p:cNvGrpSpPr>
          <p:nvPr/>
        </p:nvGrpSpPr>
        <p:grpSpPr bwMode="auto">
          <a:xfrm>
            <a:off x="1042988" y="3860800"/>
            <a:ext cx="7391400" cy="1006475"/>
            <a:chOff x="672" y="1862"/>
            <a:chExt cx="4656" cy="634"/>
          </a:xfrm>
        </p:grpSpPr>
        <p:sp>
          <p:nvSpPr>
            <p:cNvPr id="48139" name="Line 1031"/>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48140" name="Text Box 1032"/>
            <p:cNvSpPr txBox="1">
              <a:spLocks noChangeArrowheads="1"/>
            </p:cNvSpPr>
            <p:nvPr/>
          </p:nvSpPr>
          <p:spPr bwMode="auto">
            <a:xfrm>
              <a:off x="1296" y="1862"/>
              <a:ext cx="4032" cy="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Éloignement</a:t>
              </a:r>
              <a:r>
                <a:rPr lang="fr-FR" sz="2000" b="1" dirty="0">
                  <a:solidFill>
                    <a:schemeClr val="hlink"/>
                  </a:solidFill>
                </a:rPr>
                <a:t> </a:t>
              </a:r>
              <a:r>
                <a:rPr lang="fr-FR" sz="2000" b="1" dirty="0"/>
                <a:t>: Il doit être suffisant pour éviter tout contact direct même avec un outil manipulé par le travailleur.</a:t>
              </a:r>
              <a:endParaRPr lang="fr-FR" sz="2400" b="1" dirty="0"/>
            </a:p>
          </p:txBody>
        </p:sp>
      </p:grpSp>
      <p:sp>
        <p:nvSpPr>
          <p:cNvPr id="48132" name="Text Box 1033"/>
          <p:cNvSpPr txBox="1">
            <a:spLocks noChangeArrowheads="1"/>
          </p:cNvSpPr>
          <p:nvPr/>
        </p:nvSpPr>
        <p:spPr bwMode="auto">
          <a:xfrm>
            <a:off x="1908175" y="2133600"/>
            <a:ext cx="5943600"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solidFill>
                  <a:srgbClr val="0033CC"/>
                </a:solidFill>
              </a:rPr>
              <a:t>Le but est d’obtenir la mise hors de portée des conducteurs obtenue par : </a:t>
            </a:r>
          </a:p>
        </p:txBody>
      </p:sp>
      <p:grpSp>
        <p:nvGrpSpPr>
          <p:cNvPr id="48133" name="Group 1034"/>
          <p:cNvGrpSpPr>
            <a:grpSpLocks/>
          </p:cNvGrpSpPr>
          <p:nvPr/>
        </p:nvGrpSpPr>
        <p:grpSpPr bwMode="auto">
          <a:xfrm>
            <a:off x="971550" y="4941888"/>
            <a:ext cx="7391400" cy="701675"/>
            <a:chOff x="672" y="1862"/>
            <a:chExt cx="4656" cy="442"/>
          </a:xfrm>
        </p:grpSpPr>
        <p:sp>
          <p:nvSpPr>
            <p:cNvPr id="48137" name="Line 1035"/>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48138" name="Text Box 1036"/>
            <p:cNvSpPr txBox="1">
              <a:spLocks noChangeArrowheads="1"/>
            </p:cNvSpPr>
            <p:nvPr/>
          </p:nvSpPr>
          <p:spPr bwMode="auto">
            <a:xfrm>
              <a:off x="1296" y="1862"/>
              <a:ext cx="4032"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Interposition d’obstacles</a:t>
              </a:r>
              <a:r>
                <a:rPr lang="fr-FR" sz="2000" b="1" u="sng" dirty="0">
                  <a:solidFill>
                    <a:schemeClr val="hlink"/>
                  </a:solidFill>
                </a:rPr>
                <a:t> </a:t>
              </a:r>
              <a:r>
                <a:rPr lang="fr-FR" sz="2000" b="1" dirty="0"/>
                <a:t>: Elle peut être obtenue par des armoires fermées à clef, des barrières ...</a:t>
              </a:r>
              <a:endParaRPr lang="fr-FR" sz="2400" b="1" dirty="0"/>
            </a:p>
          </p:txBody>
        </p:sp>
      </p:grpSp>
      <p:sp>
        <p:nvSpPr>
          <p:cNvPr id="48136" name="Text Box 1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81678BE-D141-417D-84DF-C96506DCD547}" type="slidenum">
              <a:rPr lang="fr-FR" sz="1400" b="1"/>
              <a:pPr>
                <a:spcBef>
                  <a:spcPct val="50000"/>
                </a:spcBef>
              </a:pPr>
              <a:t>33</a:t>
            </a:fld>
            <a:endParaRPr lang="fr-FR" sz="1400" b="1" dirty="0"/>
          </a:p>
        </p:txBody>
      </p:sp>
      <p:sp>
        <p:nvSpPr>
          <p:cNvPr id="17" name="ZoneTexte 1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a:hlinkClick r:id="" action="ppaction://hlinkshowjump?jump=firstslide"/>
          </p:cNvPr>
          <p:cNvSpPr/>
          <p:nvPr/>
        </p:nvSpPr>
        <p:spPr>
          <a:xfrm>
            <a:off x="5929313" y="6286500"/>
            <a:ext cx="571500" cy="571500"/>
          </a:xfrm>
          <a:prstGeom prst="ellipse">
            <a:avLst/>
          </a:prstGeom>
          <a:solidFill>
            <a:srgbClr val="FFFFFF">
              <a:alpha val="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dirty="0"/>
          </a:p>
        </p:txBody>
      </p:sp>
      <p:sp>
        <p:nvSpPr>
          <p:cNvPr id="15" name="Ellipse 14">
            <a:hlinkClick r:id="rId3" action="ppaction://hlinksldjump"/>
          </p:cNvPr>
          <p:cNvSpPr/>
          <p:nvPr/>
        </p:nvSpPr>
        <p:spPr>
          <a:xfrm>
            <a:off x="6675438" y="6286500"/>
            <a:ext cx="573087"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dirty="0"/>
          </a:p>
        </p:txBody>
      </p:sp>
      <p:sp>
        <p:nvSpPr>
          <p:cNvPr id="16" name="Ellipse 15">
            <a:hlinkClick r:id="rId4" action="ppaction://hlinksldjump"/>
          </p:cNvPr>
          <p:cNvSpPr/>
          <p:nvPr/>
        </p:nvSpPr>
        <p:spPr>
          <a:xfrm>
            <a:off x="7213600" y="6286500"/>
            <a:ext cx="573088"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dirty="0"/>
          </a:p>
        </p:txBody>
      </p:sp>
      <p:sp>
        <p:nvSpPr>
          <p:cNvPr id="50181" name="Rectangle à coins arrondis 16"/>
          <p:cNvSpPr>
            <a:spLocks noChangeArrowheads="1"/>
          </p:cNvSpPr>
          <p:nvPr/>
        </p:nvSpPr>
        <p:spPr bwMode="auto">
          <a:xfrm>
            <a:off x="284163" y="4681538"/>
            <a:ext cx="3714750" cy="1500187"/>
          </a:xfrm>
          <a:prstGeom prst="roundRect">
            <a:avLst>
              <a:gd name="adj" fmla="val 16667"/>
            </a:avLst>
          </a:prstGeom>
          <a:solidFill>
            <a:schemeClr val="bg1"/>
          </a:solidFill>
          <a:ln w="28575" algn="ctr">
            <a:solidFill>
              <a:srgbClr val="FF6600"/>
            </a:solidFill>
            <a:round/>
            <a:headEnd/>
            <a:tailEnd/>
          </a:ln>
        </p:spPr>
        <p:txBody>
          <a:bodyPr anchor="ctr"/>
          <a:lstStyle/>
          <a:p>
            <a:pPr algn="ctr" eaLnBrk="1" hangingPunct="1"/>
            <a:r>
              <a:rPr lang="fr-FR" sz="1800" b="1" dirty="0">
                <a:solidFill>
                  <a:srgbClr val="FF6600"/>
                </a:solidFill>
              </a:rPr>
              <a:t>L’indice IP </a:t>
            </a:r>
            <a:r>
              <a:rPr lang="fr-FR" sz="1800" dirty="0">
                <a:solidFill>
                  <a:srgbClr val="FF6600"/>
                </a:solidFill>
              </a:rPr>
              <a:t>permet de connaître </a:t>
            </a:r>
            <a:br>
              <a:rPr lang="fr-FR" sz="1800" dirty="0">
                <a:solidFill>
                  <a:srgbClr val="FF6600"/>
                </a:solidFill>
              </a:rPr>
            </a:br>
            <a:r>
              <a:rPr lang="fr-FR" sz="1800" dirty="0">
                <a:solidFill>
                  <a:srgbClr val="FF6600"/>
                </a:solidFill>
              </a:rPr>
              <a:t>le degré de protection d’un matériel par rapport aux influences externes et aux contacts directs.</a:t>
            </a:r>
            <a:endParaRPr lang="fr-FR" sz="1200" dirty="0">
              <a:solidFill>
                <a:srgbClr val="FF6600"/>
              </a:solidFill>
            </a:endParaRPr>
          </a:p>
        </p:txBody>
      </p:sp>
      <p:grpSp>
        <p:nvGrpSpPr>
          <p:cNvPr id="2" name="Groupe 34"/>
          <p:cNvGrpSpPr>
            <a:grpSpLocks/>
          </p:cNvGrpSpPr>
          <p:nvPr/>
        </p:nvGrpSpPr>
        <p:grpSpPr bwMode="auto">
          <a:xfrm>
            <a:off x="392113" y="2147888"/>
            <a:ext cx="3416300" cy="2151062"/>
            <a:chOff x="1928797" y="4001230"/>
            <a:chExt cx="3416346" cy="2150390"/>
          </a:xfrm>
        </p:grpSpPr>
        <p:pic>
          <p:nvPicPr>
            <p:cNvPr id="50194" name="Picture 4" descr="C:\Users\Céline\Documents\Apaves\Chap4\ppt\BalisageSignalisation.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1928797" y="4001230"/>
              <a:ext cx="3416346" cy="21503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0195" name="ZoneTexte 26"/>
            <p:cNvSpPr txBox="1">
              <a:spLocks noChangeArrowheads="1"/>
            </p:cNvSpPr>
            <p:nvPr/>
          </p:nvSpPr>
          <p:spPr bwMode="auto">
            <a:xfrm>
              <a:off x="3785730" y="5215288"/>
              <a:ext cx="1500788" cy="3665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dirty="0">
                  <a:solidFill>
                    <a:srgbClr val="0066FF"/>
                  </a:solidFill>
                </a:rPr>
                <a:t>Eloignement</a:t>
              </a:r>
              <a:endParaRPr lang="fr-FR" sz="1800" dirty="0"/>
            </a:p>
          </p:txBody>
        </p:sp>
      </p:grpSp>
      <p:grpSp>
        <p:nvGrpSpPr>
          <p:cNvPr id="3" name="Groupe 35"/>
          <p:cNvGrpSpPr>
            <a:grpSpLocks/>
          </p:cNvGrpSpPr>
          <p:nvPr/>
        </p:nvGrpSpPr>
        <p:grpSpPr bwMode="auto">
          <a:xfrm>
            <a:off x="4171950" y="4248150"/>
            <a:ext cx="4972050" cy="2362200"/>
            <a:chOff x="529156" y="1240437"/>
            <a:chExt cx="4971539" cy="2362879"/>
          </a:xfrm>
        </p:grpSpPr>
        <p:pic>
          <p:nvPicPr>
            <p:cNvPr id="50191" name="Picture 3" descr="C:\Users\Céline\Documents\Apaves\Chap4\ppt\Nappe.jp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143241" y="1240437"/>
              <a:ext cx="2357454" cy="15157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0192" name="Picture 5" descr="C:\Users\Céline\Documents\Apaves\Chap4\ppt\SceneIsole.jpg"/>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529156" y="1285860"/>
              <a:ext cx="2685523" cy="23174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0193" name="ZoneTexte 27"/>
            <p:cNvSpPr txBox="1">
              <a:spLocks noChangeArrowheads="1"/>
            </p:cNvSpPr>
            <p:nvPr/>
          </p:nvSpPr>
          <p:spPr bwMode="auto">
            <a:xfrm>
              <a:off x="2928927" y="2383444"/>
              <a:ext cx="107157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dirty="0">
                  <a:solidFill>
                    <a:srgbClr val="0066FF"/>
                  </a:solidFill>
                </a:rPr>
                <a:t>Isolation</a:t>
              </a:r>
              <a:endParaRPr lang="fr-FR" sz="1800" dirty="0"/>
            </a:p>
          </p:txBody>
        </p:sp>
      </p:grpSp>
      <p:grpSp>
        <p:nvGrpSpPr>
          <p:cNvPr id="4" name="Groupe 36"/>
          <p:cNvGrpSpPr>
            <a:grpSpLocks/>
          </p:cNvGrpSpPr>
          <p:nvPr/>
        </p:nvGrpSpPr>
        <p:grpSpPr bwMode="auto">
          <a:xfrm>
            <a:off x="3892550" y="1057275"/>
            <a:ext cx="4918075" cy="3238500"/>
            <a:chOff x="1643042" y="3214686"/>
            <a:chExt cx="4918072" cy="3238972"/>
          </a:xfrm>
        </p:grpSpPr>
        <p:pic>
          <p:nvPicPr>
            <p:cNvPr id="50188" name="Picture 2" descr="C:\Users\Céline\Documents\Apaves\Chap4\ppt\Ecran.jpg"/>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1643042" y="3214686"/>
              <a:ext cx="3000364" cy="32389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0189" name="Picture 7" descr="C:\Users\Céline\Documents\Apaves\Chap4\ppt\capot.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4786314" y="3500438"/>
              <a:ext cx="1774800" cy="27238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0190" name="ZoneTexte 12"/>
            <p:cNvSpPr txBox="1">
              <a:spLocks noChangeArrowheads="1"/>
            </p:cNvSpPr>
            <p:nvPr/>
          </p:nvSpPr>
          <p:spPr bwMode="auto">
            <a:xfrm>
              <a:off x="4429124" y="5929330"/>
              <a:ext cx="114300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dirty="0">
                  <a:solidFill>
                    <a:srgbClr val="0066FF"/>
                  </a:solidFill>
                </a:rPr>
                <a:t>Obstacle</a:t>
              </a:r>
              <a:endParaRPr lang="fr-FR" sz="1800" dirty="0"/>
            </a:p>
          </p:txBody>
        </p:sp>
      </p:grpSp>
      <p:sp>
        <p:nvSpPr>
          <p:cNvPr id="5018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927C412-8310-4BDE-B0E5-3F1ED956A663}" type="slidenum">
              <a:rPr lang="fr-FR" sz="1400" b="1"/>
              <a:pPr>
                <a:spcBef>
                  <a:spcPct val="50000"/>
                </a:spcBef>
              </a:pPr>
              <a:t>34</a:t>
            </a:fld>
            <a:endParaRPr lang="fr-FR" sz="1400" b="1" dirty="0"/>
          </a:p>
        </p:txBody>
      </p:sp>
      <p:sp>
        <p:nvSpPr>
          <p:cNvPr id="20" name="ZoneTexte 19"/>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51" name="Group 23"/>
          <p:cNvGraphicFramePr>
            <a:graphicFrameLocks noGrp="1"/>
          </p:cNvGraphicFramePr>
          <p:nvPr>
            <p:extLst>
              <p:ext uri="{D42A27DB-BD31-4B8C-83A1-F6EECF244321}">
                <p14:modId xmlns="" xmlns:p14="http://schemas.microsoft.com/office/powerpoint/2010/main" val="1982133407"/>
              </p:ext>
            </p:extLst>
          </p:nvPr>
        </p:nvGraphicFramePr>
        <p:xfrm>
          <a:off x="1785938" y="3786188"/>
          <a:ext cx="6096000" cy="1268694"/>
        </p:xfrm>
        <a:graphic>
          <a:graphicData uri="http://schemas.openxmlformats.org/drawingml/2006/table">
            <a:tbl>
              <a:tblPr/>
              <a:tblGrid>
                <a:gridCol w="3048000"/>
                <a:gridCol w="3048000"/>
              </a:tblGrid>
              <a:tr h="422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sec</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U &lt; 50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r h="422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humide</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U &lt; 25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r h="422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mouillé</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U &lt; 12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bl>
          </a:graphicData>
        </a:graphic>
      </p:graphicFrame>
      <p:sp>
        <p:nvSpPr>
          <p:cNvPr id="54289" name="Rectangle 9"/>
          <p:cNvSpPr>
            <a:spLocks noChangeArrowheads="1"/>
          </p:cNvSpPr>
          <p:nvPr/>
        </p:nvSpPr>
        <p:spPr bwMode="auto">
          <a:xfrm>
            <a:off x="857250" y="2828925"/>
            <a:ext cx="8143875"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r>
              <a:rPr lang="fr-FR" sz="2000" dirty="0"/>
              <a:t>Valeurs maximales de la tension en TBTS </a:t>
            </a:r>
          </a:p>
          <a:p>
            <a:pPr algn="ctr"/>
            <a:r>
              <a:rPr lang="fr-FR" sz="2000" dirty="0"/>
              <a:t>(courant alternatif, à l'intérieur des locaux)</a:t>
            </a:r>
            <a:r>
              <a:rPr lang="fr-FR" sz="2000" dirty="0">
                <a:solidFill>
                  <a:srgbClr val="0033CC"/>
                </a:solidFill>
              </a:rPr>
              <a:t> :</a:t>
            </a:r>
          </a:p>
        </p:txBody>
      </p:sp>
      <p:sp>
        <p:nvSpPr>
          <p:cNvPr id="54291" name="Text Box 21"/>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CD07BF8-D2D7-4E77-9BB0-18A8367B3B00}" type="slidenum">
              <a:rPr lang="fr-FR" sz="1400" b="1"/>
              <a:pPr>
                <a:spcBef>
                  <a:spcPct val="50000"/>
                </a:spcBef>
              </a:pPr>
              <a:t>35</a:t>
            </a:fld>
            <a:endParaRPr lang="fr-FR" sz="1400" b="1" dirty="0"/>
          </a:p>
        </p:txBody>
      </p:sp>
      <p:sp>
        <p:nvSpPr>
          <p:cNvPr id="7" name="ZoneTexte 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298" name="Group 3"/>
          <p:cNvGrpSpPr>
            <a:grpSpLocks/>
          </p:cNvGrpSpPr>
          <p:nvPr/>
        </p:nvGrpSpPr>
        <p:grpSpPr bwMode="auto">
          <a:xfrm>
            <a:off x="1101915" y="2420888"/>
            <a:ext cx="7405688" cy="701675"/>
            <a:chOff x="672" y="1736"/>
            <a:chExt cx="4665" cy="442"/>
          </a:xfrm>
        </p:grpSpPr>
        <p:sp>
          <p:nvSpPr>
            <p:cNvPr id="55308" name="Line 4"/>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55309" name="Text Box 5"/>
            <p:cNvSpPr txBox="1">
              <a:spLocks noChangeArrowheads="1"/>
            </p:cNvSpPr>
            <p:nvPr/>
          </p:nvSpPr>
          <p:spPr bwMode="auto">
            <a:xfrm>
              <a:off x="1305" y="1736"/>
              <a:ext cx="4032"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t>Entre deux conducteurs actifs : utilisation de la TBTS (U&lt;25V).</a:t>
              </a:r>
            </a:p>
          </p:txBody>
        </p:sp>
      </p:grpSp>
      <p:grpSp>
        <p:nvGrpSpPr>
          <p:cNvPr id="55299" name="Group 6"/>
          <p:cNvGrpSpPr>
            <a:grpSpLocks/>
          </p:cNvGrpSpPr>
          <p:nvPr/>
        </p:nvGrpSpPr>
        <p:grpSpPr bwMode="auto">
          <a:xfrm>
            <a:off x="1057275" y="3464568"/>
            <a:ext cx="7607299" cy="701675"/>
            <a:chOff x="663" y="1481"/>
            <a:chExt cx="4792" cy="442"/>
          </a:xfrm>
        </p:grpSpPr>
        <p:sp>
          <p:nvSpPr>
            <p:cNvPr id="55306" name="Line 7"/>
            <p:cNvSpPr>
              <a:spLocks noChangeShapeType="1"/>
            </p:cNvSpPr>
            <p:nvPr/>
          </p:nvSpPr>
          <p:spPr bwMode="auto">
            <a:xfrm>
              <a:off x="663" y="1702"/>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55307" name="Text Box 8"/>
            <p:cNvSpPr txBox="1">
              <a:spLocks noChangeArrowheads="1"/>
            </p:cNvSpPr>
            <p:nvPr/>
          </p:nvSpPr>
          <p:spPr bwMode="auto">
            <a:xfrm>
              <a:off x="1315" y="1481"/>
              <a:ext cx="4140"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t>Entre un conducteur actif et le sol : Utilisation de la TBTS ou d’un différentiel Haute Sécurité (I &lt; 30 mA).</a:t>
              </a:r>
              <a:endParaRPr lang="fr-FR" sz="2400" dirty="0"/>
            </a:p>
          </p:txBody>
        </p:sp>
      </p:grpSp>
      <p:grpSp>
        <p:nvGrpSpPr>
          <p:cNvPr id="55300" name="Group 9"/>
          <p:cNvGrpSpPr>
            <a:grpSpLocks/>
          </p:cNvGrpSpPr>
          <p:nvPr/>
        </p:nvGrpSpPr>
        <p:grpSpPr bwMode="auto">
          <a:xfrm>
            <a:off x="1116013" y="4724400"/>
            <a:ext cx="7286625" cy="1006475"/>
            <a:chOff x="718" y="1760"/>
            <a:chExt cx="4408" cy="634"/>
          </a:xfrm>
        </p:grpSpPr>
        <p:sp>
          <p:nvSpPr>
            <p:cNvPr id="55304" name="Line 10"/>
            <p:cNvSpPr>
              <a:spLocks noChangeShapeType="1"/>
            </p:cNvSpPr>
            <p:nvPr/>
          </p:nvSpPr>
          <p:spPr bwMode="auto">
            <a:xfrm>
              <a:off x="718" y="2120"/>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55305" name="Text Box 11"/>
            <p:cNvSpPr txBox="1">
              <a:spLocks noChangeArrowheads="1"/>
            </p:cNvSpPr>
            <p:nvPr/>
          </p:nvSpPr>
          <p:spPr bwMode="auto">
            <a:xfrm>
              <a:off x="1280" y="1760"/>
              <a:ext cx="3846" cy="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r>
                <a:rPr lang="fr-FR" sz="2000" dirty="0"/>
                <a:t>Utilisation des EPI </a:t>
              </a:r>
              <a:r>
                <a:rPr lang="fr-FR" sz="2000" dirty="0" smtClean="0"/>
                <a:t>(Équipements </a:t>
              </a:r>
              <a:r>
                <a:rPr lang="fr-FR" sz="2000" dirty="0"/>
                <a:t>de Protections Individuels) : Gants, chaussures isolantes,</a:t>
              </a:r>
            </a:p>
            <a:p>
              <a:pPr algn="just"/>
              <a:r>
                <a:rPr lang="fr-FR" sz="2000" dirty="0"/>
                <a:t>casque, vêtements isolants</a:t>
              </a:r>
              <a:r>
                <a:rPr lang="fr-FR" sz="2000" dirty="0">
                  <a:solidFill>
                    <a:srgbClr val="0033CC"/>
                  </a:solidFill>
                </a:rPr>
                <a:t>.</a:t>
              </a:r>
              <a:endParaRPr lang="fr-FR" sz="2400" dirty="0">
                <a:solidFill>
                  <a:srgbClr val="0033CC"/>
                </a:solidFill>
              </a:endParaRPr>
            </a:p>
          </p:txBody>
        </p:sp>
      </p:grpSp>
      <p:sp>
        <p:nvSpPr>
          <p:cNvPr id="55303" name="Text Box 1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B7574D8-3F8D-4716-A6B4-00B348FE10F1}" type="slidenum">
              <a:rPr lang="fr-FR" sz="1400" b="1"/>
              <a:pPr>
                <a:spcBef>
                  <a:spcPct val="50000"/>
                </a:spcBef>
              </a:pPr>
              <a:t>36</a:t>
            </a:fld>
            <a:endParaRPr lang="fr-FR" sz="1400" b="1" dirty="0"/>
          </a:p>
        </p:txBody>
      </p:sp>
      <p:sp>
        <p:nvSpPr>
          <p:cNvPr id="14" name="ZoneTexte 13"/>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026" descr="H:\Département H &amp; S\Enseignant &amp; IATOS\DUMAS Jean-Luc\Habilitation électrique\Scan trans inrs\protection individuelle407.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 xmlns:a14="http://schemas.microsoft.com/office/drawing/2010/main" val="0"/>
              </a:ext>
            </a:extLst>
          </a:blip>
          <a:srcRect/>
          <a:stretch>
            <a:fillRect/>
          </a:stretch>
        </p:blipFill>
        <p:spPr bwMode="auto">
          <a:xfrm>
            <a:off x="0" y="1557338"/>
            <a:ext cx="9144000" cy="50149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6323" name="Picture 9"/>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372225" y="3717032"/>
            <a:ext cx="1439863"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56324" name="Group 67"/>
          <p:cNvGrpSpPr>
            <a:grpSpLocks/>
          </p:cNvGrpSpPr>
          <p:nvPr/>
        </p:nvGrpSpPr>
        <p:grpSpPr bwMode="auto">
          <a:xfrm>
            <a:off x="8029897" y="3212976"/>
            <a:ext cx="790575" cy="719137"/>
            <a:chOff x="12886" y="-968"/>
            <a:chExt cx="790" cy="878"/>
          </a:xfrm>
        </p:grpSpPr>
        <p:sp>
          <p:nvSpPr>
            <p:cNvPr id="56329" name="Freeform 68"/>
            <p:cNvSpPr>
              <a:spLocks/>
            </p:cNvSpPr>
            <p:nvPr/>
          </p:nvSpPr>
          <p:spPr bwMode="auto">
            <a:xfrm>
              <a:off x="12977" y="-400"/>
              <a:ext cx="295" cy="88"/>
            </a:xfrm>
            <a:custGeom>
              <a:avLst/>
              <a:gdLst>
                <a:gd name="T0" fmla="*/ 22 w 295"/>
                <a:gd name="T1" fmla="*/ 54 h 88"/>
                <a:gd name="T2" fmla="*/ 13 w 295"/>
                <a:gd name="T3" fmla="*/ 64 h 88"/>
                <a:gd name="T4" fmla="*/ 4 w 295"/>
                <a:gd name="T5" fmla="*/ 75 h 88"/>
                <a:gd name="T6" fmla="*/ 0 w 295"/>
                <a:gd name="T7" fmla="*/ 84 h 88"/>
                <a:gd name="T8" fmla="*/ 3 w 295"/>
                <a:gd name="T9" fmla="*/ 88 h 88"/>
                <a:gd name="T10" fmla="*/ 17 w 295"/>
                <a:gd name="T11" fmla="*/ 83 h 88"/>
                <a:gd name="T12" fmla="*/ 21 w 295"/>
                <a:gd name="T13" fmla="*/ 82 h 88"/>
                <a:gd name="T14" fmla="*/ 35 w 295"/>
                <a:gd name="T15" fmla="*/ 76 h 88"/>
                <a:gd name="T16" fmla="*/ 52 w 295"/>
                <a:gd name="T17" fmla="*/ 71 h 88"/>
                <a:gd name="T18" fmla="*/ 71 w 295"/>
                <a:gd name="T19" fmla="*/ 65 h 88"/>
                <a:gd name="T20" fmla="*/ 92 w 295"/>
                <a:gd name="T21" fmla="*/ 60 h 88"/>
                <a:gd name="T22" fmla="*/ 114 w 295"/>
                <a:gd name="T23" fmla="*/ 56 h 88"/>
                <a:gd name="T24" fmla="*/ 136 w 295"/>
                <a:gd name="T25" fmla="*/ 52 h 88"/>
                <a:gd name="T26" fmla="*/ 158 w 295"/>
                <a:gd name="T27" fmla="*/ 50 h 88"/>
                <a:gd name="T28" fmla="*/ 180 w 295"/>
                <a:gd name="T29" fmla="*/ 48 h 88"/>
                <a:gd name="T30" fmla="*/ 200 w 295"/>
                <a:gd name="T31" fmla="*/ 49 h 88"/>
                <a:gd name="T32" fmla="*/ 219 w 295"/>
                <a:gd name="T33" fmla="*/ 51 h 88"/>
                <a:gd name="T34" fmla="*/ 234 w 295"/>
                <a:gd name="T35" fmla="*/ 56 h 88"/>
                <a:gd name="T36" fmla="*/ 247 w 295"/>
                <a:gd name="T37" fmla="*/ 63 h 88"/>
                <a:gd name="T38" fmla="*/ 250 w 295"/>
                <a:gd name="T39" fmla="*/ 65 h 88"/>
                <a:gd name="T40" fmla="*/ 260 w 295"/>
                <a:gd name="T41" fmla="*/ 68 h 88"/>
                <a:gd name="T42" fmla="*/ 269 w 295"/>
                <a:gd name="T43" fmla="*/ 67 h 88"/>
                <a:gd name="T44" fmla="*/ 279 w 295"/>
                <a:gd name="T45" fmla="*/ 62 h 88"/>
                <a:gd name="T46" fmla="*/ 287 w 295"/>
                <a:gd name="T47" fmla="*/ 56 h 88"/>
                <a:gd name="T48" fmla="*/ 292 w 295"/>
                <a:gd name="T49" fmla="*/ 47 h 88"/>
                <a:gd name="T50" fmla="*/ 294 w 295"/>
                <a:gd name="T51" fmla="*/ 38 h 88"/>
                <a:gd name="T52" fmla="*/ 291 w 295"/>
                <a:gd name="T53" fmla="*/ 28 h 88"/>
                <a:gd name="T54" fmla="*/ 283 w 295"/>
                <a:gd name="T55" fmla="*/ 19 h 88"/>
                <a:gd name="T56" fmla="*/ 269 w 295"/>
                <a:gd name="T57" fmla="*/ 10 h 88"/>
                <a:gd name="T58" fmla="*/ 247 w 295"/>
                <a:gd name="T59" fmla="*/ 3 h 88"/>
                <a:gd name="T60" fmla="*/ 229 w 295"/>
                <a:gd name="T61" fmla="*/ 0 h 88"/>
                <a:gd name="T62" fmla="*/ 206 w 295"/>
                <a:gd name="T63" fmla="*/ 0 h 88"/>
                <a:gd name="T64" fmla="*/ 183 w 295"/>
                <a:gd name="T65" fmla="*/ 1 h 88"/>
                <a:gd name="T66" fmla="*/ 161 w 295"/>
                <a:gd name="T67" fmla="*/ 5 h 88"/>
                <a:gd name="T68" fmla="*/ 139 w 295"/>
                <a:gd name="T69" fmla="*/ 11 h 88"/>
                <a:gd name="T70" fmla="*/ 119 w 295"/>
                <a:gd name="T71" fmla="*/ 18 h 88"/>
                <a:gd name="T72" fmla="*/ 99 w 295"/>
                <a:gd name="T73" fmla="*/ 25 h 88"/>
                <a:gd name="T74" fmla="*/ 81 w 295"/>
                <a:gd name="T75" fmla="*/ 32 h 88"/>
                <a:gd name="T76" fmla="*/ 64 w 295"/>
                <a:gd name="T77" fmla="*/ 38 h 88"/>
                <a:gd name="T78" fmla="*/ 50 w 295"/>
                <a:gd name="T79" fmla="*/ 43 h 88"/>
                <a:gd name="T80" fmla="*/ 37 w 295"/>
                <a:gd name="T81" fmla="*/ 47 h 88"/>
                <a:gd name="T82" fmla="*/ 27 w 295"/>
                <a:gd name="T83" fmla="*/ 48 h 88"/>
                <a:gd name="T84" fmla="*/ 27 w 295"/>
                <a:gd name="T85" fmla="*/ 49 h 88"/>
                <a:gd name="T86" fmla="*/ 22 w 295"/>
                <a:gd name="T87" fmla="*/ 54 h 8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5" h="88">
                  <a:moveTo>
                    <a:pt x="22" y="54"/>
                  </a:moveTo>
                  <a:lnTo>
                    <a:pt x="13" y="64"/>
                  </a:lnTo>
                  <a:lnTo>
                    <a:pt x="4" y="75"/>
                  </a:lnTo>
                  <a:lnTo>
                    <a:pt x="0" y="84"/>
                  </a:lnTo>
                  <a:lnTo>
                    <a:pt x="3" y="88"/>
                  </a:lnTo>
                  <a:lnTo>
                    <a:pt x="17" y="83"/>
                  </a:lnTo>
                  <a:lnTo>
                    <a:pt x="21" y="82"/>
                  </a:lnTo>
                  <a:lnTo>
                    <a:pt x="35" y="76"/>
                  </a:lnTo>
                  <a:lnTo>
                    <a:pt x="52" y="71"/>
                  </a:lnTo>
                  <a:lnTo>
                    <a:pt x="71" y="65"/>
                  </a:lnTo>
                  <a:lnTo>
                    <a:pt x="92" y="60"/>
                  </a:lnTo>
                  <a:lnTo>
                    <a:pt x="114" y="56"/>
                  </a:lnTo>
                  <a:lnTo>
                    <a:pt x="136" y="52"/>
                  </a:lnTo>
                  <a:lnTo>
                    <a:pt x="158" y="50"/>
                  </a:lnTo>
                  <a:lnTo>
                    <a:pt x="180" y="48"/>
                  </a:lnTo>
                  <a:lnTo>
                    <a:pt x="200" y="49"/>
                  </a:lnTo>
                  <a:lnTo>
                    <a:pt x="219" y="51"/>
                  </a:lnTo>
                  <a:lnTo>
                    <a:pt x="234" y="56"/>
                  </a:lnTo>
                  <a:lnTo>
                    <a:pt x="247" y="63"/>
                  </a:lnTo>
                  <a:lnTo>
                    <a:pt x="250" y="65"/>
                  </a:lnTo>
                  <a:lnTo>
                    <a:pt x="260" y="68"/>
                  </a:lnTo>
                  <a:lnTo>
                    <a:pt x="269" y="67"/>
                  </a:lnTo>
                  <a:lnTo>
                    <a:pt x="279" y="62"/>
                  </a:lnTo>
                  <a:lnTo>
                    <a:pt x="287" y="56"/>
                  </a:lnTo>
                  <a:lnTo>
                    <a:pt x="292" y="47"/>
                  </a:lnTo>
                  <a:lnTo>
                    <a:pt x="294" y="38"/>
                  </a:lnTo>
                  <a:lnTo>
                    <a:pt x="291" y="28"/>
                  </a:lnTo>
                  <a:lnTo>
                    <a:pt x="283" y="19"/>
                  </a:lnTo>
                  <a:lnTo>
                    <a:pt x="269" y="10"/>
                  </a:lnTo>
                  <a:lnTo>
                    <a:pt x="247" y="3"/>
                  </a:lnTo>
                  <a:lnTo>
                    <a:pt x="229" y="0"/>
                  </a:lnTo>
                  <a:lnTo>
                    <a:pt x="206" y="0"/>
                  </a:lnTo>
                  <a:lnTo>
                    <a:pt x="183" y="1"/>
                  </a:lnTo>
                  <a:lnTo>
                    <a:pt x="161" y="5"/>
                  </a:lnTo>
                  <a:lnTo>
                    <a:pt x="139" y="11"/>
                  </a:lnTo>
                  <a:lnTo>
                    <a:pt x="119" y="18"/>
                  </a:lnTo>
                  <a:lnTo>
                    <a:pt x="99" y="25"/>
                  </a:lnTo>
                  <a:lnTo>
                    <a:pt x="81" y="32"/>
                  </a:lnTo>
                  <a:lnTo>
                    <a:pt x="64" y="38"/>
                  </a:lnTo>
                  <a:lnTo>
                    <a:pt x="50" y="43"/>
                  </a:lnTo>
                  <a:lnTo>
                    <a:pt x="37" y="47"/>
                  </a:lnTo>
                  <a:lnTo>
                    <a:pt x="27" y="48"/>
                  </a:lnTo>
                  <a:lnTo>
                    <a:pt x="27" y="49"/>
                  </a:lnTo>
                  <a:lnTo>
                    <a:pt x="22" y="54"/>
                  </a:lnTo>
                  <a:close/>
                </a:path>
              </a:pathLst>
            </a:custGeom>
            <a:solidFill>
              <a:srgbClr val="58574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30" name="Freeform 69"/>
            <p:cNvSpPr>
              <a:spLocks/>
            </p:cNvSpPr>
            <p:nvPr/>
          </p:nvSpPr>
          <p:spPr bwMode="auto">
            <a:xfrm>
              <a:off x="12977" y="-400"/>
              <a:ext cx="295" cy="88"/>
            </a:xfrm>
            <a:custGeom>
              <a:avLst/>
              <a:gdLst>
                <a:gd name="T0" fmla="*/ 27 w 295"/>
                <a:gd name="T1" fmla="*/ 48 h 88"/>
                <a:gd name="T2" fmla="*/ 37 w 295"/>
                <a:gd name="T3" fmla="*/ 47 h 88"/>
                <a:gd name="T4" fmla="*/ 50 w 295"/>
                <a:gd name="T5" fmla="*/ 43 h 88"/>
                <a:gd name="T6" fmla="*/ 64 w 295"/>
                <a:gd name="T7" fmla="*/ 38 h 88"/>
                <a:gd name="T8" fmla="*/ 81 w 295"/>
                <a:gd name="T9" fmla="*/ 32 h 88"/>
                <a:gd name="T10" fmla="*/ 99 w 295"/>
                <a:gd name="T11" fmla="*/ 25 h 88"/>
                <a:gd name="T12" fmla="*/ 119 w 295"/>
                <a:gd name="T13" fmla="*/ 18 h 88"/>
                <a:gd name="T14" fmla="*/ 139 w 295"/>
                <a:gd name="T15" fmla="*/ 11 h 88"/>
                <a:gd name="T16" fmla="*/ 161 w 295"/>
                <a:gd name="T17" fmla="*/ 5 h 88"/>
                <a:gd name="T18" fmla="*/ 183 w 295"/>
                <a:gd name="T19" fmla="*/ 1 h 88"/>
                <a:gd name="T20" fmla="*/ 206 w 295"/>
                <a:gd name="T21" fmla="*/ 0 h 88"/>
                <a:gd name="T22" fmla="*/ 229 w 295"/>
                <a:gd name="T23" fmla="*/ 0 h 88"/>
                <a:gd name="T24" fmla="*/ 247 w 295"/>
                <a:gd name="T25" fmla="*/ 3 h 88"/>
                <a:gd name="T26" fmla="*/ 269 w 295"/>
                <a:gd name="T27" fmla="*/ 10 h 88"/>
                <a:gd name="T28" fmla="*/ 283 w 295"/>
                <a:gd name="T29" fmla="*/ 19 h 88"/>
                <a:gd name="T30" fmla="*/ 291 w 295"/>
                <a:gd name="T31" fmla="*/ 28 h 88"/>
                <a:gd name="T32" fmla="*/ 294 w 295"/>
                <a:gd name="T33" fmla="*/ 38 h 88"/>
                <a:gd name="T34" fmla="*/ 292 w 295"/>
                <a:gd name="T35" fmla="*/ 47 h 88"/>
                <a:gd name="T36" fmla="*/ 287 w 295"/>
                <a:gd name="T37" fmla="*/ 56 h 88"/>
                <a:gd name="T38" fmla="*/ 279 w 295"/>
                <a:gd name="T39" fmla="*/ 62 h 88"/>
                <a:gd name="T40" fmla="*/ 269 w 295"/>
                <a:gd name="T41" fmla="*/ 67 h 88"/>
                <a:gd name="T42" fmla="*/ 260 w 295"/>
                <a:gd name="T43" fmla="*/ 68 h 88"/>
                <a:gd name="T44" fmla="*/ 250 w 295"/>
                <a:gd name="T45" fmla="*/ 65 h 88"/>
                <a:gd name="T46" fmla="*/ 247 w 295"/>
                <a:gd name="T47" fmla="*/ 63 h 88"/>
                <a:gd name="T48" fmla="*/ 234 w 295"/>
                <a:gd name="T49" fmla="*/ 56 h 88"/>
                <a:gd name="T50" fmla="*/ 219 w 295"/>
                <a:gd name="T51" fmla="*/ 51 h 88"/>
                <a:gd name="T52" fmla="*/ 200 w 295"/>
                <a:gd name="T53" fmla="*/ 49 h 88"/>
                <a:gd name="T54" fmla="*/ 180 w 295"/>
                <a:gd name="T55" fmla="*/ 48 h 88"/>
                <a:gd name="T56" fmla="*/ 158 w 295"/>
                <a:gd name="T57" fmla="*/ 50 h 88"/>
                <a:gd name="T58" fmla="*/ 136 w 295"/>
                <a:gd name="T59" fmla="*/ 52 h 88"/>
                <a:gd name="T60" fmla="*/ 114 w 295"/>
                <a:gd name="T61" fmla="*/ 56 h 88"/>
                <a:gd name="T62" fmla="*/ 92 w 295"/>
                <a:gd name="T63" fmla="*/ 60 h 88"/>
                <a:gd name="T64" fmla="*/ 71 w 295"/>
                <a:gd name="T65" fmla="*/ 65 h 88"/>
                <a:gd name="T66" fmla="*/ 52 w 295"/>
                <a:gd name="T67" fmla="*/ 71 h 88"/>
                <a:gd name="T68" fmla="*/ 35 w 295"/>
                <a:gd name="T69" fmla="*/ 76 h 88"/>
                <a:gd name="T70" fmla="*/ 21 w 295"/>
                <a:gd name="T71" fmla="*/ 82 h 88"/>
                <a:gd name="T72" fmla="*/ 17 w 295"/>
                <a:gd name="T73" fmla="*/ 83 h 88"/>
                <a:gd name="T74" fmla="*/ 3 w 295"/>
                <a:gd name="T75" fmla="*/ 88 h 88"/>
                <a:gd name="T76" fmla="*/ 0 w 295"/>
                <a:gd name="T77" fmla="*/ 84 h 88"/>
                <a:gd name="T78" fmla="*/ 4 w 295"/>
                <a:gd name="T79" fmla="*/ 75 h 88"/>
                <a:gd name="T80" fmla="*/ 13 w 295"/>
                <a:gd name="T81" fmla="*/ 64 h 88"/>
                <a:gd name="T82" fmla="*/ 22 w 295"/>
                <a:gd name="T83" fmla="*/ 54 h 88"/>
                <a:gd name="T84" fmla="*/ 27 w 295"/>
                <a:gd name="T85" fmla="*/ 49 h 88"/>
                <a:gd name="T86" fmla="*/ 27 w 295"/>
                <a:gd name="T87" fmla="*/ 48 h 8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5" h="88">
                  <a:moveTo>
                    <a:pt x="27" y="48"/>
                  </a:moveTo>
                  <a:lnTo>
                    <a:pt x="37" y="47"/>
                  </a:lnTo>
                  <a:lnTo>
                    <a:pt x="50" y="43"/>
                  </a:lnTo>
                  <a:lnTo>
                    <a:pt x="64" y="38"/>
                  </a:lnTo>
                  <a:lnTo>
                    <a:pt x="81" y="32"/>
                  </a:lnTo>
                  <a:lnTo>
                    <a:pt x="99" y="25"/>
                  </a:lnTo>
                  <a:lnTo>
                    <a:pt x="119" y="18"/>
                  </a:lnTo>
                  <a:lnTo>
                    <a:pt x="139" y="11"/>
                  </a:lnTo>
                  <a:lnTo>
                    <a:pt x="161" y="5"/>
                  </a:lnTo>
                  <a:lnTo>
                    <a:pt x="183" y="1"/>
                  </a:lnTo>
                  <a:lnTo>
                    <a:pt x="206" y="0"/>
                  </a:lnTo>
                  <a:lnTo>
                    <a:pt x="229" y="0"/>
                  </a:lnTo>
                  <a:lnTo>
                    <a:pt x="247" y="3"/>
                  </a:lnTo>
                  <a:lnTo>
                    <a:pt x="269" y="10"/>
                  </a:lnTo>
                  <a:lnTo>
                    <a:pt x="283" y="19"/>
                  </a:lnTo>
                  <a:lnTo>
                    <a:pt x="291" y="28"/>
                  </a:lnTo>
                  <a:lnTo>
                    <a:pt x="294" y="38"/>
                  </a:lnTo>
                  <a:lnTo>
                    <a:pt x="292" y="47"/>
                  </a:lnTo>
                  <a:lnTo>
                    <a:pt x="287" y="56"/>
                  </a:lnTo>
                  <a:lnTo>
                    <a:pt x="279" y="62"/>
                  </a:lnTo>
                  <a:lnTo>
                    <a:pt x="269" y="67"/>
                  </a:lnTo>
                  <a:lnTo>
                    <a:pt x="260" y="68"/>
                  </a:lnTo>
                  <a:lnTo>
                    <a:pt x="250" y="65"/>
                  </a:lnTo>
                  <a:lnTo>
                    <a:pt x="247" y="63"/>
                  </a:lnTo>
                  <a:lnTo>
                    <a:pt x="234" y="56"/>
                  </a:lnTo>
                  <a:lnTo>
                    <a:pt x="219" y="51"/>
                  </a:lnTo>
                  <a:lnTo>
                    <a:pt x="200" y="49"/>
                  </a:lnTo>
                  <a:lnTo>
                    <a:pt x="180" y="48"/>
                  </a:lnTo>
                  <a:lnTo>
                    <a:pt x="158" y="50"/>
                  </a:lnTo>
                  <a:lnTo>
                    <a:pt x="136" y="52"/>
                  </a:lnTo>
                  <a:lnTo>
                    <a:pt x="114" y="56"/>
                  </a:lnTo>
                  <a:lnTo>
                    <a:pt x="92" y="60"/>
                  </a:lnTo>
                  <a:lnTo>
                    <a:pt x="71" y="65"/>
                  </a:lnTo>
                  <a:lnTo>
                    <a:pt x="52" y="71"/>
                  </a:lnTo>
                  <a:lnTo>
                    <a:pt x="35" y="76"/>
                  </a:lnTo>
                  <a:lnTo>
                    <a:pt x="21" y="82"/>
                  </a:lnTo>
                  <a:lnTo>
                    <a:pt x="17" y="83"/>
                  </a:lnTo>
                  <a:lnTo>
                    <a:pt x="3" y="88"/>
                  </a:lnTo>
                  <a:lnTo>
                    <a:pt x="0" y="84"/>
                  </a:lnTo>
                  <a:lnTo>
                    <a:pt x="4" y="75"/>
                  </a:lnTo>
                  <a:lnTo>
                    <a:pt x="13" y="64"/>
                  </a:lnTo>
                  <a:lnTo>
                    <a:pt x="22" y="54"/>
                  </a:lnTo>
                  <a:lnTo>
                    <a:pt x="27" y="49"/>
                  </a:lnTo>
                  <a:lnTo>
                    <a:pt x="27" y="48"/>
                  </a:lnTo>
                  <a:close/>
                </a:path>
              </a:pathLst>
            </a:custGeom>
            <a:noFill/>
            <a:ln w="6350">
              <a:solidFill>
                <a:srgbClr val="221F1F"/>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fr-FR" dirty="0"/>
            </a:p>
          </p:txBody>
        </p:sp>
        <p:sp>
          <p:nvSpPr>
            <p:cNvPr id="56331" name="Freeform 70"/>
            <p:cNvSpPr>
              <a:spLocks/>
            </p:cNvSpPr>
            <p:nvPr/>
          </p:nvSpPr>
          <p:spPr bwMode="auto">
            <a:xfrm>
              <a:off x="12907" y="-459"/>
              <a:ext cx="343" cy="264"/>
            </a:xfrm>
            <a:custGeom>
              <a:avLst/>
              <a:gdLst>
                <a:gd name="T0" fmla="*/ 91 w 343"/>
                <a:gd name="T1" fmla="*/ 263 h 264"/>
                <a:gd name="T2" fmla="*/ 130 w 343"/>
                <a:gd name="T3" fmla="*/ 256 h 264"/>
                <a:gd name="T4" fmla="*/ 168 w 343"/>
                <a:gd name="T5" fmla="*/ 243 h 264"/>
                <a:gd name="T6" fmla="*/ 204 w 343"/>
                <a:gd name="T7" fmla="*/ 226 h 264"/>
                <a:gd name="T8" fmla="*/ 239 w 343"/>
                <a:gd name="T9" fmla="*/ 209 h 264"/>
                <a:gd name="T10" fmla="*/ 285 w 343"/>
                <a:gd name="T11" fmla="*/ 189 h 264"/>
                <a:gd name="T12" fmla="*/ 329 w 343"/>
                <a:gd name="T13" fmla="*/ 181 h 264"/>
                <a:gd name="T14" fmla="*/ 342 w 343"/>
                <a:gd name="T15" fmla="*/ 182 h 264"/>
                <a:gd name="T16" fmla="*/ 319 w 343"/>
                <a:gd name="T17" fmla="*/ 134 h 264"/>
                <a:gd name="T18" fmla="*/ 302 w 343"/>
                <a:gd name="T19" fmla="*/ 132 h 264"/>
                <a:gd name="T20" fmla="*/ 261 w 343"/>
                <a:gd name="T21" fmla="*/ 141 h 264"/>
                <a:gd name="T22" fmla="*/ 221 w 343"/>
                <a:gd name="T23" fmla="*/ 158 h 264"/>
                <a:gd name="T24" fmla="*/ 184 w 343"/>
                <a:gd name="T25" fmla="*/ 180 h 264"/>
                <a:gd name="T26" fmla="*/ 148 w 343"/>
                <a:gd name="T27" fmla="*/ 201 h 264"/>
                <a:gd name="T28" fmla="*/ 114 w 343"/>
                <a:gd name="T29" fmla="*/ 216 h 264"/>
                <a:gd name="T30" fmla="*/ 82 w 343"/>
                <a:gd name="T31" fmla="*/ 222 h 264"/>
                <a:gd name="T32" fmla="*/ 53 w 343"/>
                <a:gd name="T33" fmla="*/ 215 h 264"/>
                <a:gd name="T34" fmla="*/ 63 w 343"/>
                <a:gd name="T35" fmla="*/ 193 h 264"/>
                <a:gd name="T36" fmla="*/ 82 w 343"/>
                <a:gd name="T37" fmla="*/ 172 h 264"/>
                <a:gd name="T38" fmla="*/ 105 w 343"/>
                <a:gd name="T39" fmla="*/ 141 h 264"/>
                <a:gd name="T40" fmla="*/ 123 w 343"/>
                <a:gd name="T41" fmla="*/ 100 h 264"/>
                <a:gd name="T42" fmla="*/ 134 w 343"/>
                <a:gd name="T43" fmla="*/ 59 h 264"/>
                <a:gd name="T44" fmla="*/ 136 w 343"/>
                <a:gd name="T45" fmla="*/ 24 h 264"/>
                <a:gd name="T46" fmla="*/ 118 w 343"/>
                <a:gd name="T47" fmla="*/ 0 h 264"/>
                <a:gd name="T48" fmla="*/ 87 w 343"/>
                <a:gd name="T49" fmla="*/ 9 h 264"/>
                <a:gd name="T50" fmla="*/ 85 w 343"/>
                <a:gd name="T51" fmla="*/ 31 h 264"/>
                <a:gd name="T52" fmla="*/ 83 w 343"/>
                <a:gd name="T53" fmla="*/ 73 h 264"/>
                <a:gd name="T54" fmla="*/ 72 w 343"/>
                <a:gd name="T55" fmla="*/ 114 h 264"/>
                <a:gd name="T56" fmla="*/ 51 w 343"/>
                <a:gd name="T57" fmla="*/ 147 h 264"/>
                <a:gd name="T58" fmla="*/ 32 w 343"/>
                <a:gd name="T59" fmla="*/ 162 h 264"/>
                <a:gd name="T60" fmla="*/ 6 w 343"/>
                <a:gd name="T61" fmla="*/ 188 h 264"/>
                <a:gd name="T62" fmla="*/ 0 w 343"/>
                <a:gd name="T63" fmla="*/ 219 h 264"/>
                <a:gd name="T64" fmla="*/ 15 w 343"/>
                <a:gd name="T65" fmla="*/ 248 h 264"/>
                <a:gd name="T66" fmla="*/ 52 w 343"/>
                <a:gd name="T67" fmla="*/ 262 h 26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3" h="264">
                  <a:moveTo>
                    <a:pt x="72" y="264"/>
                  </a:moveTo>
                  <a:lnTo>
                    <a:pt x="91" y="263"/>
                  </a:lnTo>
                  <a:lnTo>
                    <a:pt x="111" y="260"/>
                  </a:lnTo>
                  <a:lnTo>
                    <a:pt x="130" y="256"/>
                  </a:lnTo>
                  <a:lnTo>
                    <a:pt x="149" y="250"/>
                  </a:lnTo>
                  <a:lnTo>
                    <a:pt x="168" y="243"/>
                  </a:lnTo>
                  <a:lnTo>
                    <a:pt x="186" y="235"/>
                  </a:lnTo>
                  <a:lnTo>
                    <a:pt x="204" y="226"/>
                  </a:lnTo>
                  <a:lnTo>
                    <a:pt x="222" y="218"/>
                  </a:lnTo>
                  <a:lnTo>
                    <a:pt x="239" y="209"/>
                  </a:lnTo>
                  <a:lnTo>
                    <a:pt x="252" y="202"/>
                  </a:lnTo>
                  <a:lnTo>
                    <a:pt x="285" y="189"/>
                  </a:lnTo>
                  <a:lnTo>
                    <a:pt x="311" y="182"/>
                  </a:lnTo>
                  <a:lnTo>
                    <a:pt x="329" y="181"/>
                  </a:lnTo>
                  <a:lnTo>
                    <a:pt x="339" y="182"/>
                  </a:lnTo>
                  <a:lnTo>
                    <a:pt x="342" y="182"/>
                  </a:lnTo>
                  <a:lnTo>
                    <a:pt x="329" y="148"/>
                  </a:lnTo>
                  <a:lnTo>
                    <a:pt x="319" y="134"/>
                  </a:lnTo>
                  <a:lnTo>
                    <a:pt x="307" y="132"/>
                  </a:lnTo>
                  <a:lnTo>
                    <a:pt x="302" y="132"/>
                  </a:lnTo>
                  <a:lnTo>
                    <a:pt x="281" y="135"/>
                  </a:lnTo>
                  <a:lnTo>
                    <a:pt x="261" y="141"/>
                  </a:lnTo>
                  <a:lnTo>
                    <a:pt x="241" y="149"/>
                  </a:lnTo>
                  <a:lnTo>
                    <a:pt x="221" y="158"/>
                  </a:lnTo>
                  <a:lnTo>
                    <a:pt x="202" y="169"/>
                  </a:lnTo>
                  <a:lnTo>
                    <a:pt x="184" y="180"/>
                  </a:lnTo>
                  <a:lnTo>
                    <a:pt x="166" y="191"/>
                  </a:lnTo>
                  <a:lnTo>
                    <a:pt x="148" y="201"/>
                  </a:lnTo>
                  <a:lnTo>
                    <a:pt x="131" y="210"/>
                  </a:lnTo>
                  <a:lnTo>
                    <a:pt x="114" y="216"/>
                  </a:lnTo>
                  <a:lnTo>
                    <a:pt x="97" y="221"/>
                  </a:lnTo>
                  <a:lnTo>
                    <a:pt x="82" y="222"/>
                  </a:lnTo>
                  <a:lnTo>
                    <a:pt x="62" y="221"/>
                  </a:lnTo>
                  <a:lnTo>
                    <a:pt x="53" y="215"/>
                  </a:lnTo>
                  <a:lnTo>
                    <a:pt x="54" y="206"/>
                  </a:lnTo>
                  <a:lnTo>
                    <a:pt x="63" y="193"/>
                  </a:lnTo>
                  <a:lnTo>
                    <a:pt x="79" y="176"/>
                  </a:lnTo>
                  <a:lnTo>
                    <a:pt x="82" y="172"/>
                  </a:lnTo>
                  <a:lnTo>
                    <a:pt x="94" y="158"/>
                  </a:lnTo>
                  <a:lnTo>
                    <a:pt x="105" y="141"/>
                  </a:lnTo>
                  <a:lnTo>
                    <a:pt x="114" y="122"/>
                  </a:lnTo>
                  <a:lnTo>
                    <a:pt x="123" y="100"/>
                  </a:lnTo>
                  <a:lnTo>
                    <a:pt x="129" y="79"/>
                  </a:lnTo>
                  <a:lnTo>
                    <a:pt x="134" y="59"/>
                  </a:lnTo>
                  <a:lnTo>
                    <a:pt x="136" y="40"/>
                  </a:lnTo>
                  <a:lnTo>
                    <a:pt x="136" y="24"/>
                  </a:lnTo>
                  <a:lnTo>
                    <a:pt x="132" y="12"/>
                  </a:lnTo>
                  <a:lnTo>
                    <a:pt x="118" y="0"/>
                  </a:lnTo>
                  <a:lnTo>
                    <a:pt x="101" y="1"/>
                  </a:lnTo>
                  <a:lnTo>
                    <a:pt x="87" y="9"/>
                  </a:lnTo>
                  <a:lnTo>
                    <a:pt x="82" y="12"/>
                  </a:lnTo>
                  <a:lnTo>
                    <a:pt x="85" y="31"/>
                  </a:lnTo>
                  <a:lnTo>
                    <a:pt x="85" y="52"/>
                  </a:lnTo>
                  <a:lnTo>
                    <a:pt x="83" y="73"/>
                  </a:lnTo>
                  <a:lnTo>
                    <a:pt x="79" y="94"/>
                  </a:lnTo>
                  <a:lnTo>
                    <a:pt x="72" y="114"/>
                  </a:lnTo>
                  <a:lnTo>
                    <a:pt x="63" y="132"/>
                  </a:lnTo>
                  <a:lnTo>
                    <a:pt x="51" y="147"/>
                  </a:lnTo>
                  <a:lnTo>
                    <a:pt x="37" y="160"/>
                  </a:lnTo>
                  <a:lnTo>
                    <a:pt x="32" y="162"/>
                  </a:lnTo>
                  <a:lnTo>
                    <a:pt x="17" y="174"/>
                  </a:lnTo>
                  <a:lnTo>
                    <a:pt x="6" y="188"/>
                  </a:lnTo>
                  <a:lnTo>
                    <a:pt x="0" y="203"/>
                  </a:lnTo>
                  <a:lnTo>
                    <a:pt x="0" y="219"/>
                  </a:lnTo>
                  <a:lnTo>
                    <a:pt x="4" y="235"/>
                  </a:lnTo>
                  <a:lnTo>
                    <a:pt x="15" y="248"/>
                  </a:lnTo>
                  <a:lnTo>
                    <a:pt x="33" y="257"/>
                  </a:lnTo>
                  <a:lnTo>
                    <a:pt x="52" y="262"/>
                  </a:lnTo>
                  <a:lnTo>
                    <a:pt x="72" y="264"/>
                  </a:lnTo>
                  <a:close/>
                </a:path>
              </a:pathLst>
            </a:custGeom>
            <a:solidFill>
              <a:srgbClr val="58574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32" name="Freeform 71"/>
            <p:cNvSpPr>
              <a:spLocks/>
            </p:cNvSpPr>
            <p:nvPr/>
          </p:nvSpPr>
          <p:spPr bwMode="auto">
            <a:xfrm>
              <a:off x="12907" y="-459"/>
              <a:ext cx="343" cy="264"/>
            </a:xfrm>
            <a:custGeom>
              <a:avLst/>
              <a:gdLst>
                <a:gd name="T0" fmla="*/ 85 w 343"/>
                <a:gd name="T1" fmla="*/ 31 h 264"/>
                <a:gd name="T2" fmla="*/ 83 w 343"/>
                <a:gd name="T3" fmla="*/ 73 h 264"/>
                <a:gd name="T4" fmla="*/ 72 w 343"/>
                <a:gd name="T5" fmla="*/ 114 h 264"/>
                <a:gd name="T6" fmla="*/ 51 w 343"/>
                <a:gd name="T7" fmla="*/ 147 h 264"/>
                <a:gd name="T8" fmla="*/ 32 w 343"/>
                <a:gd name="T9" fmla="*/ 162 h 264"/>
                <a:gd name="T10" fmla="*/ 6 w 343"/>
                <a:gd name="T11" fmla="*/ 188 h 264"/>
                <a:gd name="T12" fmla="*/ 0 w 343"/>
                <a:gd name="T13" fmla="*/ 219 h 264"/>
                <a:gd name="T14" fmla="*/ 15 w 343"/>
                <a:gd name="T15" fmla="*/ 248 h 264"/>
                <a:gd name="T16" fmla="*/ 52 w 343"/>
                <a:gd name="T17" fmla="*/ 262 h 264"/>
                <a:gd name="T18" fmla="*/ 91 w 343"/>
                <a:gd name="T19" fmla="*/ 263 h 264"/>
                <a:gd name="T20" fmla="*/ 130 w 343"/>
                <a:gd name="T21" fmla="*/ 256 h 264"/>
                <a:gd name="T22" fmla="*/ 168 w 343"/>
                <a:gd name="T23" fmla="*/ 243 h 264"/>
                <a:gd name="T24" fmla="*/ 204 w 343"/>
                <a:gd name="T25" fmla="*/ 226 h 264"/>
                <a:gd name="T26" fmla="*/ 239 w 343"/>
                <a:gd name="T27" fmla="*/ 209 h 264"/>
                <a:gd name="T28" fmla="*/ 285 w 343"/>
                <a:gd name="T29" fmla="*/ 189 h 264"/>
                <a:gd name="T30" fmla="*/ 329 w 343"/>
                <a:gd name="T31" fmla="*/ 181 h 264"/>
                <a:gd name="T32" fmla="*/ 342 w 343"/>
                <a:gd name="T33" fmla="*/ 182 h 264"/>
                <a:gd name="T34" fmla="*/ 319 w 343"/>
                <a:gd name="T35" fmla="*/ 134 h 264"/>
                <a:gd name="T36" fmla="*/ 302 w 343"/>
                <a:gd name="T37" fmla="*/ 132 h 264"/>
                <a:gd name="T38" fmla="*/ 261 w 343"/>
                <a:gd name="T39" fmla="*/ 141 h 264"/>
                <a:gd name="T40" fmla="*/ 221 w 343"/>
                <a:gd name="T41" fmla="*/ 158 h 264"/>
                <a:gd name="T42" fmla="*/ 184 w 343"/>
                <a:gd name="T43" fmla="*/ 180 h 264"/>
                <a:gd name="T44" fmla="*/ 148 w 343"/>
                <a:gd name="T45" fmla="*/ 201 h 264"/>
                <a:gd name="T46" fmla="*/ 114 w 343"/>
                <a:gd name="T47" fmla="*/ 216 h 264"/>
                <a:gd name="T48" fmla="*/ 82 w 343"/>
                <a:gd name="T49" fmla="*/ 222 h 264"/>
                <a:gd name="T50" fmla="*/ 53 w 343"/>
                <a:gd name="T51" fmla="*/ 215 h 264"/>
                <a:gd name="T52" fmla="*/ 63 w 343"/>
                <a:gd name="T53" fmla="*/ 193 h 264"/>
                <a:gd name="T54" fmla="*/ 82 w 343"/>
                <a:gd name="T55" fmla="*/ 172 h 264"/>
                <a:gd name="T56" fmla="*/ 105 w 343"/>
                <a:gd name="T57" fmla="*/ 141 h 264"/>
                <a:gd name="T58" fmla="*/ 123 w 343"/>
                <a:gd name="T59" fmla="*/ 100 h 264"/>
                <a:gd name="T60" fmla="*/ 134 w 343"/>
                <a:gd name="T61" fmla="*/ 59 h 264"/>
                <a:gd name="T62" fmla="*/ 136 w 343"/>
                <a:gd name="T63" fmla="*/ 24 h 264"/>
                <a:gd name="T64" fmla="*/ 118 w 343"/>
                <a:gd name="T65" fmla="*/ 0 h 264"/>
                <a:gd name="T66" fmla="*/ 87 w 343"/>
                <a:gd name="T67" fmla="*/ 9 h 26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3" h="264">
                  <a:moveTo>
                    <a:pt x="82" y="12"/>
                  </a:moveTo>
                  <a:lnTo>
                    <a:pt x="85" y="31"/>
                  </a:lnTo>
                  <a:lnTo>
                    <a:pt x="85" y="52"/>
                  </a:lnTo>
                  <a:lnTo>
                    <a:pt x="83" y="73"/>
                  </a:lnTo>
                  <a:lnTo>
                    <a:pt x="79" y="94"/>
                  </a:lnTo>
                  <a:lnTo>
                    <a:pt x="72" y="114"/>
                  </a:lnTo>
                  <a:lnTo>
                    <a:pt x="63" y="132"/>
                  </a:lnTo>
                  <a:lnTo>
                    <a:pt x="51" y="147"/>
                  </a:lnTo>
                  <a:lnTo>
                    <a:pt x="37" y="160"/>
                  </a:lnTo>
                  <a:lnTo>
                    <a:pt x="32" y="162"/>
                  </a:lnTo>
                  <a:lnTo>
                    <a:pt x="17" y="174"/>
                  </a:lnTo>
                  <a:lnTo>
                    <a:pt x="6" y="188"/>
                  </a:lnTo>
                  <a:lnTo>
                    <a:pt x="0" y="203"/>
                  </a:lnTo>
                  <a:lnTo>
                    <a:pt x="0" y="219"/>
                  </a:lnTo>
                  <a:lnTo>
                    <a:pt x="4" y="235"/>
                  </a:lnTo>
                  <a:lnTo>
                    <a:pt x="15" y="248"/>
                  </a:lnTo>
                  <a:lnTo>
                    <a:pt x="33" y="257"/>
                  </a:lnTo>
                  <a:lnTo>
                    <a:pt x="52" y="262"/>
                  </a:lnTo>
                  <a:lnTo>
                    <a:pt x="72" y="264"/>
                  </a:lnTo>
                  <a:lnTo>
                    <a:pt x="91" y="263"/>
                  </a:lnTo>
                  <a:lnTo>
                    <a:pt x="111" y="260"/>
                  </a:lnTo>
                  <a:lnTo>
                    <a:pt x="130" y="256"/>
                  </a:lnTo>
                  <a:lnTo>
                    <a:pt x="149" y="250"/>
                  </a:lnTo>
                  <a:lnTo>
                    <a:pt x="168" y="243"/>
                  </a:lnTo>
                  <a:lnTo>
                    <a:pt x="186" y="235"/>
                  </a:lnTo>
                  <a:lnTo>
                    <a:pt x="204" y="226"/>
                  </a:lnTo>
                  <a:lnTo>
                    <a:pt x="222" y="218"/>
                  </a:lnTo>
                  <a:lnTo>
                    <a:pt x="239" y="209"/>
                  </a:lnTo>
                  <a:lnTo>
                    <a:pt x="252" y="202"/>
                  </a:lnTo>
                  <a:lnTo>
                    <a:pt x="285" y="189"/>
                  </a:lnTo>
                  <a:lnTo>
                    <a:pt x="311" y="182"/>
                  </a:lnTo>
                  <a:lnTo>
                    <a:pt x="329" y="181"/>
                  </a:lnTo>
                  <a:lnTo>
                    <a:pt x="339" y="182"/>
                  </a:lnTo>
                  <a:lnTo>
                    <a:pt x="342" y="182"/>
                  </a:lnTo>
                  <a:lnTo>
                    <a:pt x="329" y="148"/>
                  </a:lnTo>
                  <a:lnTo>
                    <a:pt x="319" y="134"/>
                  </a:lnTo>
                  <a:lnTo>
                    <a:pt x="307" y="132"/>
                  </a:lnTo>
                  <a:lnTo>
                    <a:pt x="302" y="132"/>
                  </a:lnTo>
                  <a:lnTo>
                    <a:pt x="281" y="135"/>
                  </a:lnTo>
                  <a:lnTo>
                    <a:pt x="261" y="141"/>
                  </a:lnTo>
                  <a:lnTo>
                    <a:pt x="241" y="149"/>
                  </a:lnTo>
                  <a:lnTo>
                    <a:pt x="221" y="158"/>
                  </a:lnTo>
                  <a:lnTo>
                    <a:pt x="202" y="169"/>
                  </a:lnTo>
                  <a:lnTo>
                    <a:pt x="184" y="180"/>
                  </a:lnTo>
                  <a:lnTo>
                    <a:pt x="166" y="191"/>
                  </a:lnTo>
                  <a:lnTo>
                    <a:pt x="148" y="201"/>
                  </a:lnTo>
                  <a:lnTo>
                    <a:pt x="131" y="210"/>
                  </a:lnTo>
                  <a:lnTo>
                    <a:pt x="114" y="216"/>
                  </a:lnTo>
                  <a:lnTo>
                    <a:pt x="97" y="221"/>
                  </a:lnTo>
                  <a:lnTo>
                    <a:pt x="82" y="222"/>
                  </a:lnTo>
                  <a:lnTo>
                    <a:pt x="62" y="221"/>
                  </a:lnTo>
                  <a:lnTo>
                    <a:pt x="53" y="215"/>
                  </a:lnTo>
                  <a:lnTo>
                    <a:pt x="54" y="206"/>
                  </a:lnTo>
                  <a:lnTo>
                    <a:pt x="63" y="193"/>
                  </a:lnTo>
                  <a:lnTo>
                    <a:pt x="79" y="176"/>
                  </a:lnTo>
                  <a:lnTo>
                    <a:pt x="82" y="172"/>
                  </a:lnTo>
                  <a:lnTo>
                    <a:pt x="94" y="158"/>
                  </a:lnTo>
                  <a:lnTo>
                    <a:pt x="105" y="141"/>
                  </a:lnTo>
                  <a:lnTo>
                    <a:pt x="114" y="122"/>
                  </a:lnTo>
                  <a:lnTo>
                    <a:pt x="123" y="100"/>
                  </a:lnTo>
                  <a:lnTo>
                    <a:pt x="129" y="79"/>
                  </a:lnTo>
                  <a:lnTo>
                    <a:pt x="134" y="59"/>
                  </a:lnTo>
                  <a:lnTo>
                    <a:pt x="136" y="40"/>
                  </a:lnTo>
                  <a:lnTo>
                    <a:pt x="136" y="24"/>
                  </a:lnTo>
                  <a:lnTo>
                    <a:pt x="132" y="12"/>
                  </a:lnTo>
                  <a:lnTo>
                    <a:pt x="118" y="0"/>
                  </a:lnTo>
                  <a:lnTo>
                    <a:pt x="101" y="1"/>
                  </a:lnTo>
                  <a:lnTo>
                    <a:pt x="87" y="9"/>
                  </a:lnTo>
                  <a:lnTo>
                    <a:pt x="82" y="12"/>
                  </a:lnTo>
                  <a:close/>
                </a:path>
              </a:pathLst>
            </a:custGeom>
            <a:noFill/>
            <a:ln w="6350">
              <a:solidFill>
                <a:srgbClr val="221F1F"/>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fr-FR" dirty="0"/>
            </a:p>
          </p:txBody>
        </p:sp>
        <p:sp>
          <p:nvSpPr>
            <p:cNvPr id="56333" name="Freeform 72"/>
            <p:cNvSpPr>
              <a:spLocks/>
            </p:cNvSpPr>
            <p:nvPr/>
          </p:nvSpPr>
          <p:spPr bwMode="auto">
            <a:xfrm>
              <a:off x="13181" y="-689"/>
              <a:ext cx="490" cy="594"/>
            </a:xfrm>
            <a:custGeom>
              <a:avLst/>
              <a:gdLst>
                <a:gd name="T0" fmla="*/ 314 w 490"/>
                <a:gd name="T1" fmla="*/ 592 h 594"/>
                <a:gd name="T2" fmla="*/ 355 w 490"/>
                <a:gd name="T3" fmla="*/ 585 h 594"/>
                <a:gd name="T4" fmla="*/ 387 w 490"/>
                <a:gd name="T5" fmla="*/ 575 h 594"/>
                <a:gd name="T6" fmla="*/ 408 w 490"/>
                <a:gd name="T7" fmla="*/ 564 h 594"/>
                <a:gd name="T8" fmla="*/ 417 w 490"/>
                <a:gd name="T9" fmla="*/ 554 h 594"/>
                <a:gd name="T10" fmla="*/ 418 w 490"/>
                <a:gd name="T11" fmla="*/ 552 h 594"/>
                <a:gd name="T12" fmla="*/ 420 w 490"/>
                <a:gd name="T13" fmla="*/ 546 h 594"/>
                <a:gd name="T14" fmla="*/ 430 w 490"/>
                <a:gd name="T15" fmla="*/ 530 h 594"/>
                <a:gd name="T16" fmla="*/ 445 w 490"/>
                <a:gd name="T17" fmla="*/ 505 h 594"/>
                <a:gd name="T18" fmla="*/ 454 w 490"/>
                <a:gd name="T19" fmla="*/ 490 h 594"/>
                <a:gd name="T20" fmla="*/ 462 w 490"/>
                <a:gd name="T21" fmla="*/ 472 h 594"/>
                <a:gd name="T22" fmla="*/ 478 w 490"/>
                <a:gd name="T23" fmla="*/ 432 h 594"/>
                <a:gd name="T24" fmla="*/ 483 w 490"/>
                <a:gd name="T25" fmla="*/ 409 h 594"/>
                <a:gd name="T26" fmla="*/ 488 w 490"/>
                <a:gd name="T27" fmla="*/ 384 h 594"/>
                <a:gd name="T28" fmla="*/ 489 w 490"/>
                <a:gd name="T29" fmla="*/ 357 h 594"/>
                <a:gd name="T30" fmla="*/ 489 w 490"/>
                <a:gd name="T31" fmla="*/ 328 h 594"/>
                <a:gd name="T32" fmla="*/ 485 w 490"/>
                <a:gd name="T33" fmla="*/ 298 h 594"/>
                <a:gd name="T34" fmla="*/ 478 w 490"/>
                <a:gd name="T35" fmla="*/ 266 h 594"/>
                <a:gd name="T36" fmla="*/ 466 w 490"/>
                <a:gd name="T37" fmla="*/ 232 h 594"/>
                <a:gd name="T38" fmla="*/ 430 w 490"/>
                <a:gd name="T39" fmla="*/ 158 h 594"/>
                <a:gd name="T40" fmla="*/ 404 w 490"/>
                <a:gd name="T41" fmla="*/ 119 h 594"/>
                <a:gd name="T42" fmla="*/ 346 w 490"/>
                <a:gd name="T43" fmla="*/ 48 h 594"/>
                <a:gd name="T44" fmla="*/ 319 w 490"/>
                <a:gd name="T45" fmla="*/ 27 h 594"/>
                <a:gd name="T46" fmla="*/ 292 w 490"/>
                <a:gd name="T47" fmla="*/ 12 h 594"/>
                <a:gd name="T48" fmla="*/ 240 w 490"/>
                <a:gd name="T49" fmla="*/ 0 h 594"/>
                <a:gd name="T50" fmla="*/ 215 w 490"/>
                <a:gd name="T51" fmla="*/ 1 h 594"/>
                <a:gd name="T52" fmla="*/ 191 w 490"/>
                <a:gd name="T53" fmla="*/ 7 h 594"/>
                <a:gd name="T54" fmla="*/ 146 w 490"/>
                <a:gd name="T55" fmla="*/ 28 h 594"/>
                <a:gd name="T56" fmla="*/ 125 w 490"/>
                <a:gd name="T57" fmla="*/ 42 h 594"/>
                <a:gd name="T58" fmla="*/ 105 w 490"/>
                <a:gd name="T59" fmla="*/ 59 h 594"/>
                <a:gd name="T60" fmla="*/ 71 w 490"/>
                <a:gd name="T61" fmla="*/ 93 h 594"/>
                <a:gd name="T62" fmla="*/ 56 w 490"/>
                <a:gd name="T63" fmla="*/ 110 h 594"/>
                <a:gd name="T64" fmla="*/ 44 w 490"/>
                <a:gd name="T65" fmla="*/ 127 h 594"/>
                <a:gd name="T66" fmla="*/ 33 w 490"/>
                <a:gd name="T67" fmla="*/ 141 h 594"/>
                <a:gd name="T68" fmla="*/ 24 w 490"/>
                <a:gd name="T69" fmla="*/ 154 h 594"/>
                <a:gd name="T70" fmla="*/ 18 w 490"/>
                <a:gd name="T71" fmla="*/ 164 h 594"/>
                <a:gd name="T72" fmla="*/ 13 w 490"/>
                <a:gd name="T73" fmla="*/ 172 h 594"/>
                <a:gd name="T74" fmla="*/ 5 w 490"/>
                <a:gd name="T75" fmla="*/ 195 h 594"/>
                <a:gd name="T76" fmla="*/ 3 w 490"/>
                <a:gd name="T77" fmla="*/ 206 h 594"/>
                <a:gd name="T78" fmla="*/ 1 w 490"/>
                <a:gd name="T79" fmla="*/ 227 h 594"/>
                <a:gd name="T80" fmla="*/ 0 w 490"/>
                <a:gd name="T81" fmla="*/ 260 h 594"/>
                <a:gd name="T82" fmla="*/ 0 w 490"/>
                <a:gd name="T83" fmla="*/ 283 h 594"/>
                <a:gd name="T84" fmla="*/ 3 w 490"/>
                <a:gd name="T85" fmla="*/ 315 h 594"/>
                <a:gd name="T86" fmla="*/ 8 w 490"/>
                <a:gd name="T87" fmla="*/ 352 h 594"/>
                <a:gd name="T88" fmla="*/ 15 w 490"/>
                <a:gd name="T89" fmla="*/ 386 h 594"/>
                <a:gd name="T90" fmla="*/ 22 w 490"/>
                <a:gd name="T91" fmla="*/ 412 h 594"/>
                <a:gd name="T92" fmla="*/ 40 w 490"/>
                <a:gd name="T93" fmla="*/ 462 h 594"/>
                <a:gd name="T94" fmla="*/ 52 w 490"/>
                <a:gd name="T95" fmla="*/ 486 h 594"/>
                <a:gd name="T96" fmla="*/ 65 w 490"/>
                <a:gd name="T97" fmla="*/ 507 h 594"/>
                <a:gd name="T98" fmla="*/ 79 w 490"/>
                <a:gd name="T99" fmla="*/ 527 h 594"/>
                <a:gd name="T100" fmla="*/ 95 w 490"/>
                <a:gd name="T101" fmla="*/ 544 h 594"/>
                <a:gd name="T102" fmla="*/ 113 w 490"/>
                <a:gd name="T103" fmla="*/ 558 h 594"/>
                <a:gd name="T104" fmla="*/ 132 w 490"/>
                <a:gd name="T105" fmla="*/ 570 h 594"/>
                <a:gd name="T106" fmla="*/ 153 w 490"/>
                <a:gd name="T107" fmla="*/ 577 h 594"/>
                <a:gd name="T108" fmla="*/ 183 w 490"/>
                <a:gd name="T109" fmla="*/ 585 h 594"/>
                <a:gd name="T110" fmla="*/ 240 w 490"/>
                <a:gd name="T111" fmla="*/ 593 h 594"/>
                <a:gd name="T112" fmla="*/ 291 w 490"/>
                <a:gd name="T113" fmla="*/ 593 h 5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90" h="594">
                  <a:moveTo>
                    <a:pt x="291" y="593"/>
                  </a:moveTo>
                  <a:lnTo>
                    <a:pt x="314" y="592"/>
                  </a:lnTo>
                  <a:lnTo>
                    <a:pt x="336" y="589"/>
                  </a:lnTo>
                  <a:lnTo>
                    <a:pt x="355" y="585"/>
                  </a:lnTo>
                  <a:lnTo>
                    <a:pt x="372" y="580"/>
                  </a:lnTo>
                  <a:lnTo>
                    <a:pt x="387" y="575"/>
                  </a:lnTo>
                  <a:lnTo>
                    <a:pt x="399" y="570"/>
                  </a:lnTo>
                  <a:lnTo>
                    <a:pt x="408" y="564"/>
                  </a:lnTo>
                  <a:lnTo>
                    <a:pt x="414" y="559"/>
                  </a:lnTo>
                  <a:lnTo>
                    <a:pt x="417" y="554"/>
                  </a:lnTo>
                  <a:lnTo>
                    <a:pt x="418" y="552"/>
                  </a:lnTo>
                  <a:lnTo>
                    <a:pt x="420" y="547"/>
                  </a:lnTo>
                  <a:lnTo>
                    <a:pt x="420" y="546"/>
                  </a:lnTo>
                  <a:lnTo>
                    <a:pt x="424" y="539"/>
                  </a:lnTo>
                  <a:lnTo>
                    <a:pt x="430" y="530"/>
                  </a:lnTo>
                  <a:lnTo>
                    <a:pt x="437" y="518"/>
                  </a:lnTo>
                  <a:lnTo>
                    <a:pt x="445" y="505"/>
                  </a:lnTo>
                  <a:lnTo>
                    <a:pt x="454" y="490"/>
                  </a:lnTo>
                  <a:lnTo>
                    <a:pt x="460" y="476"/>
                  </a:lnTo>
                  <a:lnTo>
                    <a:pt x="462" y="472"/>
                  </a:lnTo>
                  <a:lnTo>
                    <a:pt x="470" y="453"/>
                  </a:lnTo>
                  <a:lnTo>
                    <a:pt x="478" y="432"/>
                  </a:lnTo>
                  <a:lnTo>
                    <a:pt x="483" y="410"/>
                  </a:lnTo>
                  <a:lnTo>
                    <a:pt x="483" y="409"/>
                  </a:lnTo>
                  <a:lnTo>
                    <a:pt x="486" y="394"/>
                  </a:lnTo>
                  <a:lnTo>
                    <a:pt x="488" y="384"/>
                  </a:lnTo>
                  <a:lnTo>
                    <a:pt x="489" y="360"/>
                  </a:lnTo>
                  <a:lnTo>
                    <a:pt x="489" y="357"/>
                  </a:lnTo>
                  <a:lnTo>
                    <a:pt x="489" y="351"/>
                  </a:lnTo>
                  <a:lnTo>
                    <a:pt x="489" y="328"/>
                  </a:lnTo>
                  <a:lnTo>
                    <a:pt x="487" y="313"/>
                  </a:lnTo>
                  <a:lnTo>
                    <a:pt x="485" y="298"/>
                  </a:lnTo>
                  <a:lnTo>
                    <a:pt x="484" y="292"/>
                  </a:lnTo>
                  <a:lnTo>
                    <a:pt x="478" y="266"/>
                  </a:lnTo>
                  <a:lnTo>
                    <a:pt x="467" y="233"/>
                  </a:lnTo>
                  <a:lnTo>
                    <a:pt x="466" y="232"/>
                  </a:lnTo>
                  <a:lnTo>
                    <a:pt x="451" y="196"/>
                  </a:lnTo>
                  <a:lnTo>
                    <a:pt x="430" y="158"/>
                  </a:lnTo>
                  <a:lnTo>
                    <a:pt x="426" y="152"/>
                  </a:lnTo>
                  <a:lnTo>
                    <a:pt x="404" y="119"/>
                  </a:lnTo>
                  <a:lnTo>
                    <a:pt x="373" y="77"/>
                  </a:lnTo>
                  <a:lnTo>
                    <a:pt x="346" y="48"/>
                  </a:lnTo>
                  <a:lnTo>
                    <a:pt x="344" y="47"/>
                  </a:lnTo>
                  <a:lnTo>
                    <a:pt x="319" y="27"/>
                  </a:lnTo>
                  <a:lnTo>
                    <a:pt x="301" y="16"/>
                  </a:lnTo>
                  <a:lnTo>
                    <a:pt x="292" y="12"/>
                  </a:lnTo>
                  <a:lnTo>
                    <a:pt x="266" y="3"/>
                  </a:lnTo>
                  <a:lnTo>
                    <a:pt x="240" y="0"/>
                  </a:lnTo>
                  <a:lnTo>
                    <a:pt x="230" y="0"/>
                  </a:lnTo>
                  <a:lnTo>
                    <a:pt x="215" y="1"/>
                  </a:lnTo>
                  <a:lnTo>
                    <a:pt x="195" y="6"/>
                  </a:lnTo>
                  <a:lnTo>
                    <a:pt x="191" y="7"/>
                  </a:lnTo>
                  <a:lnTo>
                    <a:pt x="168" y="16"/>
                  </a:lnTo>
                  <a:lnTo>
                    <a:pt x="146" y="28"/>
                  </a:lnTo>
                  <a:lnTo>
                    <a:pt x="139" y="33"/>
                  </a:lnTo>
                  <a:lnTo>
                    <a:pt x="125" y="42"/>
                  </a:lnTo>
                  <a:lnTo>
                    <a:pt x="107" y="57"/>
                  </a:lnTo>
                  <a:lnTo>
                    <a:pt x="105" y="59"/>
                  </a:lnTo>
                  <a:lnTo>
                    <a:pt x="87" y="76"/>
                  </a:lnTo>
                  <a:lnTo>
                    <a:pt x="71" y="93"/>
                  </a:lnTo>
                  <a:lnTo>
                    <a:pt x="61" y="105"/>
                  </a:lnTo>
                  <a:lnTo>
                    <a:pt x="56" y="110"/>
                  </a:lnTo>
                  <a:lnTo>
                    <a:pt x="54" y="113"/>
                  </a:lnTo>
                  <a:lnTo>
                    <a:pt x="44" y="127"/>
                  </a:lnTo>
                  <a:lnTo>
                    <a:pt x="39" y="133"/>
                  </a:lnTo>
                  <a:lnTo>
                    <a:pt x="33" y="141"/>
                  </a:lnTo>
                  <a:lnTo>
                    <a:pt x="27" y="150"/>
                  </a:lnTo>
                  <a:lnTo>
                    <a:pt x="24" y="154"/>
                  </a:lnTo>
                  <a:lnTo>
                    <a:pt x="20" y="160"/>
                  </a:lnTo>
                  <a:lnTo>
                    <a:pt x="18" y="164"/>
                  </a:lnTo>
                  <a:lnTo>
                    <a:pt x="14" y="170"/>
                  </a:lnTo>
                  <a:lnTo>
                    <a:pt x="13" y="172"/>
                  </a:lnTo>
                  <a:lnTo>
                    <a:pt x="8" y="185"/>
                  </a:lnTo>
                  <a:lnTo>
                    <a:pt x="5" y="195"/>
                  </a:lnTo>
                  <a:lnTo>
                    <a:pt x="4" y="200"/>
                  </a:lnTo>
                  <a:lnTo>
                    <a:pt x="3" y="206"/>
                  </a:lnTo>
                  <a:lnTo>
                    <a:pt x="2" y="218"/>
                  </a:lnTo>
                  <a:lnTo>
                    <a:pt x="1" y="227"/>
                  </a:lnTo>
                  <a:lnTo>
                    <a:pt x="0" y="238"/>
                  </a:lnTo>
                  <a:lnTo>
                    <a:pt x="0" y="260"/>
                  </a:lnTo>
                  <a:lnTo>
                    <a:pt x="0" y="283"/>
                  </a:lnTo>
                  <a:lnTo>
                    <a:pt x="2" y="308"/>
                  </a:lnTo>
                  <a:lnTo>
                    <a:pt x="3" y="315"/>
                  </a:lnTo>
                  <a:lnTo>
                    <a:pt x="5" y="334"/>
                  </a:lnTo>
                  <a:lnTo>
                    <a:pt x="8" y="352"/>
                  </a:lnTo>
                  <a:lnTo>
                    <a:pt x="10" y="360"/>
                  </a:lnTo>
                  <a:lnTo>
                    <a:pt x="15" y="386"/>
                  </a:lnTo>
                  <a:lnTo>
                    <a:pt x="21" y="407"/>
                  </a:lnTo>
                  <a:lnTo>
                    <a:pt x="22" y="412"/>
                  </a:lnTo>
                  <a:lnTo>
                    <a:pt x="31" y="438"/>
                  </a:lnTo>
                  <a:lnTo>
                    <a:pt x="40" y="462"/>
                  </a:lnTo>
                  <a:lnTo>
                    <a:pt x="41" y="462"/>
                  </a:lnTo>
                  <a:lnTo>
                    <a:pt x="52" y="486"/>
                  </a:lnTo>
                  <a:lnTo>
                    <a:pt x="57" y="494"/>
                  </a:lnTo>
                  <a:lnTo>
                    <a:pt x="65" y="507"/>
                  </a:lnTo>
                  <a:lnTo>
                    <a:pt x="73" y="518"/>
                  </a:lnTo>
                  <a:lnTo>
                    <a:pt x="79" y="527"/>
                  </a:lnTo>
                  <a:lnTo>
                    <a:pt x="88" y="536"/>
                  </a:lnTo>
                  <a:lnTo>
                    <a:pt x="95" y="544"/>
                  </a:lnTo>
                  <a:lnTo>
                    <a:pt x="99" y="547"/>
                  </a:lnTo>
                  <a:lnTo>
                    <a:pt x="113" y="558"/>
                  </a:lnTo>
                  <a:lnTo>
                    <a:pt x="131" y="569"/>
                  </a:lnTo>
                  <a:lnTo>
                    <a:pt x="132" y="570"/>
                  </a:lnTo>
                  <a:lnTo>
                    <a:pt x="151" y="577"/>
                  </a:lnTo>
                  <a:lnTo>
                    <a:pt x="153" y="577"/>
                  </a:lnTo>
                  <a:lnTo>
                    <a:pt x="183" y="585"/>
                  </a:lnTo>
                  <a:lnTo>
                    <a:pt x="212" y="590"/>
                  </a:lnTo>
                  <a:lnTo>
                    <a:pt x="240" y="593"/>
                  </a:lnTo>
                  <a:lnTo>
                    <a:pt x="266" y="594"/>
                  </a:lnTo>
                  <a:lnTo>
                    <a:pt x="291" y="593"/>
                  </a:lnTo>
                  <a:close/>
                </a:path>
              </a:pathLst>
            </a:custGeom>
            <a:solidFill>
              <a:srgbClr val="43708B"/>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34" name="Rectangle 73"/>
            <p:cNvSpPr>
              <a:spLocks noChangeArrowheads="1"/>
            </p:cNvSpPr>
            <p:nvPr/>
          </p:nvSpPr>
          <p:spPr bwMode="auto">
            <a:xfrm>
              <a:off x="13182" y="-690"/>
              <a:ext cx="480" cy="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endParaRPr lang="fr-FR" sz="1200" dirty="0">
                <a:latin typeface="Times New Roman" pitchFamily="18" charset="0"/>
              </a:endParaRPr>
            </a:p>
            <a:p>
              <a:endParaRPr lang="fr-FR" dirty="0"/>
            </a:p>
          </p:txBody>
        </p:sp>
        <p:sp>
          <p:nvSpPr>
            <p:cNvPr id="56335" name="Freeform 74"/>
            <p:cNvSpPr>
              <a:spLocks/>
            </p:cNvSpPr>
            <p:nvPr/>
          </p:nvSpPr>
          <p:spPr bwMode="auto">
            <a:xfrm>
              <a:off x="13181" y="-689"/>
              <a:ext cx="490" cy="594"/>
            </a:xfrm>
            <a:custGeom>
              <a:avLst/>
              <a:gdLst>
                <a:gd name="T0" fmla="*/ 8 w 490"/>
                <a:gd name="T1" fmla="*/ 185 h 594"/>
                <a:gd name="T2" fmla="*/ 2 w 490"/>
                <a:gd name="T3" fmla="*/ 218 h 594"/>
                <a:gd name="T4" fmla="*/ 0 w 490"/>
                <a:gd name="T5" fmla="*/ 260 h 594"/>
                <a:gd name="T6" fmla="*/ 2 w 490"/>
                <a:gd name="T7" fmla="*/ 308 h 594"/>
                <a:gd name="T8" fmla="*/ 10 w 490"/>
                <a:gd name="T9" fmla="*/ 360 h 594"/>
                <a:gd name="T10" fmla="*/ 22 w 490"/>
                <a:gd name="T11" fmla="*/ 412 h 594"/>
                <a:gd name="T12" fmla="*/ 41 w 490"/>
                <a:gd name="T13" fmla="*/ 462 h 594"/>
                <a:gd name="T14" fmla="*/ 65 w 490"/>
                <a:gd name="T15" fmla="*/ 507 h 594"/>
                <a:gd name="T16" fmla="*/ 95 w 490"/>
                <a:gd name="T17" fmla="*/ 544 h 594"/>
                <a:gd name="T18" fmla="*/ 132 w 490"/>
                <a:gd name="T19" fmla="*/ 570 h 594"/>
                <a:gd name="T20" fmla="*/ 183 w 490"/>
                <a:gd name="T21" fmla="*/ 585 h 594"/>
                <a:gd name="T22" fmla="*/ 240 w 490"/>
                <a:gd name="T23" fmla="*/ 593 h 594"/>
                <a:gd name="T24" fmla="*/ 291 w 490"/>
                <a:gd name="T25" fmla="*/ 593 h 594"/>
                <a:gd name="T26" fmla="*/ 336 w 490"/>
                <a:gd name="T27" fmla="*/ 589 h 594"/>
                <a:gd name="T28" fmla="*/ 372 w 490"/>
                <a:gd name="T29" fmla="*/ 580 h 594"/>
                <a:gd name="T30" fmla="*/ 399 w 490"/>
                <a:gd name="T31" fmla="*/ 570 h 594"/>
                <a:gd name="T32" fmla="*/ 414 w 490"/>
                <a:gd name="T33" fmla="*/ 559 h 594"/>
                <a:gd name="T34" fmla="*/ 418 w 490"/>
                <a:gd name="T35" fmla="*/ 552 h 594"/>
                <a:gd name="T36" fmla="*/ 424 w 490"/>
                <a:gd name="T37" fmla="*/ 539 h 594"/>
                <a:gd name="T38" fmla="*/ 437 w 490"/>
                <a:gd name="T39" fmla="*/ 518 h 594"/>
                <a:gd name="T40" fmla="*/ 454 w 490"/>
                <a:gd name="T41" fmla="*/ 490 h 594"/>
                <a:gd name="T42" fmla="*/ 470 w 490"/>
                <a:gd name="T43" fmla="*/ 453 h 594"/>
                <a:gd name="T44" fmla="*/ 483 w 490"/>
                <a:gd name="T45" fmla="*/ 409 h 594"/>
                <a:gd name="T46" fmla="*/ 489 w 490"/>
                <a:gd name="T47" fmla="*/ 357 h 594"/>
                <a:gd name="T48" fmla="*/ 485 w 490"/>
                <a:gd name="T49" fmla="*/ 298 h 594"/>
                <a:gd name="T50" fmla="*/ 466 w 490"/>
                <a:gd name="T51" fmla="*/ 232 h 594"/>
                <a:gd name="T52" fmla="*/ 430 w 490"/>
                <a:gd name="T53" fmla="*/ 158 h 594"/>
                <a:gd name="T54" fmla="*/ 373 w 490"/>
                <a:gd name="T55" fmla="*/ 77 h 594"/>
                <a:gd name="T56" fmla="*/ 319 w 490"/>
                <a:gd name="T57" fmla="*/ 27 h 594"/>
                <a:gd name="T58" fmla="*/ 266 w 490"/>
                <a:gd name="T59" fmla="*/ 3 h 594"/>
                <a:gd name="T60" fmla="*/ 215 w 490"/>
                <a:gd name="T61" fmla="*/ 1 h 594"/>
                <a:gd name="T62" fmla="*/ 168 w 490"/>
                <a:gd name="T63" fmla="*/ 16 h 594"/>
                <a:gd name="T64" fmla="*/ 125 w 490"/>
                <a:gd name="T65" fmla="*/ 42 h 594"/>
                <a:gd name="T66" fmla="*/ 87 w 490"/>
                <a:gd name="T67" fmla="*/ 76 h 594"/>
                <a:gd name="T68" fmla="*/ 56 w 490"/>
                <a:gd name="T69" fmla="*/ 110 h 594"/>
                <a:gd name="T70" fmla="*/ 33 w 490"/>
                <a:gd name="T71" fmla="*/ 141 h 594"/>
                <a:gd name="T72" fmla="*/ 18 w 490"/>
                <a:gd name="T73" fmla="*/ 164 h 594"/>
                <a:gd name="T74" fmla="*/ 13 w 490"/>
                <a:gd name="T75" fmla="*/ 172 h 5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0" h="594">
                  <a:moveTo>
                    <a:pt x="13" y="172"/>
                  </a:moveTo>
                  <a:lnTo>
                    <a:pt x="8" y="185"/>
                  </a:lnTo>
                  <a:lnTo>
                    <a:pt x="4" y="200"/>
                  </a:lnTo>
                  <a:lnTo>
                    <a:pt x="2" y="218"/>
                  </a:lnTo>
                  <a:lnTo>
                    <a:pt x="0" y="238"/>
                  </a:lnTo>
                  <a:lnTo>
                    <a:pt x="0" y="260"/>
                  </a:lnTo>
                  <a:lnTo>
                    <a:pt x="0" y="283"/>
                  </a:lnTo>
                  <a:lnTo>
                    <a:pt x="2" y="308"/>
                  </a:lnTo>
                  <a:lnTo>
                    <a:pt x="5" y="334"/>
                  </a:lnTo>
                  <a:lnTo>
                    <a:pt x="10" y="360"/>
                  </a:lnTo>
                  <a:lnTo>
                    <a:pt x="15" y="386"/>
                  </a:lnTo>
                  <a:lnTo>
                    <a:pt x="22" y="412"/>
                  </a:lnTo>
                  <a:lnTo>
                    <a:pt x="31" y="438"/>
                  </a:lnTo>
                  <a:lnTo>
                    <a:pt x="41" y="462"/>
                  </a:lnTo>
                  <a:lnTo>
                    <a:pt x="52" y="486"/>
                  </a:lnTo>
                  <a:lnTo>
                    <a:pt x="65" y="507"/>
                  </a:lnTo>
                  <a:lnTo>
                    <a:pt x="79" y="527"/>
                  </a:lnTo>
                  <a:lnTo>
                    <a:pt x="95" y="544"/>
                  </a:lnTo>
                  <a:lnTo>
                    <a:pt x="113" y="558"/>
                  </a:lnTo>
                  <a:lnTo>
                    <a:pt x="132" y="570"/>
                  </a:lnTo>
                  <a:lnTo>
                    <a:pt x="153" y="577"/>
                  </a:lnTo>
                  <a:lnTo>
                    <a:pt x="183" y="585"/>
                  </a:lnTo>
                  <a:lnTo>
                    <a:pt x="212" y="590"/>
                  </a:lnTo>
                  <a:lnTo>
                    <a:pt x="240" y="593"/>
                  </a:lnTo>
                  <a:lnTo>
                    <a:pt x="266" y="594"/>
                  </a:lnTo>
                  <a:lnTo>
                    <a:pt x="291" y="593"/>
                  </a:lnTo>
                  <a:lnTo>
                    <a:pt x="314" y="592"/>
                  </a:lnTo>
                  <a:lnTo>
                    <a:pt x="336" y="589"/>
                  </a:lnTo>
                  <a:lnTo>
                    <a:pt x="355" y="585"/>
                  </a:lnTo>
                  <a:lnTo>
                    <a:pt x="372" y="580"/>
                  </a:lnTo>
                  <a:lnTo>
                    <a:pt x="387" y="575"/>
                  </a:lnTo>
                  <a:lnTo>
                    <a:pt x="399" y="570"/>
                  </a:lnTo>
                  <a:lnTo>
                    <a:pt x="408" y="564"/>
                  </a:lnTo>
                  <a:lnTo>
                    <a:pt x="414" y="559"/>
                  </a:lnTo>
                  <a:lnTo>
                    <a:pt x="417" y="554"/>
                  </a:lnTo>
                  <a:lnTo>
                    <a:pt x="418" y="552"/>
                  </a:lnTo>
                  <a:lnTo>
                    <a:pt x="420" y="547"/>
                  </a:lnTo>
                  <a:lnTo>
                    <a:pt x="424" y="539"/>
                  </a:lnTo>
                  <a:lnTo>
                    <a:pt x="430" y="530"/>
                  </a:lnTo>
                  <a:lnTo>
                    <a:pt x="437" y="518"/>
                  </a:lnTo>
                  <a:lnTo>
                    <a:pt x="445" y="505"/>
                  </a:lnTo>
                  <a:lnTo>
                    <a:pt x="454" y="490"/>
                  </a:lnTo>
                  <a:lnTo>
                    <a:pt x="462" y="472"/>
                  </a:lnTo>
                  <a:lnTo>
                    <a:pt x="470" y="453"/>
                  </a:lnTo>
                  <a:lnTo>
                    <a:pt x="478" y="432"/>
                  </a:lnTo>
                  <a:lnTo>
                    <a:pt x="483" y="409"/>
                  </a:lnTo>
                  <a:lnTo>
                    <a:pt x="488" y="384"/>
                  </a:lnTo>
                  <a:lnTo>
                    <a:pt x="489" y="357"/>
                  </a:lnTo>
                  <a:lnTo>
                    <a:pt x="489" y="328"/>
                  </a:lnTo>
                  <a:lnTo>
                    <a:pt x="485" y="298"/>
                  </a:lnTo>
                  <a:lnTo>
                    <a:pt x="478" y="266"/>
                  </a:lnTo>
                  <a:lnTo>
                    <a:pt x="466" y="232"/>
                  </a:lnTo>
                  <a:lnTo>
                    <a:pt x="451" y="196"/>
                  </a:lnTo>
                  <a:lnTo>
                    <a:pt x="430" y="158"/>
                  </a:lnTo>
                  <a:lnTo>
                    <a:pt x="404" y="119"/>
                  </a:lnTo>
                  <a:lnTo>
                    <a:pt x="373" y="77"/>
                  </a:lnTo>
                  <a:lnTo>
                    <a:pt x="346" y="48"/>
                  </a:lnTo>
                  <a:lnTo>
                    <a:pt x="319" y="27"/>
                  </a:lnTo>
                  <a:lnTo>
                    <a:pt x="292" y="12"/>
                  </a:lnTo>
                  <a:lnTo>
                    <a:pt x="266" y="3"/>
                  </a:lnTo>
                  <a:lnTo>
                    <a:pt x="240" y="0"/>
                  </a:lnTo>
                  <a:lnTo>
                    <a:pt x="215" y="1"/>
                  </a:lnTo>
                  <a:lnTo>
                    <a:pt x="191" y="7"/>
                  </a:lnTo>
                  <a:lnTo>
                    <a:pt x="168" y="16"/>
                  </a:lnTo>
                  <a:lnTo>
                    <a:pt x="146" y="28"/>
                  </a:lnTo>
                  <a:lnTo>
                    <a:pt x="125" y="42"/>
                  </a:lnTo>
                  <a:lnTo>
                    <a:pt x="105" y="59"/>
                  </a:lnTo>
                  <a:lnTo>
                    <a:pt x="87" y="76"/>
                  </a:lnTo>
                  <a:lnTo>
                    <a:pt x="71" y="93"/>
                  </a:lnTo>
                  <a:lnTo>
                    <a:pt x="56" y="110"/>
                  </a:lnTo>
                  <a:lnTo>
                    <a:pt x="44" y="127"/>
                  </a:lnTo>
                  <a:lnTo>
                    <a:pt x="33" y="141"/>
                  </a:lnTo>
                  <a:lnTo>
                    <a:pt x="24" y="154"/>
                  </a:lnTo>
                  <a:lnTo>
                    <a:pt x="18" y="164"/>
                  </a:lnTo>
                  <a:lnTo>
                    <a:pt x="14" y="170"/>
                  </a:lnTo>
                  <a:lnTo>
                    <a:pt x="13" y="172"/>
                  </a:lnTo>
                  <a:close/>
                </a:path>
              </a:pathLst>
            </a:custGeom>
            <a:noFill/>
            <a:ln w="6350">
              <a:solidFill>
                <a:srgbClr val="221F1F"/>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fr-FR" dirty="0"/>
            </a:p>
          </p:txBody>
        </p:sp>
        <p:sp>
          <p:nvSpPr>
            <p:cNvPr id="56336" name="Freeform 75"/>
            <p:cNvSpPr>
              <a:spLocks/>
            </p:cNvSpPr>
            <p:nvPr/>
          </p:nvSpPr>
          <p:spPr bwMode="auto">
            <a:xfrm>
              <a:off x="12893" y="-961"/>
              <a:ext cx="743" cy="544"/>
            </a:xfrm>
            <a:custGeom>
              <a:avLst/>
              <a:gdLst>
                <a:gd name="T0" fmla="*/ 242 w 743"/>
                <a:gd name="T1" fmla="*/ 540 h 544"/>
                <a:gd name="T2" fmla="*/ 298 w 743"/>
                <a:gd name="T3" fmla="*/ 535 h 544"/>
                <a:gd name="T4" fmla="*/ 350 w 743"/>
                <a:gd name="T5" fmla="*/ 526 h 544"/>
                <a:gd name="T6" fmla="*/ 400 w 743"/>
                <a:gd name="T7" fmla="*/ 515 h 544"/>
                <a:gd name="T8" fmla="*/ 447 w 743"/>
                <a:gd name="T9" fmla="*/ 503 h 544"/>
                <a:gd name="T10" fmla="*/ 492 w 743"/>
                <a:gd name="T11" fmla="*/ 489 h 544"/>
                <a:gd name="T12" fmla="*/ 533 w 743"/>
                <a:gd name="T13" fmla="*/ 474 h 544"/>
                <a:gd name="T14" fmla="*/ 571 w 743"/>
                <a:gd name="T15" fmla="*/ 458 h 544"/>
                <a:gd name="T16" fmla="*/ 605 w 743"/>
                <a:gd name="T17" fmla="*/ 442 h 544"/>
                <a:gd name="T18" fmla="*/ 636 w 743"/>
                <a:gd name="T19" fmla="*/ 427 h 544"/>
                <a:gd name="T20" fmla="*/ 663 w 743"/>
                <a:gd name="T21" fmla="*/ 412 h 544"/>
                <a:gd name="T22" fmla="*/ 687 w 743"/>
                <a:gd name="T23" fmla="*/ 399 h 544"/>
                <a:gd name="T24" fmla="*/ 706 w 743"/>
                <a:gd name="T25" fmla="*/ 387 h 544"/>
                <a:gd name="T26" fmla="*/ 722 w 743"/>
                <a:gd name="T27" fmla="*/ 377 h 544"/>
                <a:gd name="T28" fmla="*/ 733 w 743"/>
                <a:gd name="T29" fmla="*/ 369 h 544"/>
                <a:gd name="T30" fmla="*/ 740 w 743"/>
                <a:gd name="T31" fmla="*/ 364 h 544"/>
                <a:gd name="T32" fmla="*/ 742 w 743"/>
                <a:gd name="T33" fmla="*/ 362 h 544"/>
                <a:gd name="T34" fmla="*/ 688 w 743"/>
                <a:gd name="T35" fmla="*/ 312 h 544"/>
                <a:gd name="T36" fmla="*/ 664 w 743"/>
                <a:gd name="T37" fmla="*/ 263 h 544"/>
                <a:gd name="T38" fmla="*/ 642 w 743"/>
                <a:gd name="T39" fmla="*/ 219 h 544"/>
                <a:gd name="T40" fmla="*/ 622 w 743"/>
                <a:gd name="T41" fmla="*/ 179 h 544"/>
                <a:gd name="T42" fmla="*/ 603 w 743"/>
                <a:gd name="T43" fmla="*/ 145 h 544"/>
                <a:gd name="T44" fmla="*/ 586 w 743"/>
                <a:gd name="T45" fmla="*/ 114 h 544"/>
                <a:gd name="T46" fmla="*/ 569 w 743"/>
                <a:gd name="T47" fmla="*/ 87 h 544"/>
                <a:gd name="T48" fmla="*/ 553 w 743"/>
                <a:gd name="T49" fmla="*/ 65 h 544"/>
                <a:gd name="T50" fmla="*/ 537 w 743"/>
                <a:gd name="T51" fmla="*/ 46 h 544"/>
                <a:gd name="T52" fmla="*/ 521 w 743"/>
                <a:gd name="T53" fmla="*/ 31 h 544"/>
                <a:gd name="T54" fmla="*/ 504 w 743"/>
                <a:gd name="T55" fmla="*/ 19 h 544"/>
                <a:gd name="T56" fmla="*/ 502 w 743"/>
                <a:gd name="T57" fmla="*/ 18 h 544"/>
                <a:gd name="T58" fmla="*/ 302 w 743"/>
                <a:gd name="T59" fmla="*/ 18 h 544"/>
                <a:gd name="T60" fmla="*/ 272 w 743"/>
                <a:gd name="T61" fmla="*/ 24 h 544"/>
                <a:gd name="T62" fmla="*/ 231 w 743"/>
                <a:gd name="T63" fmla="*/ 34 h 544"/>
                <a:gd name="T64" fmla="*/ 184 w 743"/>
                <a:gd name="T65" fmla="*/ 48 h 544"/>
                <a:gd name="T66" fmla="*/ 143 w 743"/>
                <a:gd name="T67" fmla="*/ 65 h 544"/>
                <a:gd name="T68" fmla="*/ 109 w 743"/>
                <a:gd name="T69" fmla="*/ 86 h 544"/>
                <a:gd name="T70" fmla="*/ 80 w 743"/>
                <a:gd name="T71" fmla="*/ 110 h 544"/>
                <a:gd name="T72" fmla="*/ 57 w 743"/>
                <a:gd name="T73" fmla="*/ 136 h 544"/>
                <a:gd name="T74" fmla="*/ 39 w 743"/>
                <a:gd name="T75" fmla="*/ 164 h 544"/>
                <a:gd name="T76" fmla="*/ 25 w 743"/>
                <a:gd name="T77" fmla="*/ 193 h 544"/>
                <a:gd name="T78" fmla="*/ 15 w 743"/>
                <a:gd name="T79" fmla="*/ 223 h 544"/>
                <a:gd name="T80" fmla="*/ 9 w 743"/>
                <a:gd name="T81" fmla="*/ 253 h 544"/>
                <a:gd name="T82" fmla="*/ 5 w 743"/>
                <a:gd name="T83" fmla="*/ 284 h 544"/>
                <a:gd name="T84" fmla="*/ 4 w 743"/>
                <a:gd name="T85" fmla="*/ 314 h 544"/>
                <a:gd name="T86" fmla="*/ 5 w 743"/>
                <a:gd name="T87" fmla="*/ 342 h 544"/>
                <a:gd name="T88" fmla="*/ 8 w 743"/>
                <a:gd name="T89" fmla="*/ 370 h 544"/>
                <a:gd name="T90" fmla="*/ 12 w 743"/>
                <a:gd name="T91" fmla="*/ 395 h 544"/>
                <a:gd name="T92" fmla="*/ 16 w 743"/>
                <a:gd name="T93" fmla="*/ 417 h 544"/>
                <a:gd name="T94" fmla="*/ 21 w 743"/>
                <a:gd name="T95" fmla="*/ 437 h 544"/>
                <a:gd name="T96" fmla="*/ 26 w 743"/>
                <a:gd name="T97" fmla="*/ 453 h 544"/>
                <a:gd name="T98" fmla="*/ 29 w 743"/>
                <a:gd name="T99" fmla="*/ 465 h 544"/>
                <a:gd name="T100" fmla="*/ 32 w 743"/>
                <a:gd name="T101" fmla="*/ 473 h 544"/>
                <a:gd name="T102" fmla="*/ 33 w 743"/>
                <a:gd name="T103" fmla="*/ 475 h 544"/>
                <a:gd name="T104" fmla="*/ 0 w 743"/>
                <a:gd name="T105" fmla="*/ 529 h 544"/>
                <a:gd name="T106" fmla="*/ 63 w 743"/>
                <a:gd name="T107" fmla="*/ 538 h 544"/>
                <a:gd name="T108" fmla="*/ 125 w 743"/>
                <a:gd name="T109" fmla="*/ 543 h 544"/>
                <a:gd name="T110" fmla="*/ 185 w 743"/>
                <a:gd name="T111" fmla="*/ 543 h 544"/>
                <a:gd name="T112" fmla="*/ 242 w 743"/>
                <a:gd name="T113" fmla="*/ 540 h 5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43" h="544">
                  <a:moveTo>
                    <a:pt x="242" y="540"/>
                  </a:moveTo>
                  <a:lnTo>
                    <a:pt x="298" y="535"/>
                  </a:lnTo>
                  <a:lnTo>
                    <a:pt x="350" y="526"/>
                  </a:lnTo>
                  <a:lnTo>
                    <a:pt x="400" y="515"/>
                  </a:lnTo>
                  <a:lnTo>
                    <a:pt x="447" y="503"/>
                  </a:lnTo>
                  <a:lnTo>
                    <a:pt x="492" y="489"/>
                  </a:lnTo>
                  <a:lnTo>
                    <a:pt x="533" y="474"/>
                  </a:lnTo>
                  <a:lnTo>
                    <a:pt x="571" y="458"/>
                  </a:lnTo>
                  <a:lnTo>
                    <a:pt x="605" y="442"/>
                  </a:lnTo>
                  <a:lnTo>
                    <a:pt x="636" y="427"/>
                  </a:lnTo>
                  <a:lnTo>
                    <a:pt x="663" y="412"/>
                  </a:lnTo>
                  <a:lnTo>
                    <a:pt x="687" y="399"/>
                  </a:lnTo>
                  <a:lnTo>
                    <a:pt x="706" y="387"/>
                  </a:lnTo>
                  <a:lnTo>
                    <a:pt x="722" y="377"/>
                  </a:lnTo>
                  <a:lnTo>
                    <a:pt x="733" y="369"/>
                  </a:lnTo>
                  <a:lnTo>
                    <a:pt x="740" y="364"/>
                  </a:lnTo>
                  <a:lnTo>
                    <a:pt x="742" y="362"/>
                  </a:lnTo>
                  <a:lnTo>
                    <a:pt x="688" y="312"/>
                  </a:lnTo>
                  <a:lnTo>
                    <a:pt x="664" y="263"/>
                  </a:lnTo>
                  <a:lnTo>
                    <a:pt x="642" y="219"/>
                  </a:lnTo>
                  <a:lnTo>
                    <a:pt x="622" y="179"/>
                  </a:lnTo>
                  <a:lnTo>
                    <a:pt x="603" y="145"/>
                  </a:lnTo>
                  <a:lnTo>
                    <a:pt x="586" y="114"/>
                  </a:lnTo>
                  <a:lnTo>
                    <a:pt x="569" y="87"/>
                  </a:lnTo>
                  <a:lnTo>
                    <a:pt x="553" y="65"/>
                  </a:lnTo>
                  <a:lnTo>
                    <a:pt x="537" y="46"/>
                  </a:lnTo>
                  <a:lnTo>
                    <a:pt x="521" y="31"/>
                  </a:lnTo>
                  <a:lnTo>
                    <a:pt x="504" y="19"/>
                  </a:lnTo>
                  <a:lnTo>
                    <a:pt x="502" y="18"/>
                  </a:lnTo>
                  <a:lnTo>
                    <a:pt x="302" y="18"/>
                  </a:lnTo>
                  <a:lnTo>
                    <a:pt x="272" y="24"/>
                  </a:lnTo>
                  <a:lnTo>
                    <a:pt x="231" y="34"/>
                  </a:lnTo>
                  <a:lnTo>
                    <a:pt x="184" y="48"/>
                  </a:lnTo>
                  <a:lnTo>
                    <a:pt x="143" y="65"/>
                  </a:lnTo>
                  <a:lnTo>
                    <a:pt x="109" y="86"/>
                  </a:lnTo>
                  <a:lnTo>
                    <a:pt x="80" y="110"/>
                  </a:lnTo>
                  <a:lnTo>
                    <a:pt x="57" y="136"/>
                  </a:lnTo>
                  <a:lnTo>
                    <a:pt x="39" y="164"/>
                  </a:lnTo>
                  <a:lnTo>
                    <a:pt x="25" y="193"/>
                  </a:lnTo>
                  <a:lnTo>
                    <a:pt x="15" y="223"/>
                  </a:lnTo>
                  <a:lnTo>
                    <a:pt x="9" y="253"/>
                  </a:lnTo>
                  <a:lnTo>
                    <a:pt x="5" y="284"/>
                  </a:lnTo>
                  <a:lnTo>
                    <a:pt x="4" y="314"/>
                  </a:lnTo>
                  <a:lnTo>
                    <a:pt x="5" y="342"/>
                  </a:lnTo>
                  <a:lnTo>
                    <a:pt x="8" y="370"/>
                  </a:lnTo>
                  <a:lnTo>
                    <a:pt x="12" y="395"/>
                  </a:lnTo>
                  <a:lnTo>
                    <a:pt x="16" y="417"/>
                  </a:lnTo>
                  <a:lnTo>
                    <a:pt x="21" y="437"/>
                  </a:lnTo>
                  <a:lnTo>
                    <a:pt x="26" y="453"/>
                  </a:lnTo>
                  <a:lnTo>
                    <a:pt x="29" y="465"/>
                  </a:lnTo>
                  <a:lnTo>
                    <a:pt x="32" y="473"/>
                  </a:lnTo>
                  <a:lnTo>
                    <a:pt x="33" y="475"/>
                  </a:lnTo>
                  <a:lnTo>
                    <a:pt x="0" y="529"/>
                  </a:lnTo>
                  <a:lnTo>
                    <a:pt x="63" y="538"/>
                  </a:lnTo>
                  <a:lnTo>
                    <a:pt x="125" y="543"/>
                  </a:lnTo>
                  <a:lnTo>
                    <a:pt x="185" y="543"/>
                  </a:lnTo>
                  <a:lnTo>
                    <a:pt x="242" y="540"/>
                  </a:lnTo>
                  <a:close/>
                </a:path>
              </a:pathLst>
            </a:custGeom>
            <a:solidFill>
              <a:srgbClr val="C6C7C9"/>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37" name="Rectangle 76"/>
            <p:cNvSpPr>
              <a:spLocks noChangeArrowheads="1"/>
            </p:cNvSpPr>
            <p:nvPr/>
          </p:nvSpPr>
          <p:spPr bwMode="auto">
            <a:xfrm>
              <a:off x="12894" y="-943"/>
              <a:ext cx="740" cy="5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endParaRPr lang="fr-FR" sz="1200" dirty="0">
                <a:latin typeface="Times New Roman" pitchFamily="18" charset="0"/>
              </a:endParaRPr>
            </a:p>
            <a:p>
              <a:endParaRPr lang="fr-FR" dirty="0"/>
            </a:p>
          </p:txBody>
        </p:sp>
        <p:sp>
          <p:nvSpPr>
            <p:cNvPr id="56338" name="Freeform 77"/>
            <p:cNvSpPr>
              <a:spLocks/>
            </p:cNvSpPr>
            <p:nvPr/>
          </p:nvSpPr>
          <p:spPr bwMode="auto">
            <a:xfrm>
              <a:off x="12893" y="-961"/>
              <a:ext cx="743" cy="544"/>
            </a:xfrm>
            <a:custGeom>
              <a:avLst/>
              <a:gdLst>
                <a:gd name="T0" fmla="*/ 742 w 743"/>
                <a:gd name="T1" fmla="*/ 362 h 544"/>
                <a:gd name="T2" fmla="*/ 688 w 743"/>
                <a:gd name="T3" fmla="*/ 312 h 544"/>
                <a:gd name="T4" fmla="*/ 664 w 743"/>
                <a:gd name="T5" fmla="*/ 263 h 544"/>
                <a:gd name="T6" fmla="*/ 642 w 743"/>
                <a:gd name="T7" fmla="*/ 219 h 544"/>
                <a:gd name="T8" fmla="*/ 622 w 743"/>
                <a:gd name="T9" fmla="*/ 179 h 544"/>
                <a:gd name="T10" fmla="*/ 603 w 743"/>
                <a:gd name="T11" fmla="*/ 145 h 544"/>
                <a:gd name="T12" fmla="*/ 586 w 743"/>
                <a:gd name="T13" fmla="*/ 114 h 544"/>
                <a:gd name="T14" fmla="*/ 569 w 743"/>
                <a:gd name="T15" fmla="*/ 87 h 544"/>
                <a:gd name="T16" fmla="*/ 553 w 743"/>
                <a:gd name="T17" fmla="*/ 65 h 544"/>
                <a:gd name="T18" fmla="*/ 537 w 743"/>
                <a:gd name="T19" fmla="*/ 46 h 544"/>
                <a:gd name="T20" fmla="*/ 521 w 743"/>
                <a:gd name="T21" fmla="*/ 31 h 544"/>
                <a:gd name="T22" fmla="*/ 504 w 743"/>
                <a:gd name="T23" fmla="*/ 19 h 544"/>
                <a:gd name="T24" fmla="*/ 486 w 743"/>
                <a:gd name="T25" fmla="*/ 10 h 544"/>
                <a:gd name="T26" fmla="*/ 467 w 743"/>
                <a:gd name="T27" fmla="*/ 4 h 544"/>
                <a:gd name="T28" fmla="*/ 447 w 743"/>
                <a:gd name="T29" fmla="*/ 0 h 544"/>
                <a:gd name="T30" fmla="*/ 425 w 743"/>
                <a:gd name="T31" fmla="*/ 0 h 544"/>
                <a:gd name="T32" fmla="*/ 400 w 743"/>
                <a:gd name="T33" fmla="*/ 1 h 544"/>
                <a:gd name="T34" fmla="*/ 373 w 743"/>
                <a:gd name="T35" fmla="*/ 4 h 544"/>
                <a:gd name="T36" fmla="*/ 343 w 743"/>
                <a:gd name="T37" fmla="*/ 9 h 544"/>
                <a:gd name="T38" fmla="*/ 309 w 743"/>
                <a:gd name="T39" fmla="*/ 16 h 544"/>
                <a:gd name="T40" fmla="*/ 272 w 743"/>
                <a:gd name="T41" fmla="*/ 24 h 544"/>
                <a:gd name="T42" fmla="*/ 231 w 743"/>
                <a:gd name="T43" fmla="*/ 34 h 544"/>
                <a:gd name="T44" fmla="*/ 184 w 743"/>
                <a:gd name="T45" fmla="*/ 48 h 544"/>
                <a:gd name="T46" fmla="*/ 143 w 743"/>
                <a:gd name="T47" fmla="*/ 65 h 544"/>
                <a:gd name="T48" fmla="*/ 109 w 743"/>
                <a:gd name="T49" fmla="*/ 86 h 544"/>
                <a:gd name="T50" fmla="*/ 80 w 743"/>
                <a:gd name="T51" fmla="*/ 110 h 544"/>
                <a:gd name="T52" fmla="*/ 57 w 743"/>
                <a:gd name="T53" fmla="*/ 136 h 544"/>
                <a:gd name="T54" fmla="*/ 39 w 743"/>
                <a:gd name="T55" fmla="*/ 164 h 544"/>
                <a:gd name="T56" fmla="*/ 25 w 743"/>
                <a:gd name="T57" fmla="*/ 193 h 544"/>
                <a:gd name="T58" fmla="*/ 15 w 743"/>
                <a:gd name="T59" fmla="*/ 223 h 544"/>
                <a:gd name="T60" fmla="*/ 9 w 743"/>
                <a:gd name="T61" fmla="*/ 253 h 544"/>
                <a:gd name="T62" fmla="*/ 5 w 743"/>
                <a:gd name="T63" fmla="*/ 284 h 544"/>
                <a:gd name="T64" fmla="*/ 4 w 743"/>
                <a:gd name="T65" fmla="*/ 314 h 544"/>
                <a:gd name="T66" fmla="*/ 5 w 743"/>
                <a:gd name="T67" fmla="*/ 342 h 544"/>
                <a:gd name="T68" fmla="*/ 8 w 743"/>
                <a:gd name="T69" fmla="*/ 370 h 544"/>
                <a:gd name="T70" fmla="*/ 12 w 743"/>
                <a:gd name="T71" fmla="*/ 395 h 544"/>
                <a:gd name="T72" fmla="*/ 16 w 743"/>
                <a:gd name="T73" fmla="*/ 417 h 544"/>
                <a:gd name="T74" fmla="*/ 21 w 743"/>
                <a:gd name="T75" fmla="*/ 437 h 544"/>
                <a:gd name="T76" fmla="*/ 26 w 743"/>
                <a:gd name="T77" fmla="*/ 453 h 544"/>
                <a:gd name="T78" fmla="*/ 29 w 743"/>
                <a:gd name="T79" fmla="*/ 465 h 544"/>
                <a:gd name="T80" fmla="*/ 32 w 743"/>
                <a:gd name="T81" fmla="*/ 473 h 544"/>
                <a:gd name="T82" fmla="*/ 33 w 743"/>
                <a:gd name="T83" fmla="*/ 475 h 544"/>
                <a:gd name="T84" fmla="*/ 0 w 743"/>
                <a:gd name="T85" fmla="*/ 529 h 544"/>
                <a:gd name="T86" fmla="*/ 63 w 743"/>
                <a:gd name="T87" fmla="*/ 538 h 544"/>
                <a:gd name="T88" fmla="*/ 125 w 743"/>
                <a:gd name="T89" fmla="*/ 543 h 544"/>
                <a:gd name="T90" fmla="*/ 185 w 743"/>
                <a:gd name="T91" fmla="*/ 543 h 544"/>
                <a:gd name="T92" fmla="*/ 242 w 743"/>
                <a:gd name="T93" fmla="*/ 541 h 544"/>
                <a:gd name="T94" fmla="*/ 298 w 743"/>
                <a:gd name="T95" fmla="*/ 535 h 544"/>
                <a:gd name="T96" fmla="*/ 350 w 743"/>
                <a:gd name="T97" fmla="*/ 526 h 544"/>
                <a:gd name="T98" fmla="*/ 400 w 743"/>
                <a:gd name="T99" fmla="*/ 515 h 544"/>
                <a:gd name="T100" fmla="*/ 447 w 743"/>
                <a:gd name="T101" fmla="*/ 503 h 544"/>
                <a:gd name="T102" fmla="*/ 492 w 743"/>
                <a:gd name="T103" fmla="*/ 489 h 544"/>
                <a:gd name="T104" fmla="*/ 533 w 743"/>
                <a:gd name="T105" fmla="*/ 474 h 544"/>
                <a:gd name="T106" fmla="*/ 571 w 743"/>
                <a:gd name="T107" fmla="*/ 458 h 544"/>
                <a:gd name="T108" fmla="*/ 605 w 743"/>
                <a:gd name="T109" fmla="*/ 442 h 544"/>
                <a:gd name="T110" fmla="*/ 636 w 743"/>
                <a:gd name="T111" fmla="*/ 427 h 544"/>
                <a:gd name="T112" fmla="*/ 663 w 743"/>
                <a:gd name="T113" fmla="*/ 412 h 544"/>
                <a:gd name="T114" fmla="*/ 687 w 743"/>
                <a:gd name="T115" fmla="*/ 399 h 544"/>
                <a:gd name="T116" fmla="*/ 706 w 743"/>
                <a:gd name="T117" fmla="*/ 387 h 544"/>
                <a:gd name="T118" fmla="*/ 722 w 743"/>
                <a:gd name="T119" fmla="*/ 377 h 544"/>
                <a:gd name="T120" fmla="*/ 733 w 743"/>
                <a:gd name="T121" fmla="*/ 369 h 544"/>
                <a:gd name="T122" fmla="*/ 740 w 743"/>
                <a:gd name="T123" fmla="*/ 364 h 544"/>
                <a:gd name="T124" fmla="*/ 742 w 743"/>
                <a:gd name="T125" fmla="*/ 362 h 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43" h="544">
                  <a:moveTo>
                    <a:pt x="742" y="362"/>
                  </a:moveTo>
                  <a:lnTo>
                    <a:pt x="688" y="312"/>
                  </a:lnTo>
                  <a:lnTo>
                    <a:pt x="664" y="263"/>
                  </a:lnTo>
                  <a:lnTo>
                    <a:pt x="642" y="219"/>
                  </a:lnTo>
                  <a:lnTo>
                    <a:pt x="622" y="179"/>
                  </a:lnTo>
                  <a:lnTo>
                    <a:pt x="603" y="145"/>
                  </a:lnTo>
                  <a:lnTo>
                    <a:pt x="586" y="114"/>
                  </a:lnTo>
                  <a:lnTo>
                    <a:pt x="569" y="87"/>
                  </a:lnTo>
                  <a:lnTo>
                    <a:pt x="553" y="65"/>
                  </a:lnTo>
                  <a:lnTo>
                    <a:pt x="537" y="46"/>
                  </a:lnTo>
                  <a:lnTo>
                    <a:pt x="521" y="31"/>
                  </a:lnTo>
                  <a:lnTo>
                    <a:pt x="504" y="19"/>
                  </a:lnTo>
                  <a:lnTo>
                    <a:pt x="486" y="10"/>
                  </a:lnTo>
                  <a:lnTo>
                    <a:pt x="467" y="4"/>
                  </a:lnTo>
                  <a:lnTo>
                    <a:pt x="447" y="0"/>
                  </a:lnTo>
                  <a:lnTo>
                    <a:pt x="425" y="0"/>
                  </a:lnTo>
                  <a:lnTo>
                    <a:pt x="400" y="1"/>
                  </a:lnTo>
                  <a:lnTo>
                    <a:pt x="373" y="4"/>
                  </a:lnTo>
                  <a:lnTo>
                    <a:pt x="343" y="9"/>
                  </a:lnTo>
                  <a:lnTo>
                    <a:pt x="309" y="16"/>
                  </a:lnTo>
                  <a:lnTo>
                    <a:pt x="272" y="24"/>
                  </a:lnTo>
                  <a:lnTo>
                    <a:pt x="231" y="34"/>
                  </a:lnTo>
                  <a:lnTo>
                    <a:pt x="184" y="48"/>
                  </a:lnTo>
                  <a:lnTo>
                    <a:pt x="143" y="65"/>
                  </a:lnTo>
                  <a:lnTo>
                    <a:pt x="109" y="86"/>
                  </a:lnTo>
                  <a:lnTo>
                    <a:pt x="80" y="110"/>
                  </a:lnTo>
                  <a:lnTo>
                    <a:pt x="57" y="136"/>
                  </a:lnTo>
                  <a:lnTo>
                    <a:pt x="39" y="164"/>
                  </a:lnTo>
                  <a:lnTo>
                    <a:pt x="25" y="193"/>
                  </a:lnTo>
                  <a:lnTo>
                    <a:pt x="15" y="223"/>
                  </a:lnTo>
                  <a:lnTo>
                    <a:pt x="9" y="253"/>
                  </a:lnTo>
                  <a:lnTo>
                    <a:pt x="5" y="284"/>
                  </a:lnTo>
                  <a:lnTo>
                    <a:pt x="4" y="314"/>
                  </a:lnTo>
                  <a:lnTo>
                    <a:pt x="5" y="342"/>
                  </a:lnTo>
                  <a:lnTo>
                    <a:pt x="8" y="370"/>
                  </a:lnTo>
                  <a:lnTo>
                    <a:pt x="12" y="395"/>
                  </a:lnTo>
                  <a:lnTo>
                    <a:pt x="16" y="417"/>
                  </a:lnTo>
                  <a:lnTo>
                    <a:pt x="21" y="437"/>
                  </a:lnTo>
                  <a:lnTo>
                    <a:pt x="26" y="453"/>
                  </a:lnTo>
                  <a:lnTo>
                    <a:pt x="29" y="465"/>
                  </a:lnTo>
                  <a:lnTo>
                    <a:pt x="32" y="473"/>
                  </a:lnTo>
                  <a:lnTo>
                    <a:pt x="33" y="475"/>
                  </a:lnTo>
                  <a:lnTo>
                    <a:pt x="0" y="529"/>
                  </a:lnTo>
                  <a:lnTo>
                    <a:pt x="63" y="538"/>
                  </a:lnTo>
                  <a:lnTo>
                    <a:pt x="125" y="543"/>
                  </a:lnTo>
                  <a:lnTo>
                    <a:pt x="185" y="543"/>
                  </a:lnTo>
                  <a:lnTo>
                    <a:pt x="242" y="541"/>
                  </a:lnTo>
                  <a:lnTo>
                    <a:pt x="298" y="535"/>
                  </a:lnTo>
                  <a:lnTo>
                    <a:pt x="350" y="526"/>
                  </a:lnTo>
                  <a:lnTo>
                    <a:pt x="400" y="515"/>
                  </a:lnTo>
                  <a:lnTo>
                    <a:pt x="447" y="503"/>
                  </a:lnTo>
                  <a:lnTo>
                    <a:pt x="492" y="489"/>
                  </a:lnTo>
                  <a:lnTo>
                    <a:pt x="533" y="474"/>
                  </a:lnTo>
                  <a:lnTo>
                    <a:pt x="571" y="458"/>
                  </a:lnTo>
                  <a:lnTo>
                    <a:pt x="605" y="442"/>
                  </a:lnTo>
                  <a:lnTo>
                    <a:pt x="636" y="427"/>
                  </a:lnTo>
                  <a:lnTo>
                    <a:pt x="663" y="412"/>
                  </a:lnTo>
                  <a:lnTo>
                    <a:pt x="687" y="399"/>
                  </a:lnTo>
                  <a:lnTo>
                    <a:pt x="706" y="387"/>
                  </a:lnTo>
                  <a:lnTo>
                    <a:pt x="722" y="377"/>
                  </a:lnTo>
                  <a:lnTo>
                    <a:pt x="733" y="369"/>
                  </a:lnTo>
                  <a:lnTo>
                    <a:pt x="740" y="364"/>
                  </a:lnTo>
                  <a:lnTo>
                    <a:pt x="742" y="362"/>
                  </a:lnTo>
                  <a:close/>
                </a:path>
              </a:pathLst>
            </a:custGeom>
            <a:noFill/>
            <a:ln w="9525">
              <a:solidFill>
                <a:srgbClr val="221F1F"/>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fr-FR" dirty="0"/>
            </a:p>
          </p:txBody>
        </p:sp>
        <p:sp>
          <p:nvSpPr>
            <p:cNvPr id="56339" name="Freeform 78"/>
            <p:cNvSpPr>
              <a:spLocks/>
            </p:cNvSpPr>
            <p:nvPr/>
          </p:nvSpPr>
          <p:spPr bwMode="auto">
            <a:xfrm>
              <a:off x="12895" y="-878"/>
              <a:ext cx="302" cy="247"/>
            </a:xfrm>
            <a:custGeom>
              <a:avLst/>
              <a:gdLst>
                <a:gd name="T0" fmla="*/ 65 w 302"/>
                <a:gd name="T1" fmla="*/ 56 h 247"/>
                <a:gd name="T2" fmla="*/ 80 w 302"/>
                <a:gd name="T3" fmla="*/ 42 h 247"/>
                <a:gd name="T4" fmla="*/ 97 w 302"/>
                <a:gd name="T5" fmla="*/ 31 h 247"/>
                <a:gd name="T6" fmla="*/ 116 w 302"/>
                <a:gd name="T7" fmla="*/ 21 h 247"/>
                <a:gd name="T8" fmla="*/ 135 w 302"/>
                <a:gd name="T9" fmla="*/ 13 h 247"/>
                <a:gd name="T10" fmla="*/ 155 w 302"/>
                <a:gd name="T11" fmla="*/ 7 h 247"/>
                <a:gd name="T12" fmla="*/ 175 w 302"/>
                <a:gd name="T13" fmla="*/ 3 h 247"/>
                <a:gd name="T14" fmla="*/ 196 w 302"/>
                <a:gd name="T15" fmla="*/ 1 h 247"/>
                <a:gd name="T16" fmla="*/ 216 w 302"/>
                <a:gd name="T17" fmla="*/ 0 h 247"/>
                <a:gd name="T18" fmla="*/ 235 w 302"/>
                <a:gd name="T19" fmla="*/ 0 h 247"/>
                <a:gd name="T20" fmla="*/ 254 w 302"/>
                <a:gd name="T21" fmla="*/ 2 h 247"/>
                <a:gd name="T22" fmla="*/ 271 w 302"/>
                <a:gd name="T23" fmla="*/ 5 h 247"/>
                <a:gd name="T24" fmla="*/ 275 w 302"/>
                <a:gd name="T25" fmla="*/ 6 h 247"/>
                <a:gd name="T26" fmla="*/ 295 w 302"/>
                <a:gd name="T27" fmla="*/ 15 h 247"/>
                <a:gd name="T28" fmla="*/ 302 w 302"/>
                <a:gd name="T29" fmla="*/ 27 h 247"/>
                <a:gd name="T30" fmla="*/ 299 w 302"/>
                <a:gd name="T31" fmla="*/ 41 h 247"/>
                <a:gd name="T32" fmla="*/ 290 w 302"/>
                <a:gd name="T33" fmla="*/ 56 h 247"/>
                <a:gd name="T34" fmla="*/ 276 w 302"/>
                <a:gd name="T35" fmla="*/ 73 h 247"/>
                <a:gd name="T36" fmla="*/ 262 w 302"/>
                <a:gd name="T37" fmla="*/ 91 h 247"/>
                <a:gd name="T38" fmla="*/ 247 w 302"/>
                <a:gd name="T39" fmla="*/ 110 h 247"/>
                <a:gd name="T40" fmla="*/ 232 w 302"/>
                <a:gd name="T41" fmla="*/ 127 h 247"/>
                <a:gd name="T42" fmla="*/ 219 w 302"/>
                <a:gd name="T43" fmla="*/ 144 h 247"/>
                <a:gd name="T44" fmla="*/ 207 w 302"/>
                <a:gd name="T45" fmla="*/ 157 h 247"/>
                <a:gd name="T46" fmla="*/ 198 w 302"/>
                <a:gd name="T47" fmla="*/ 168 h 247"/>
                <a:gd name="T48" fmla="*/ 195 w 302"/>
                <a:gd name="T49" fmla="*/ 171 h 247"/>
                <a:gd name="T50" fmla="*/ 181 w 302"/>
                <a:gd name="T51" fmla="*/ 185 h 247"/>
                <a:gd name="T52" fmla="*/ 167 w 302"/>
                <a:gd name="T53" fmla="*/ 200 h 247"/>
                <a:gd name="T54" fmla="*/ 150 w 302"/>
                <a:gd name="T55" fmla="*/ 212 h 247"/>
                <a:gd name="T56" fmla="*/ 140 w 302"/>
                <a:gd name="T57" fmla="*/ 216 h 247"/>
                <a:gd name="T58" fmla="*/ 122 w 302"/>
                <a:gd name="T59" fmla="*/ 220 h 247"/>
                <a:gd name="T60" fmla="*/ 104 w 302"/>
                <a:gd name="T61" fmla="*/ 223 h 247"/>
                <a:gd name="T62" fmla="*/ 85 w 302"/>
                <a:gd name="T63" fmla="*/ 227 h 247"/>
                <a:gd name="T64" fmla="*/ 65 w 302"/>
                <a:gd name="T65" fmla="*/ 230 h 247"/>
                <a:gd name="T66" fmla="*/ 44 w 302"/>
                <a:gd name="T67" fmla="*/ 235 h 247"/>
                <a:gd name="T68" fmla="*/ 24 w 302"/>
                <a:gd name="T69" fmla="*/ 239 h 247"/>
                <a:gd name="T70" fmla="*/ 3 w 302"/>
                <a:gd name="T71" fmla="*/ 245 h 247"/>
                <a:gd name="T72" fmla="*/ 0 w 302"/>
                <a:gd name="T73" fmla="*/ 246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02" h="247">
                  <a:moveTo>
                    <a:pt x="65" y="56"/>
                  </a:moveTo>
                  <a:lnTo>
                    <a:pt x="80" y="42"/>
                  </a:lnTo>
                  <a:lnTo>
                    <a:pt x="97" y="31"/>
                  </a:lnTo>
                  <a:lnTo>
                    <a:pt x="116" y="21"/>
                  </a:lnTo>
                  <a:lnTo>
                    <a:pt x="135" y="13"/>
                  </a:lnTo>
                  <a:lnTo>
                    <a:pt x="155" y="7"/>
                  </a:lnTo>
                  <a:lnTo>
                    <a:pt x="175" y="3"/>
                  </a:lnTo>
                  <a:lnTo>
                    <a:pt x="196" y="1"/>
                  </a:lnTo>
                  <a:lnTo>
                    <a:pt x="216" y="0"/>
                  </a:lnTo>
                  <a:lnTo>
                    <a:pt x="235" y="0"/>
                  </a:lnTo>
                  <a:lnTo>
                    <a:pt x="254" y="2"/>
                  </a:lnTo>
                  <a:lnTo>
                    <a:pt x="271" y="5"/>
                  </a:lnTo>
                  <a:lnTo>
                    <a:pt x="275" y="6"/>
                  </a:lnTo>
                  <a:lnTo>
                    <a:pt x="295" y="15"/>
                  </a:lnTo>
                  <a:lnTo>
                    <a:pt x="302" y="27"/>
                  </a:lnTo>
                  <a:lnTo>
                    <a:pt x="299" y="41"/>
                  </a:lnTo>
                  <a:lnTo>
                    <a:pt x="290" y="56"/>
                  </a:lnTo>
                  <a:lnTo>
                    <a:pt x="276" y="73"/>
                  </a:lnTo>
                  <a:lnTo>
                    <a:pt x="262" y="91"/>
                  </a:lnTo>
                  <a:lnTo>
                    <a:pt x="247" y="110"/>
                  </a:lnTo>
                  <a:lnTo>
                    <a:pt x="232" y="127"/>
                  </a:lnTo>
                  <a:lnTo>
                    <a:pt x="219" y="144"/>
                  </a:lnTo>
                  <a:lnTo>
                    <a:pt x="207" y="157"/>
                  </a:lnTo>
                  <a:lnTo>
                    <a:pt x="198" y="168"/>
                  </a:lnTo>
                  <a:lnTo>
                    <a:pt x="195" y="171"/>
                  </a:lnTo>
                  <a:lnTo>
                    <a:pt x="181" y="185"/>
                  </a:lnTo>
                  <a:lnTo>
                    <a:pt x="167" y="200"/>
                  </a:lnTo>
                  <a:lnTo>
                    <a:pt x="150" y="212"/>
                  </a:lnTo>
                  <a:lnTo>
                    <a:pt x="140" y="216"/>
                  </a:lnTo>
                  <a:lnTo>
                    <a:pt x="122" y="220"/>
                  </a:lnTo>
                  <a:lnTo>
                    <a:pt x="104" y="223"/>
                  </a:lnTo>
                  <a:lnTo>
                    <a:pt x="85" y="227"/>
                  </a:lnTo>
                  <a:lnTo>
                    <a:pt x="65" y="230"/>
                  </a:lnTo>
                  <a:lnTo>
                    <a:pt x="44" y="235"/>
                  </a:lnTo>
                  <a:lnTo>
                    <a:pt x="24" y="239"/>
                  </a:lnTo>
                  <a:lnTo>
                    <a:pt x="3" y="245"/>
                  </a:lnTo>
                  <a:lnTo>
                    <a:pt x="0" y="246"/>
                  </a:lnTo>
                </a:path>
              </a:pathLst>
            </a:custGeom>
            <a:noFill/>
            <a:ln w="3175">
              <a:solidFill>
                <a:srgbClr val="221F1F"/>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fr-FR" dirty="0"/>
            </a:p>
          </p:txBody>
        </p:sp>
        <p:sp>
          <p:nvSpPr>
            <p:cNvPr id="56340" name="Freeform 79"/>
            <p:cNvSpPr>
              <a:spLocks/>
            </p:cNvSpPr>
            <p:nvPr/>
          </p:nvSpPr>
          <p:spPr bwMode="auto">
            <a:xfrm>
              <a:off x="13290" y="-676"/>
              <a:ext cx="292" cy="155"/>
            </a:xfrm>
            <a:custGeom>
              <a:avLst/>
              <a:gdLst>
                <a:gd name="T0" fmla="*/ 252 w 292"/>
                <a:gd name="T1" fmla="*/ 16 h 155"/>
                <a:gd name="T2" fmla="*/ 237 w 292"/>
                <a:gd name="T3" fmla="*/ 30 h 155"/>
                <a:gd name="T4" fmla="*/ 223 w 292"/>
                <a:gd name="T5" fmla="*/ 43 h 155"/>
                <a:gd name="T6" fmla="*/ 211 w 292"/>
                <a:gd name="T7" fmla="*/ 54 h 155"/>
                <a:gd name="T8" fmla="*/ 198 w 292"/>
                <a:gd name="T9" fmla="*/ 64 h 155"/>
                <a:gd name="T10" fmla="*/ 187 w 292"/>
                <a:gd name="T11" fmla="*/ 72 h 155"/>
                <a:gd name="T12" fmla="*/ 174 w 292"/>
                <a:gd name="T13" fmla="*/ 80 h 155"/>
                <a:gd name="T14" fmla="*/ 162 w 292"/>
                <a:gd name="T15" fmla="*/ 88 h 155"/>
                <a:gd name="T16" fmla="*/ 148 w 292"/>
                <a:gd name="T17" fmla="*/ 95 h 155"/>
                <a:gd name="T18" fmla="*/ 132 w 292"/>
                <a:gd name="T19" fmla="*/ 103 h 155"/>
                <a:gd name="T20" fmla="*/ 115 w 292"/>
                <a:gd name="T21" fmla="*/ 110 h 155"/>
                <a:gd name="T22" fmla="*/ 95 w 292"/>
                <a:gd name="T23" fmla="*/ 118 h 155"/>
                <a:gd name="T24" fmla="*/ 73 w 292"/>
                <a:gd name="T25" fmla="*/ 127 h 155"/>
                <a:gd name="T26" fmla="*/ 47 w 292"/>
                <a:gd name="T27" fmla="*/ 137 h 155"/>
                <a:gd name="T28" fmla="*/ 18 w 292"/>
                <a:gd name="T29" fmla="*/ 148 h 155"/>
                <a:gd name="T30" fmla="*/ 0 w 292"/>
                <a:gd name="T31" fmla="*/ 155 h 155"/>
                <a:gd name="T32" fmla="*/ 4 w 292"/>
                <a:gd name="T33" fmla="*/ 154 h 155"/>
                <a:gd name="T34" fmla="*/ 10 w 292"/>
                <a:gd name="T35" fmla="*/ 153 h 155"/>
                <a:gd name="T36" fmla="*/ 18 w 292"/>
                <a:gd name="T37" fmla="*/ 151 h 155"/>
                <a:gd name="T38" fmla="*/ 30 w 292"/>
                <a:gd name="T39" fmla="*/ 148 h 155"/>
                <a:gd name="T40" fmla="*/ 43 w 292"/>
                <a:gd name="T41" fmla="*/ 145 h 155"/>
                <a:gd name="T42" fmla="*/ 59 w 292"/>
                <a:gd name="T43" fmla="*/ 140 h 155"/>
                <a:gd name="T44" fmla="*/ 77 w 292"/>
                <a:gd name="T45" fmla="*/ 134 h 155"/>
                <a:gd name="T46" fmla="*/ 97 w 292"/>
                <a:gd name="T47" fmla="*/ 126 h 155"/>
                <a:gd name="T48" fmla="*/ 118 w 292"/>
                <a:gd name="T49" fmla="*/ 118 h 155"/>
                <a:gd name="T50" fmla="*/ 142 w 292"/>
                <a:gd name="T51" fmla="*/ 107 h 155"/>
                <a:gd name="T52" fmla="*/ 167 w 292"/>
                <a:gd name="T53" fmla="*/ 95 h 155"/>
                <a:gd name="T54" fmla="*/ 193 w 292"/>
                <a:gd name="T55" fmla="*/ 81 h 155"/>
                <a:gd name="T56" fmla="*/ 221 w 292"/>
                <a:gd name="T57" fmla="*/ 66 h 155"/>
                <a:gd name="T58" fmla="*/ 250 w 292"/>
                <a:gd name="T59" fmla="*/ 48 h 155"/>
                <a:gd name="T60" fmla="*/ 280 w 292"/>
                <a:gd name="T61" fmla="*/ 28 h 155"/>
                <a:gd name="T62" fmla="*/ 285 w 292"/>
                <a:gd name="T63" fmla="*/ 25 h 155"/>
                <a:gd name="T64" fmla="*/ 292 w 292"/>
                <a:gd name="T65" fmla="*/ 12 h 155"/>
                <a:gd name="T66" fmla="*/ 283 w 292"/>
                <a:gd name="T67" fmla="*/ 4 h 155"/>
                <a:gd name="T68" fmla="*/ 271 w 292"/>
                <a:gd name="T69" fmla="*/ 0 h 155"/>
                <a:gd name="T70" fmla="*/ 270 w 292"/>
                <a:gd name="T71" fmla="*/ 0 h 155"/>
                <a:gd name="T72" fmla="*/ 252 w 292"/>
                <a:gd name="T73" fmla="*/ 16 h 1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92" h="155">
                  <a:moveTo>
                    <a:pt x="252" y="16"/>
                  </a:moveTo>
                  <a:lnTo>
                    <a:pt x="237" y="30"/>
                  </a:lnTo>
                  <a:lnTo>
                    <a:pt x="223" y="43"/>
                  </a:lnTo>
                  <a:lnTo>
                    <a:pt x="211" y="54"/>
                  </a:lnTo>
                  <a:lnTo>
                    <a:pt x="198" y="64"/>
                  </a:lnTo>
                  <a:lnTo>
                    <a:pt x="187" y="72"/>
                  </a:lnTo>
                  <a:lnTo>
                    <a:pt x="174" y="80"/>
                  </a:lnTo>
                  <a:lnTo>
                    <a:pt x="162" y="88"/>
                  </a:lnTo>
                  <a:lnTo>
                    <a:pt x="148" y="95"/>
                  </a:lnTo>
                  <a:lnTo>
                    <a:pt x="132" y="103"/>
                  </a:lnTo>
                  <a:lnTo>
                    <a:pt x="115" y="110"/>
                  </a:lnTo>
                  <a:lnTo>
                    <a:pt x="95" y="118"/>
                  </a:lnTo>
                  <a:lnTo>
                    <a:pt x="73" y="127"/>
                  </a:lnTo>
                  <a:lnTo>
                    <a:pt x="47" y="137"/>
                  </a:lnTo>
                  <a:lnTo>
                    <a:pt x="18" y="148"/>
                  </a:lnTo>
                  <a:lnTo>
                    <a:pt x="0" y="155"/>
                  </a:lnTo>
                  <a:lnTo>
                    <a:pt x="4" y="154"/>
                  </a:lnTo>
                  <a:lnTo>
                    <a:pt x="10" y="153"/>
                  </a:lnTo>
                  <a:lnTo>
                    <a:pt x="18" y="151"/>
                  </a:lnTo>
                  <a:lnTo>
                    <a:pt x="30" y="148"/>
                  </a:lnTo>
                  <a:lnTo>
                    <a:pt x="43" y="145"/>
                  </a:lnTo>
                  <a:lnTo>
                    <a:pt x="59" y="140"/>
                  </a:lnTo>
                  <a:lnTo>
                    <a:pt x="77" y="134"/>
                  </a:lnTo>
                  <a:lnTo>
                    <a:pt x="97" y="126"/>
                  </a:lnTo>
                  <a:lnTo>
                    <a:pt x="118" y="118"/>
                  </a:lnTo>
                  <a:lnTo>
                    <a:pt x="142" y="107"/>
                  </a:lnTo>
                  <a:lnTo>
                    <a:pt x="167" y="95"/>
                  </a:lnTo>
                  <a:lnTo>
                    <a:pt x="193" y="81"/>
                  </a:lnTo>
                  <a:lnTo>
                    <a:pt x="221" y="66"/>
                  </a:lnTo>
                  <a:lnTo>
                    <a:pt x="250" y="48"/>
                  </a:lnTo>
                  <a:lnTo>
                    <a:pt x="280" y="28"/>
                  </a:lnTo>
                  <a:lnTo>
                    <a:pt x="285" y="25"/>
                  </a:lnTo>
                  <a:lnTo>
                    <a:pt x="292" y="12"/>
                  </a:lnTo>
                  <a:lnTo>
                    <a:pt x="283" y="4"/>
                  </a:lnTo>
                  <a:lnTo>
                    <a:pt x="271" y="0"/>
                  </a:lnTo>
                  <a:lnTo>
                    <a:pt x="270" y="0"/>
                  </a:lnTo>
                  <a:lnTo>
                    <a:pt x="252" y="16"/>
                  </a:lnTo>
                  <a:close/>
                </a:path>
              </a:pathLst>
            </a:custGeom>
            <a:solidFill>
              <a:srgbClr val="221F1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41" name="Freeform 80"/>
            <p:cNvSpPr>
              <a:spLocks/>
            </p:cNvSpPr>
            <p:nvPr/>
          </p:nvSpPr>
          <p:spPr bwMode="auto">
            <a:xfrm>
              <a:off x="13214" y="-413"/>
              <a:ext cx="93" cy="267"/>
            </a:xfrm>
            <a:custGeom>
              <a:avLst/>
              <a:gdLst>
                <a:gd name="T0" fmla="*/ 24 w 93"/>
                <a:gd name="T1" fmla="*/ 0 h 267"/>
                <a:gd name="T2" fmla="*/ 22 w 93"/>
                <a:gd name="T3" fmla="*/ 0 h 267"/>
                <a:gd name="T4" fmla="*/ 7 w 93"/>
                <a:gd name="T5" fmla="*/ 0 h 267"/>
                <a:gd name="T6" fmla="*/ 0 w 93"/>
                <a:gd name="T7" fmla="*/ 17 h 267"/>
                <a:gd name="T8" fmla="*/ 5 w 93"/>
                <a:gd name="T9" fmla="*/ 44 h 267"/>
                <a:gd name="T10" fmla="*/ 12 w 93"/>
                <a:gd name="T11" fmla="*/ 77 h 267"/>
                <a:gd name="T12" fmla="*/ 21 w 93"/>
                <a:gd name="T13" fmla="*/ 108 h 267"/>
                <a:gd name="T14" fmla="*/ 30 w 93"/>
                <a:gd name="T15" fmla="*/ 136 h 267"/>
                <a:gd name="T16" fmla="*/ 39 w 93"/>
                <a:gd name="T17" fmla="*/ 161 h 267"/>
                <a:gd name="T18" fmla="*/ 48 w 93"/>
                <a:gd name="T19" fmla="*/ 184 h 267"/>
                <a:gd name="T20" fmla="*/ 57 w 93"/>
                <a:gd name="T21" fmla="*/ 204 h 267"/>
                <a:gd name="T22" fmla="*/ 66 w 93"/>
                <a:gd name="T23" fmla="*/ 221 h 267"/>
                <a:gd name="T24" fmla="*/ 73 w 93"/>
                <a:gd name="T25" fmla="*/ 236 h 267"/>
                <a:gd name="T26" fmla="*/ 80 w 93"/>
                <a:gd name="T27" fmla="*/ 247 h 267"/>
                <a:gd name="T28" fmla="*/ 86 w 93"/>
                <a:gd name="T29" fmla="*/ 256 h 267"/>
                <a:gd name="T30" fmla="*/ 90 w 93"/>
                <a:gd name="T31" fmla="*/ 263 h 267"/>
                <a:gd name="T32" fmla="*/ 93 w 93"/>
                <a:gd name="T33" fmla="*/ 267 h 267"/>
                <a:gd name="T34" fmla="*/ 82 w 93"/>
                <a:gd name="T35" fmla="*/ 243 h 267"/>
                <a:gd name="T36" fmla="*/ 71 w 93"/>
                <a:gd name="T37" fmla="*/ 217 h 267"/>
                <a:gd name="T38" fmla="*/ 60 w 93"/>
                <a:gd name="T39" fmla="*/ 195 h 267"/>
                <a:gd name="T40" fmla="*/ 52 w 93"/>
                <a:gd name="T41" fmla="*/ 175 h 267"/>
                <a:gd name="T42" fmla="*/ 45 w 93"/>
                <a:gd name="T43" fmla="*/ 157 h 267"/>
                <a:gd name="T44" fmla="*/ 39 w 93"/>
                <a:gd name="T45" fmla="*/ 142 h 267"/>
                <a:gd name="T46" fmla="*/ 35 w 93"/>
                <a:gd name="T47" fmla="*/ 127 h 267"/>
                <a:gd name="T48" fmla="*/ 32 w 93"/>
                <a:gd name="T49" fmla="*/ 112 h 267"/>
                <a:gd name="T50" fmla="*/ 29 w 93"/>
                <a:gd name="T51" fmla="*/ 98 h 267"/>
                <a:gd name="T52" fmla="*/ 27 w 93"/>
                <a:gd name="T53" fmla="*/ 82 h 267"/>
                <a:gd name="T54" fmla="*/ 26 w 93"/>
                <a:gd name="T55" fmla="*/ 65 h 267"/>
                <a:gd name="T56" fmla="*/ 25 w 93"/>
                <a:gd name="T57" fmla="*/ 46 h 267"/>
                <a:gd name="T58" fmla="*/ 24 w 93"/>
                <a:gd name="T59" fmla="*/ 25 h 267"/>
                <a:gd name="T60" fmla="*/ 24 w 93"/>
                <a:gd name="T61" fmla="*/ 0 h 2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93" h="267">
                  <a:moveTo>
                    <a:pt x="24" y="0"/>
                  </a:moveTo>
                  <a:lnTo>
                    <a:pt x="22" y="0"/>
                  </a:lnTo>
                  <a:lnTo>
                    <a:pt x="7" y="0"/>
                  </a:lnTo>
                  <a:lnTo>
                    <a:pt x="0" y="17"/>
                  </a:lnTo>
                  <a:lnTo>
                    <a:pt x="5" y="44"/>
                  </a:lnTo>
                  <a:lnTo>
                    <a:pt x="12" y="77"/>
                  </a:lnTo>
                  <a:lnTo>
                    <a:pt x="21" y="108"/>
                  </a:lnTo>
                  <a:lnTo>
                    <a:pt x="30" y="136"/>
                  </a:lnTo>
                  <a:lnTo>
                    <a:pt x="39" y="161"/>
                  </a:lnTo>
                  <a:lnTo>
                    <a:pt x="48" y="184"/>
                  </a:lnTo>
                  <a:lnTo>
                    <a:pt x="57" y="204"/>
                  </a:lnTo>
                  <a:lnTo>
                    <a:pt x="66" y="221"/>
                  </a:lnTo>
                  <a:lnTo>
                    <a:pt x="73" y="236"/>
                  </a:lnTo>
                  <a:lnTo>
                    <a:pt x="80" y="247"/>
                  </a:lnTo>
                  <a:lnTo>
                    <a:pt x="86" y="256"/>
                  </a:lnTo>
                  <a:lnTo>
                    <a:pt x="90" y="263"/>
                  </a:lnTo>
                  <a:lnTo>
                    <a:pt x="93" y="267"/>
                  </a:lnTo>
                  <a:lnTo>
                    <a:pt x="82" y="243"/>
                  </a:lnTo>
                  <a:lnTo>
                    <a:pt x="71" y="217"/>
                  </a:lnTo>
                  <a:lnTo>
                    <a:pt x="60" y="195"/>
                  </a:lnTo>
                  <a:lnTo>
                    <a:pt x="52" y="175"/>
                  </a:lnTo>
                  <a:lnTo>
                    <a:pt x="45" y="157"/>
                  </a:lnTo>
                  <a:lnTo>
                    <a:pt x="39" y="142"/>
                  </a:lnTo>
                  <a:lnTo>
                    <a:pt x="35" y="127"/>
                  </a:lnTo>
                  <a:lnTo>
                    <a:pt x="32" y="112"/>
                  </a:lnTo>
                  <a:lnTo>
                    <a:pt x="29" y="98"/>
                  </a:lnTo>
                  <a:lnTo>
                    <a:pt x="27" y="82"/>
                  </a:lnTo>
                  <a:lnTo>
                    <a:pt x="26" y="65"/>
                  </a:lnTo>
                  <a:lnTo>
                    <a:pt x="25" y="46"/>
                  </a:lnTo>
                  <a:lnTo>
                    <a:pt x="24" y="25"/>
                  </a:lnTo>
                  <a:lnTo>
                    <a:pt x="24" y="0"/>
                  </a:lnTo>
                  <a:close/>
                </a:path>
              </a:pathLst>
            </a:custGeom>
            <a:solidFill>
              <a:srgbClr val="FEFFFE"/>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42" name="Freeform 81"/>
            <p:cNvSpPr>
              <a:spLocks/>
            </p:cNvSpPr>
            <p:nvPr/>
          </p:nvSpPr>
          <p:spPr bwMode="auto">
            <a:xfrm>
              <a:off x="13540" y="-506"/>
              <a:ext cx="80" cy="135"/>
            </a:xfrm>
            <a:custGeom>
              <a:avLst/>
              <a:gdLst>
                <a:gd name="T0" fmla="*/ 80 w 80"/>
                <a:gd name="T1" fmla="*/ 110 h 135"/>
                <a:gd name="T2" fmla="*/ 74 w 80"/>
                <a:gd name="T3" fmla="*/ 83 h 135"/>
                <a:gd name="T4" fmla="*/ 67 w 80"/>
                <a:gd name="T5" fmla="*/ 59 h 135"/>
                <a:gd name="T6" fmla="*/ 59 w 80"/>
                <a:gd name="T7" fmla="*/ 38 h 135"/>
                <a:gd name="T8" fmla="*/ 51 w 80"/>
                <a:gd name="T9" fmla="*/ 21 h 135"/>
                <a:gd name="T10" fmla="*/ 42 w 80"/>
                <a:gd name="T11" fmla="*/ 8 h 135"/>
                <a:gd name="T12" fmla="*/ 34 w 80"/>
                <a:gd name="T13" fmla="*/ 0 h 135"/>
                <a:gd name="T14" fmla="*/ 0 w 80"/>
                <a:gd name="T15" fmla="*/ 26 h 135"/>
                <a:gd name="T16" fmla="*/ 6 w 80"/>
                <a:gd name="T17" fmla="*/ 39 h 135"/>
                <a:gd name="T18" fmla="*/ 13 w 80"/>
                <a:gd name="T19" fmla="*/ 55 h 135"/>
                <a:gd name="T20" fmla="*/ 20 w 80"/>
                <a:gd name="T21" fmla="*/ 73 h 135"/>
                <a:gd name="T22" fmla="*/ 26 w 80"/>
                <a:gd name="T23" fmla="*/ 95 h 135"/>
                <a:gd name="T24" fmla="*/ 31 w 80"/>
                <a:gd name="T25" fmla="*/ 118 h 135"/>
                <a:gd name="T26" fmla="*/ 34 w 80"/>
                <a:gd name="T27" fmla="*/ 135 h 135"/>
                <a:gd name="T28" fmla="*/ 80 w 80"/>
                <a:gd name="T29" fmla="*/ 110 h 13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0" h="135">
                  <a:moveTo>
                    <a:pt x="80" y="110"/>
                  </a:moveTo>
                  <a:lnTo>
                    <a:pt x="74" y="83"/>
                  </a:lnTo>
                  <a:lnTo>
                    <a:pt x="67" y="59"/>
                  </a:lnTo>
                  <a:lnTo>
                    <a:pt x="59" y="38"/>
                  </a:lnTo>
                  <a:lnTo>
                    <a:pt x="51" y="21"/>
                  </a:lnTo>
                  <a:lnTo>
                    <a:pt x="42" y="8"/>
                  </a:lnTo>
                  <a:lnTo>
                    <a:pt x="34" y="0"/>
                  </a:lnTo>
                  <a:lnTo>
                    <a:pt x="0" y="26"/>
                  </a:lnTo>
                  <a:lnTo>
                    <a:pt x="6" y="39"/>
                  </a:lnTo>
                  <a:lnTo>
                    <a:pt x="13" y="55"/>
                  </a:lnTo>
                  <a:lnTo>
                    <a:pt x="20" y="73"/>
                  </a:lnTo>
                  <a:lnTo>
                    <a:pt x="26" y="95"/>
                  </a:lnTo>
                  <a:lnTo>
                    <a:pt x="31" y="118"/>
                  </a:lnTo>
                  <a:lnTo>
                    <a:pt x="34" y="135"/>
                  </a:lnTo>
                  <a:lnTo>
                    <a:pt x="80" y="110"/>
                  </a:lnTo>
                  <a:close/>
                </a:path>
              </a:pathLst>
            </a:custGeom>
            <a:solidFill>
              <a:srgbClr val="C7E9FA"/>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43" name="Freeform 82"/>
            <p:cNvSpPr>
              <a:spLocks/>
            </p:cNvSpPr>
            <p:nvPr/>
          </p:nvSpPr>
          <p:spPr bwMode="auto">
            <a:xfrm>
              <a:off x="13545" y="-362"/>
              <a:ext cx="78" cy="180"/>
            </a:xfrm>
            <a:custGeom>
              <a:avLst/>
              <a:gdLst>
                <a:gd name="T0" fmla="*/ 78 w 78"/>
                <a:gd name="T1" fmla="*/ 0 h 180"/>
                <a:gd name="T2" fmla="*/ 78 w 78"/>
                <a:gd name="T3" fmla="*/ 0 h 180"/>
                <a:gd name="T4" fmla="*/ 31 w 78"/>
                <a:gd name="T5" fmla="*/ 25 h 180"/>
                <a:gd name="T6" fmla="*/ 31 w 78"/>
                <a:gd name="T7" fmla="*/ 32 h 180"/>
                <a:gd name="T8" fmla="*/ 30 w 78"/>
                <a:gd name="T9" fmla="*/ 49 h 180"/>
                <a:gd name="T10" fmla="*/ 28 w 78"/>
                <a:gd name="T11" fmla="*/ 67 h 180"/>
                <a:gd name="T12" fmla="*/ 25 w 78"/>
                <a:gd name="T13" fmla="*/ 86 h 180"/>
                <a:gd name="T14" fmla="*/ 21 w 78"/>
                <a:gd name="T15" fmla="*/ 106 h 180"/>
                <a:gd name="T16" fmla="*/ 15 w 78"/>
                <a:gd name="T17" fmla="*/ 126 h 180"/>
                <a:gd name="T18" fmla="*/ 8 w 78"/>
                <a:gd name="T19" fmla="*/ 148 h 180"/>
                <a:gd name="T20" fmla="*/ 0 w 78"/>
                <a:gd name="T21" fmla="*/ 170 h 180"/>
                <a:gd name="T22" fmla="*/ 0 w 78"/>
                <a:gd name="T23" fmla="*/ 179 h 180"/>
                <a:gd name="T24" fmla="*/ 10 w 78"/>
                <a:gd name="T25" fmla="*/ 177 h 180"/>
                <a:gd name="T26" fmla="*/ 24 w 78"/>
                <a:gd name="T27" fmla="*/ 169 h 180"/>
                <a:gd name="T28" fmla="*/ 34 w 78"/>
                <a:gd name="T29" fmla="*/ 158 h 180"/>
                <a:gd name="T30" fmla="*/ 38 w 78"/>
                <a:gd name="T31" fmla="*/ 153 h 180"/>
                <a:gd name="T32" fmla="*/ 49 w 78"/>
                <a:gd name="T33" fmla="*/ 134 h 180"/>
                <a:gd name="T34" fmla="*/ 58 w 78"/>
                <a:gd name="T35" fmla="*/ 115 h 180"/>
                <a:gd name="T36" fmla="*/ 65 w 78"/>
                <a:gd name="T37" fmla="*/ 95 h 180"/>
                <a:gd name="T38" fmla="*/ 70 w 78"/>
                <a:gd name="T39" fmla="*/ 75 h 180"/>
                <a:gd name="T40" fmla="*/ 75 w 78"/>
                <a:gd name="T41" fmla="*/ 56 h 180"/>
                <a:gd name="T42" fmla="*/ 77 w 78"/>
                <a:gd name="T43" fmla="*/ 36 h 180"/>
                <a:gd name="T44" fmla="*/ 78 w 78"/>
                <a:gd name="T45" fmla="*/ 17 h 180"/>
                <a:gd name="T46" fmla="*/ 78 w 78"/>
                <a:gd name="T47" fmla="*/ 0 h 1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8" h="180">
                  <a:moveTo>
                    <a:pt x="78" y="0"/>
                  </a:moveTo>
                  <a:lnTo>
                    <a:pt x="78" y="0"/>
                  </a:lnTo>
                  <a:lnTo>
                    <a:pt x="31" y="25"/>
                  </a:lnTo>
                  <a:lnTo>
                    <a:pt x="31" y="32"/>
                  </a:lnTo>
                  <a:lnTo>
                    <a:pt x="30" y="49"/>
                  </a:lnTo>
                  <a:lnTo>
                    <a:pt x="28" y="67"/>
                  </a:lnTo>
                  <a:lnTo>
                    <a:pt x="25" y="86"/>
                  </a:lnTo>
                  <a:lnTo>
                    <a:pt x="21" y="106"/>
                  </a:lnTo>
                  <a:lnTo>
                    <a:pt x="15" y="126"/>
                  </a:lnTo>
                  <a:lnTo>
                    <a:pt x="8" y="148"/>
                  </a:lnTo>
                  <a:lnTo>
                    <a:pt x="0" y="170"/>
                  </a:lnTo>
                  <a:lnTo>
                    <a:pt x="0" y="179"/>
                  </a:lnTo>
                  <a:lnTo>
                    <a:pt x="10" y="177"/>
                  </a:lnTo>
                  <a:lnTo>
                    <a:pt x="24" y="169"/>
                  </a:lnTo>
                  <a:lnTo>
                    <a:pt x="34" y="158"/>
                  </a:lnTo>
                  <a:lnTo>
                    <a:pt x="38" y="153"/>
                  </a:lnTo>
                  <a:lnTo>
                    <a:pt x="49" y="134"/>
                  </a:lnTo>
                  <a:lnTo>
                    <a:pt x="58" y="115"/>
                  </a:lnTo>
                  <a:lnTo>
                    <a:pt x="65" y="95"/>
                  </a:lnTo>
                  <a:lnTo>
                    <a:pt x="70" y="75"/>
                  </a:lnTo>
                  <a:lnTo>
                    <a:pt x="75" y="56"/>
                  </a:lnTo>
                  <a:lnTo>
                    <a:pt x="77" y="36"/>
                  </a:lnTo>
                  <a:lnTo>
                    <a:pt x="78" y="17"/>
                  </a:lnTo>
                  <a:lnTo>
                    <a:pt x="78" y="0"/>
                  </a:lnTo>
                  <a:close/>
                </a:path>
              </a:pathLst>
            </a:custGeom>
            <a:solidFill>
              <a:srgbClr val="C7E9FA"/>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44" name="Freeform 83"/>
            <p:cNvSpPr>
              <a:spLocks/>
            </p:cNvSpPr>
            <p:nvPr/>
          </p:nvSpPr>
          <p:spPr bwMode="auto">
            <a:xfrm>
              <a:off x="13506" y="-470"/>
              <a:ext cx="63" cy="125"/>
            </a:xfrm>
            <a:custGeom>
              <a:avLst/>
              <a:gdLst>
                <a:gd name="T0" fmla="*/ 63 w 63"/>
                <a:gd name="T1" fmla="*/ 110 h 125"/>
                <a:gd name="T2" fmla="*/ 57 w 63"/>
                <a:gd name="T3" fmla="*/ 83 h 125"/>
                <a:gd name="T4" fmla="*/ 51 w 63"/>
                <a:gd name="T5" fmla="*/ 59 h 125"/>
                <a:gd name="T6" fmla="*/ 43 w 63"/>
                <a:gd name="T7" fmla="*/ 38 h 125"/>
                <a:gd name="T8" fmla="*/ 34 w 63"/>
                <a:gd name="T9" fmla="*/ 21 h 125"/>
                <a:gd name="T10" fmla="*/ 26 w 63"/>
                <a:gd name="T11" fmla="*/ 8 h 125"/>
                <a:gd name="T12" fmla="*/ 18 w 63"/>
                <a:gd name="T13" fmla="*/ 0 h 125"/>
                <a:gd name="T14" fmla="*/ 0 w 63"/>
                <a:gd name="T15" fmla="*/ 16 h 125"/>
                <a:gd name="T16" fmla="*/ 6 w 63"/>
                <a:gd name="T17" fmla="*/ 29 h 125"/>
                <a:gd name="T18" fmla="*/ 13 w 63"/>
                <a:gd name="T19" fmla="*/ 45 h 125"/>
                <a:gd name="T20" fmla="*/ 20 w 63"/>
                <a:gd name="T21" fmla="*/ 63 h 125"/>
                <a:gd name="T22" fmla="*/ 26 w 63"/>
                <a:gd name="T23" fmla="*/ 85 h 125"/>
                <a:gd name="T24" fmla="*/ 31 w 63"/>
                <a:gd name="T25" fmla="*/ 108 h 125"/>
                <a:gd name="T26" fmla="*/ 34 w 63"/>
                <a:gd name="T27" fmla="*/ 125 h 125"/>
                <a:gd name="T28" fmla="*/ 63 w 63"/>
                <a:gd name="T29" fmla="*/ 110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3" h="125">
                  <a:moveTo>
                    <a:pt x="63" y="110"/>
                  </a:moveTo>
                  <a:lnTo>
                    <a:pt x="57" y="83"/>
                  </a:lnTo>
                  <a:lnTo>
                    <a:pt x="51" y="59"/>
                  </a:lnTo>
                  <a:lnTo>
                    <a:pt x="43" y="38"/>
                  </a:lnTo>
                  <a:lnTo>
                    <a:pt x="34" y="21"/>
                  </a:lnTo>
                  <a:lnTo>
                    <a:pt x="26" y="8"/>
                  </a:lnTo>
                  <a:lnTo>
                    <a:pt x="18" y="0"/>
                  </a:lnTo>
                  <a:lnTo>
                    <a:pt x="0" y="16"/>
                  </a:lnTo>
                  <a:lnTo>
                    <a:pt x="6" y="29"/>
                  </a:lnTo>
                  <a:lnTo>
                    <a:pt x="13" y="45"/>
                  </a:lnTo>
                  <a:lnTo>
                    <a:pt x="20" y="63"/>
                  </a:lnTo>
                  <a:lnTo>
                    <a:pt x="26" y="85"/>
                  </a:lnTo>
                  <a:lnTo>
                    <a:pt x="31" y="108"/>
                  </a:lnTo>
                  <a:lnTo>
                    <a:pt x="34" y="125"/>
                  </a:lnTo>
                  <a:lnTo>
                    <a:pt x="63" y="110"/>
                  </a:lnTo>
                  <a:close/>
                </a:path>
              </a:pathLst>
            </a:custGeom>
            <a:solidFill>
              <a:srgbClr val="C7E9FA"/>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sp>
          <p:nvSpPr>
            <p:cNvPr id="56345" name="Freeform 84"/>
            <p:cNvSpPr>
              <a:spLocks/>
            </p:cNvSpPr>
            <p:nvPr/>
          </p:nvSpPr>
          <p:spPr bwMode="auto">
            <a:xfrm>
              <a:off x="13506" y="-332"/>
              <a:ext cx="57" cy="154"/>
            </a:xfrm>
            <a:custGeom>
              <a:avLst/>
              <a:gdLst>
                <a:gd name="T0" fmla="*/ 56 w 57"/>
                <a:gd name="T1" fmla="*/ 0 h 154"/>
                <a:gd name="T2" fmla="*/ 56 w 57"/>
                <a:gd name="T3" fmla="*/ 0 h 154"/>
                <a:gd name="T4" fmla="*/ 31 w 57"/>
                <a:gd name="T5" fmla="*/ 25 h 154"/>
                <a:gd name="T6" fmla="*/ 31 w 57"/>
                <a:gd name="T7" fmla="*/ 32 h 154"/>
                <a:gd name="T8" fmla="*/ 30 w 57"/>
                <a:gd name="T9" fmla="*/ 50 h 154"/>
                <a:gd name="T10" fmla="*/ 27 w 57"/>
                <a:gd name="T11" fmla="*/ 67 h 154"/>
                <a:gd name="T12" fmla="*/ 22 w 57"/>
                <a:gd name="T13" fmla="*/ 84 h 154"/>
                <a:gd name="T14" fmla="*/ 16 w 57"/>
                <a:gd name="T15" fmla="*/ 103 h 154"/>
                <a:gd name="T16" fmla="*/ 8 w 57"/>
                <a:gd name="T17" fmla="*/ 124 h 154"/>
                <a:gd name="T18" fmla="*/ 0 w 57"/>
                <a:gd name="T19" fmla="*/ 149 h 154"/>
                <a:gd name="T20" fmla="*/ 0 w 57"/>
                <a:gd name="T21" fmla="*/ 151 h 154"/>
                <a:gd name="T22" fmla="*/ 11 w 57"/>
                <a:gd name="T23" fmla="*/ 154 h 154"/>
                <a:gd name="T24" fmla="*/ 26 w 57"/>
                <a:gd name="T25" fmla="*/ 142 h 154"/>
                <a:gd name="T26" fmla="*/ 29 w 57"/>
                <a:gd name="T27" fmla="*/ 135 h 154"/>
                <a:gd name="T28" fmla="*/ 37 w 57"/>
                <a:gd name="T29" fmla="*/ 114 h 154"/>
                <a:gd name="T30" fmla="*/ 43 w 57"/>
                <a:gd name="T31" fmla="*/ 94 h 154"/>
                <a:gd name="T32" fmla="*/ 48 w 57"/>
                <a:gd name="T33" fmla="*/ 75 h 154"/>
                <a:gd name="T34" fmla="*/ 52 w 57"/>
                <a:gd name="T35" fmla="*/ 56 h 154"/>
                <a:gd name="T36" fmla="*/ 55 w 57"/>
                <a:gd name="T37" fmla="*/ 38 h 154"/>
                <a:gd name="T38" fmla="*/ 56 w 57"/>
                <a:gd name="T39" fmla="*/ 19 h 154"/>
                <a:gd name="T40" fmla="*/ 56 w 57"/>
                <a:gd name="T41" fmla="*/ 0 h 15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7" h="154">
                  <a:moveTo>
                    <a:pt x="56" y="0"/>
                  </a:moveTo>
                  <a:lnTo>
                    <a:pt x="56" y="0"/>
                  </a:lnTo>
                  <a:lnTo>
                    <a:pt x="31" y="25"/>
                  </a:lnTo>
                  <a:lnTo>
                    <a:pt x="31" y="32"/>
                  </a:lnTo>
                  <a:lnTo>
                    <a:pt x="30" y="50"/>
                  </a:lnTo>
                  <a:lnTo>
                    <a:pt x="27" y="67"/>
                  </a:lnTo>
                  <a:lnTo>
                    <a:pt x="22" y="84"/>
                  </a:lnTo>
                  <a:lnTo>
                    <a:pt x="16" y="103"/>
                  </a:lnTo>
                  <a:lnTo>
                    <a:pt x="8" y="124"/>
                  </a:lnTo>
                  <a:lnTo>
                    <a:pt x="0" y="149"/>
                  </a:lnTo>
                  <a:lnTo>
                    <a:pt x="0" y="151"/>
                  </a:lnTo>
                  <a:lnTo>
                    <a:pt x="11" y="154"/>
                  </a:lnTo>
                  <a:lnTo>
                    <a:pt x="26" y="142"/>
                  </a:lnTo>
                  <a:lnTo>
                    <a:pt x="29" y="135"/>
                  </a:lnTo>
                  <a:lnTo>
                    <a:pt x="37" y="114"/>
                  </a:lnTo>
                  <a:lnTo>
                    <a:pt x="43" y="94"/>
                  </a:lnTo>
                  <a:lnTo>
                    <a:pt x="48" y="75"/>
                  </a:lnTo>
                  <a:lnTo>
                    <a:pt x="52" y="56"/>
                  </a:lnTo>
                  <a:lnTo>
                    <a:pt x="55" y="38"/>
                  </a:lnTo>
                  <a:lnTo>
                    <a:pt x="56" y="19"/>
                  </a:lnTo>
                  <a:lnTo>
                    <a:pt x="56" y="0"/>
                  </a:lnTo>
                  <a:close/>
                </a:path>
              </a:pathLst>
            </a:custGeom>
            <a:solidFill>
              <a:srgbClr val="C7E9FA"/>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fr-FR" dirty="0"/>
            </a:p>
          </p:txBody>
        </p:sp>
      </p:grpSp>
      <p:sp>
        <p:nvSpPr>
          <p:cNvPr id="56325" name="Line 85"/>
          <p:cNvSpPr>
            <a:spLocks noChangeShapeType="1"/>
          </p:cNvSpPr>
          <p:nvPr/>
        </p:nvSpPr>
        <p:spPr bwMode="auto">
          <a:xfrm>
            <a:off x="7812088" y="2997200"/>
            <a:ext cx="288925" cy="215900"/>
          </a:xfrm>
          <a:prstGeom prst="line">
            <a:avLst/>
          </a:prstGeom>
          <a:noFill/>
          <a:ln w="9525">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6326" name="Line 86"/>
          <p:cNvSpPr>
            <a:spLocks noChangeShapeType="1"/>
          </p:cNvSpPr>
          <p:nvPr/>
        </p:nvSpPr>
        <p:spPr bwMode="auto">
          <a:xfrm flipV="1">
            <a:off x="7380288" y="3573463"/>
            <a:ext cx="431800" cy="287337"/>
          </a:xfrm>
          <a:prstGeom prst="line">
            <a:avLst/>
          </a:prstGeom>
          <a:noFill/>
          <a:ln w="9525">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6328" name="Text Box 2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9F6AC3D-3004-402E-B184-8842EFB5D783}" type="slidenum">
              <a:rPr lang="fr-FR" sz="1400" b="1"/>
              <a:pPr>
                <a:spcBef>
                  <a:spcPct val="50000"/>
                </a:spcBef>
              </a:pPr>
              <a:t>37</a:t>
            </a:fld>
            <a:endParaRPr lang="fr-FR" sz="1400" b="1" dirty="0"/>
          </a:p>
        </p:txBody>
      </p:sp>
      <p:sp>
        <p:nvSpPr>
          <p:cNvPr id="26" name="ZoneTexte 25"/>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
        <p:nvSpPr>
          <p:cNvPr id="2" name="ZoneTexte 1"/>
          <p:cNvSpPr txBox="1"/>
          <p:nvPr/>
        </p:nvSpPr>
        <p:spPr>
          <a:xfrm>
            <a:off x="250825" y="6093296"/>
            <a:ext cx="648767" cy="246221"/>
          </a:xfrm>
          <a:prstGeom prst="rect">
            <a:avLst/>
          </a:prstGeom>
          <a:solidFill>
            <a:schemeClr val="bg1"/>
          </a:solidFill>
        </p:spPr>
        <p:txBody>
          <a:bodyPr wrap="square" rtlCol="0">
            <a:spAutoFit/>
          </a:bodyPr>
          <a:lstStyle/>
          <a:p>
            <a:endParaRPr lang="fr-FR" dirty="0">
              <a:solidFill>
                <a:schemeClr val="bg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050"/>
          <p:cNvSpPr>
            <a:spLocks noChangeArrowheads="1"/>
          </p:cNvSpPr>
          <p:nvPr/>
        </p:nvSpPr>
        <p:spPr bwMode="auto">
          <a:xfrm>
            <a:off x="933450" y="409575"/>
            <a:ext cx="7172325"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82550" tIns="42862" rIns="82550" bIns="42862" anchor="ctr"/>
          <a:lstStyle/>
          <a:p>
            <a:pPr algn="ctr" defTabSz="833438"/>
            <a:endParaRPr lang="fr-FR" sz="3100" b="1" dirty="0">
              <a:solidFill>
                <a:schemeClr val="tx2"/>
              </a:solidFill>
            </a:endParaRPr>
          </a:p>
        </p:txBody>
      </p:sp>
      <p:sp>
        <p:nvSpPr>
          <p:cNvPr id="57348" name="Rectangle 2183"/>
          <p:cNvSpPr>
            <a:spLocks noChangeArrowheads="1"/>
          </p:cNvSpPr>
          <p:nvPr/>
        </p:nvSpPr>
        <p:spPr bwMode="auto">
          <a:xfrm>
            <a:off x="947019" y="1772816"/>
            <a:ext cx="528637" cy="400050"/>
          </a:xfrm>
          <a:prstGeom prst="rect">
            <a:avLst/>
          </a:prstGeom>
          <a:noFill/>
          <a:ln w="9525">
            <a:solidFill>
              <a:schemeClr val="bg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dirty="0">
                <a:solidFill>
                  <a:srgbClr val="183B97"/>
                </a:solidFill>
              </a:rPr>
              <a:t>PH</a:t>
            </a:r>
          </a:p>
        </p:txBody>
      </p:sp>
      <p:sp>
        <p:nvSpPr>
          <p:cNvPr id="57349" name="Rectangle 2184"/>
          <p:cNvSpPr>
            <a:spLocks noChangeArrowheads="1"/>
          </p:cNvSpPr>
          <p:nvPr/>
        </p:nvSpPr>
        <p:spPr bwMode="auto">
          <a:xfrm>
            <a:off x="1019175" y="5641975"/>
            <a:ext cx="7204075" cy="139700"/>
          </a:xfrm>
          <a:prstGeom prst="rect">
            <a:avLst/>
          </a:prstGeom>
          <a:solidFill>
            <a:schemeClr val="accent1"/>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50" name="Line 2185"/>
          <p:cNvSpPr>
            <a:spLocks noChangeShapeType="1"/>
          </p:cNvSpPr>
          <p:nvPr/>
        </p:nvSpPr>
        <p:spPr bwMode="auto">
          <a:xfrm>
            <a:off x="546100" y="2195513"/>
            <a:ext cx="7532688" cy="0"/>
          </a:xfrm>
          <a:prstGeom prst="line">
            <a:avLst/>
          </a:prstGeom>
          <a:noFill/>
          <a:ln w="508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1" name="Line 2186"/>
          <p:cNvSpPr>
            <a:spLocks noChangeShapeType="1"/>
          </p:cNvSpPr>
          <p:nvPr/>
        </p:nvSpPr>
        <p:spPr bwMode="auto">
          <a:xfrm>
            <a:off x="561975" y="2525713"/>
            <a:ext cx="7491413" cy="0"/>
          </a:xfrm>
          <a:prstGeom prst="line">
            <a:avLst/>
          </a:prstGeom>
          <a:noFill/>
          <a:ln w="508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2" name="Rectangle 2187"/>
          <p:cNvSpPr>
            <a:spLocks noChangeArrowheads="1"/>
          </p:cNvSpPr>
          <p:nvPr/>
        </p:nvSpPr>
        <p:spPr bwMode="auto">
          <a:xfrm>
            <a:off x="972865" y="2530606"/>
            <a:ext cx="358775" cy="394338"/>
          </a:xfrm>
          <a:prstGeom prst="rect">
            <a:avLst/>
          </a:prstGeom>
          <a:noFill/>
          <a:ln w="9525">
            <a:solidFill>
              <a:schemeClr val="bg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lIns="82550" tIns="42862" rIns="82550" bIns="42862">
            <a:spAutoFit/>
          </a:bodyPr>
          <a:lstStyle/>
          <a:p>
            <a:pPr defTabSz="833438"/>
            <a:r>
              <a:rPr lang="fr-FR" sz="2000" b="1" i="1" dirty="0">
                <a:solidFill>
                  <a:srgbClr val="183B97"/>
                </a:solidFill>
              </a:rPr>
              <a:t>N</a:t>
            </a:r>
          </a:p>
        </p:txBody>
      </p:sp>
      <p:sp>
        <p:nvSpPr>
          <p:cNvPr id="57353" name="Line 2188"/>
          <p:cNvSpPr>
            <a:spLocks noChangeShapeType="1"/>
          </p:cNvSpPr>
          <p:nvPr/>
        </p:nvSpPr>
        <p:spPr bwMode="auto">
          <a:xfrm>
            <a:off x="3092450" y="5788025"/>
            <a:ext cx="0" cy="228600"/>
          </a:xfrm>
          <a:prstGeom prst="line">
            <a:avLst/>
          </a:prstGeom>
          <a:noFill/>
          <a:ln w="508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4" name="Line 2189"/>
          <p:cNvSpPr>
            <a:spLocks noChangeShapeType="1"/>
          </p:cNvSpPr>
          <p:nvPr/>
        </p:nvSpPr>
        <p:spPr bwMode="auto">
          <a:xfrm>
            <a:off x="2900363" y="6005513"/>
            <a:ext cx="376237" cy="0"/>
          </a:xfrm>
          <a:prstGeom prst="line">
            <a:avLst/>
          </a:prstGeom>
          <a:noFill/>
          <a:ln w="508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5" name="Line 2190"/>
          <p:cNvSpPr>
            <a:spLocks noChangeShapeType="1"/>
          </p:cNvSpPr>
          <p:nvPr/>
        </p:nvSpPr>
        <p:spPr bwMode="auto">
          <a:xfrm>
            <a:off x="2951163" y="6075363"/>
            <a:ext cx="298450" cy="0"/>
          </a:xfrm>
          <a:prstGeom prst="line">
            <a:avLst/>
          </a:prstGeom>
          <a:noFill/>
          <a:ln w="508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6" name="Line 2191"/>
          <p:cNvSpPr>
            <a:spLocks noChangeShapeType="1"/>
          </p:cNvSpPr>
          <p:nvPr/>
        </p:nvSpPr>
        <p:spPr bwMode="auto">
          <a:xfrm>
            <a:off x="3027363" y="6124575"/>
            <a:ext cx="141287" cy="0"/>
          </a:xfrm>
          <a:prstGeom prst="line">
            <a:avLst/>
          </a:prstGeom>
          <a:noFill/>
          <a:ln w="508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7" name="Arc 2192"/>
          <p:cNvSpPr>
            <a:spLocks/>
          </p:cNvSpPr>
          <p:nvPr/>
        </p:nvSpPr>
        <p:spPr bwMode="auto">
          <a:xfrm>
            <a:off x="5949950" y="3689350"/>
            <a:ext cx="1128713" cy="1974850"/>
          </a:xfrm>
          <a:custGeom>
            <a:avLst/>
            <a:gdLst>
              <a:gd name="T0" fmla="*/ 0 w 21630"/>
              <a:gd name="T1" fmla="*/ 0 h 21600"/>
              <a:gd name="T2" fmla="*/ 2147483647 w 21630"/>
              <a:gd name="T3" fmla="*/ 2147483647 h 21600"/>
              <a:gd name="T4" fmla="*/ 222379787 w 21630"/>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30" h="21600" fill="none" extrusionOk="0">
                <a:moveTo>
                  <a:pt x="0" y="0"/>
                </a:moveTo>
                <a:cubicBezTo>
                  <a:pt x="10" y="0"/>
                  <a:pt x="20" y="-1"/>
                  <a:pt x="30" y="0"/>
                </a:cubicBezTo>
                <a:cubicBezTo>
                  <a:pt x="11952" y="0"/>
                  <a:pt x="21620" y="9660"/>
                  <a:pt x="21629" y="21583"/>
                </a:cubicBezTo>
              </a:path>
              <a:path w="21630" h="21600" stroke="0" extrusionOk="0">
                <a:moveTo>
                  <a:pt x="0" y="0"/>
                </a:moveTo>
                <a:cubicBezTo>
                  <a:pt x="10" y="0"/>
                  <a:pt x="20" y="-1"/>
                  <a:pt x="30" y="0"/>
                </a:cubicBezTo>
                <a:cubicBezTo>
                  <a:pt x="11952" y="0"/>
                  <a:pt x="21620" y="9660"/>
                  <a:pt x="21629" y="21583"/>
                </a:cubicBezTo>
                <a:lnTo>
                  <a:pt x="30" y="21600"/>
                </a:lnTo>
                <a:lnTo>
                  <a:pt x="0" y="0"/>
                </a:lnTo>
                <a:close/>
              </a:path>
            </a:pathLst>
          </a:custGeom>
          <a:noFill/>
          <a:ln w="12700" cap="rnd">
            <a:solidFill>
              <a:schemeClr val="tx1"/>
            </a:solidFill>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57358" name="Group 2193"/>
          <p:cNvGrpSpPr>
            <a:grpSpLocks/>
          </p:cNvGrpSpPr>
          <p:nvPr/>
        </p:nvGrpSpPr>
        <p:grpSpPr bwMode="auto">
          <a:xfrm>
            <a:off x="5864225" y="2874963"/>
            <a:ext cx="1571625" cy="2825750"/>
            <a:chOff x="3694" y="1778"/>
            <a:chExt cx="990" cy="1813"/>
          </a:xfrm>
        </p:grpSpPr>
        <p:grpSp>
          <p:nvGrpSpPr>
            <p:cNvPr id="57437" name="Group 2194"/>
            <p:cNvGrpSpPr>
              <a:grpSpLocks/>
            </p:cNvGrpSpPr>
            <p:nvPr/>
          </p:nvGrpSpPr>
          <p:grpSpPr bwMode="auto">
            <a:xfrm>
              <a:off x="3930" y="1778"/>
              <a:ext cx="754" cy="845"/>
              <a:chOff x="3930" y="1778"/>
              <a:chExt cx="754" cy="845"/>
            </a:xfrm>
          </p:grpSpPr>
          <p:grpSp>
            <p:nvGrpSpPr>
              <p:cNvPr id="57471" name="Group 2195"/>
              <p:cNvGrpSpPr>
                <a:grpSpLocks/>
              </p:cNvGrpSpPr>
              <p:nvPr/>
            </p:nvGrpSpPr>
            <p:grpSpPr bwMode="auto">
              <a:xfrm>
                <a:off x="3930" y="1778"/>
                <a:ext cx="754" cy="845"/>
                <a:chOff x="3930" y="1778"/>
                <a:chExt cx="754" cy="845"/>
              </a:xfrm>
            </p:grpSpPr>
            <p:grpSp>
              <p:nvGrpSpPr>
                <p:cNvPr id="57475" name="Group 2196"/>
                <p:cNvGrpSpPr>
                  <a:grpSpLocks/>
                </p:cNvGrpSpPr>
                <p:nvPr/>
              </p:nvGrpSpPr>
              <p:grpSpPr bwMode="auto">
                <a:xfrm>
                  <a:off x="3930" y="1819"/>
                  <a:ext cx="685" cy="804"/>
                  <a:chOff x="3930" y="1819"/>
                  <a:chExt cx="685" cy="804"/>
                </a:xfrm>
              </p:grpSpPr>
              <p:sp>
                <p:nvSpPr>
                  <p:cNvPr id="57485" name="Freeform 2197"/>
                  <p:cNvSpPr>
                    <a:spLocks/>
                  </p:cNvSpPr>
                  <p:nvPr/>
                </p:nvSpPr>
                <p:spPr bwMode="auto">
                  <a:xfrm>
                    <a:off x="3930" y="1819"/>
                    <a:ext cx="685" cy="804"/>
                  </a:xfrm>
                  <a:custGeom>
                    <a:avLst/>
                    <a:gdLst>
                      <a:gd name="T0" fmla="*/ 600 w 685"/>
                      <a:gd name="T1" fmla="*/ 392 h 804"/>
                      <a:gd name="T2" fmla="*/ 646 w 685"/>
                      <a:gd name="T3" fmla="*/ 314 h 804"/>
                      <a:gd name="T4" fmla="*/ 678 w 685"/>
                      <a:gd name="T5" fmla="*/ 209 h 804"/>
                      <a:gd name="T6" fmla="*/ 681 w 685"/>
                      <a:gd name="T7" fmla="*/ 119 h 804"/>
                      <a:gd name="T8" fmla="*/ 636 w 685"/>
                      <a:gd name="T9" fmla="*/ 41 h 804"/>
                      <a:gd name="T10" fmla="*/ 555 w 685"/>
                      <a:gd name="T11" fmla="*/ 4 h 804"/>
                      <a:gd name="T12" fmla="*/ 470 w 685"/>
                      <a:gd name="T13" fmla="*/ 6 h 804"/>
                      <a:gd name="T14" fmla="*/ 417 w 685"/>
                      <a:gd name="T15" fmla="*/ 34 h 804"/>
                      <a:gd name="T16" fmla="*/ 401 w 685"/>
                      <a:gd name="T17" fmla="*/ 66 h 804"/>
                      <a:gd name="T18" fmla="*/ 367 w 685"/>
                      <a:gd name="T19" fmla="*/ 120 h 804"/>
                      <a:gd name="T20" fmla="*/ 335 w 685"/>
                      <a:gd name="T21" fmla="*/ 166 h 804"/>
                      <a:gd name="T22" fmla="*/ 264 w 685"/>
                      <a:gd name="T23" fmla="*/ 174 h 804"/>
                      <a:gd name="T24" fmla="*/ 185 w 685"/>
                      <a:gd name="T25" fmla="*/ 155 h 804"/>
                      <a:gd name="T26" fmla="*/ 90 w 685"/>
                      <a:gd name="T27" fmla="*/ 144 h 804"/>
                      <a:gd name="T28" fmla="*/ 41 w 685"/>
                      <a:gd name="T29" fmla="*/ 155 h 804"/>
                      <a:gd name="T30" fmla="*/ 5 w 685"/>
                      <a:gd name="T31" fmla="*/ 193 h 804"/>
                      <a:gd name="T32" fmla="*/ 5 w 685"/>
                      <a:gd name="T33" fmla="*/ 250 h 804"/>
                      <a:gd name="T34" fmla="*/ 34 w 685"/>
                      <a:gd name="T35" fmla="*/ 281 h 804"/>
                      <a:gd name="T36" fmla="*/ 116 w 685"/>
                      <a:gd name="T37" fmla="*/ 306 h 804"/>
                      <a:gd name="T38" fmla="*/ 215 w 685"/>
                      <a:gd name="T39" fmla="*/ 322 h 804"/>
                      <a:gd name="T40" fmla="*/ 270 w 685"/>
                      <a:gd name="T41" fmla="*/ 322 h 804"/>
                      <a:gd name="T42" fmla="*/ 270 w 685"/>
                      <a:gd name="T43" fmla="*/ 368 h 804"/>
                      <a:gd name="T44" fmla="*/ 343 w 685"/>
                      <a:gd name="T45" fmla="*/ 373 h 804"/>
                      <a:gd name="T46" fmla="*/ 337 w 685"/>
                      <a:gd name="T47" fmla="*/ 405 h 804"/>
                      <a:gd name="T48" fmla="*/ 335 w 685"/>
                      <a:gd name="T49" fmla="*/ 433 h 804"/>
                      <a:gd name="T50" fmla="*/ 263 w 685"/>
                      <a:gd name="T51" fmla="*/ 428 h 804"/>
                      <a:gd name="T52" fmla="*/ 232 w 685"/>
                      <a:gd name="T53" fmla="*/ 522 h 804"/>
                      <a:gd name="T54" fmla="*/ 215 w 685"/>
                      <a:gd name="T55" fmla="*/ 627 h 804"/>
                      <a:gd name="T56" fmla="*/ 213 w 685"/>
                      <a:gd name="T57" fmla="*/ 719 h 804"/>
                      <a:gd name="T58" fmla="*/ 230 w 685"/>
                      <a:gd name="T59" fmla="*/ 784 h 804"/>
                      <a:gd name="T60" fmla="*/ 264 w 685"/>
                      <a:gd name="T61" fmla="*/ 803 h 804"/>
                      <a:gd name="T62" fmla="*/ 327 w 685"/>
                      <a:gd name="T63" fmla="*/ 795 h 804"/>
                      <a:gd name="T64" fmla="*/ 382 w 685"/>
                      <a:gd name="T65" fmla="*/ 771 h 804"/>
                      <a:gd name="T66" fmla="*/ 417 w 685"/>
                      <a:gd name="T67" fmla="*/ 722 h 804"/>
                      <a:gd name="T68" fmla="*/ 437 w 685"/>
                      <a:gd name="T69" fmla="*/ 673 h 804"/>
                      <a:gd name="T70" fmla="*/ 468 w 685"/>
                      <a:gd name="T71" fmla="*/ 616 h 804"/>
                      <a:gd name="T72" fmla="*/ 511 w 685"/>
                      <a:gd name="T73" fmla="*/ 570 h 804"/>
                      <a:gd name="T74" fmla="*/ 544 w 685"/>
                      <a:gd name="T75" fmla="*/ 523 h 804"/>
                      <a:gd name="T76" fmla="*/ 578 w 685"/>
                      <a:gd name="T77" fmla="*/ 450 h 8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85" h="804">
                        <a:moveTo>
                          <a:pt x="578" y="450"/>
                        </a:moveTo>
                        <a:lnTo>
                          <a:pt x="600" y="392"/>
                        </a:lnTo>
                        <a:lnTo>
                          <a:pt x="628" y="351"/>
                        </a:lnTo>
                        <a:lnTo>
                          <a:pt x="646" y="314"/>
                        </a:lnTo>
                        <a:lnTo>
                          <a:pt x="665" y="270"/>
                        </a:lnTo>
                        <a:lnTo>
                          <a:pt x="678" y="209"/>
                        </a:lnTo>
                        <a:lnTo>
                          <a:pt x="684" y="167"/>
                        </a:lnTo>
                        <a:lnTo>
                          <a:pt x="681" y="119"/>
                        </a:lnTo>
                        <a:lnTo>
                          <a:pt x="660" y="74"/>
                        </a:lnTo>
                        <a:lnTo>
                          <a:pt x="636" y="41"/>
                        </a:lnTo>
                        <a:lnTo>
                          <a:pt x="605" y="17"/>
                        </a:lnTo>
                        <a:lnTo>
                          <a:pt x="555" y="4"/>
                        </a:lnTo>
                        <a:lnTo>
                          <a:pt x="513" y="0"/>
                        </a:lnTo>
                        <a:lnTo>
                          <a:pt x="470" y="6"/>
                        </a:lnTo>
                        <a:lnTo>
                          <a:pt x="438" y="19"/>
                        </a:lnTo>
                        <a:lnTo>
                          <a:pt x="417" y="34"/>
                        </a:lnTo>
                        <a:lnTo>
                          <a:pt x="413" y="52"/>
                        </a:lnTo>
                        <a:lnTo>
                          <a:pt x="401" y="66"/>
                        </a:lnTo>
                        <a:lnTo>
                          <a:pt x="380" y="93"/>
                        </a:lnTo>
                        <a:lnTo>
                          <a:pt x="367" y="120"/>
                        </a:lnTo>
                        <a:lnTo>
                          <a:pt x="350" y="150"/>
                        </a:lnTo>
                        <a:lnTo>
                          <a:pt x="335" y="166"/>
                        </a:lnTo>
                        <a:lnTo>
                          <a:pt x="300" y="177"/>
                        </a:lnTo>
                        <a:lnTo>
                          <a:pt x="264" y="174"/>
                        </a:lnTo>
                        <a:lnTo>
                          <a:pt x="226" y="163"/>
                        </a:lnTo>
                        <a:lnTo>
                          <a:pt x="185" y="155"/>
                        </a:lnTo>
                        <a:lnTo>
                          <a:pt x="132" y="147"/>
                        </a:lnTo>
                        <a:lnTo>
                          <a:pt x="90" y="144"/>
                        </a:lnTo>
                        <a:lnTo>
                          <a:pt x="64" y="148"/>
                        </a:lnTo>
                        <a:lnTo>
                          <a:pt x="41" y="155"/>
                        </a:lnTo>
                        <a:lnTo>
                          <a:pt x="18" y="172"/>
                        </a:lnTo>
                        <a:lnTo>
                          <a:pt x="5" y="193"/>
                        </a:lnTo>
                        <a:lnTo>
                          <a:pt x="0" y="222"/>
                        </a:lnTo>
                        <a:lnTo>
                          <a:pt x="5" y="250"/>
                        </a:lnTo>
                        <a:lnTo>
                          <a:pt x="18" y="269"/>
                        </a:lnTo>
                        <a:lnTo>
                          <a:pt x="34" y="281"/>
                        </a:lnTo>
                        <a:lnTo>
                          <a:pt x="62" y="294"/>
                        </a:lnTo>
                        <a:lnTo>
                          <a:pt x="116" y="306"/>
                        </a:lnTo>
                        <a:lnTo>
                          <a:pt x="160" y="314"/>
                        </a:lnTo>
                        <a:lnTo>
                          <a:pt x="215" y="322"/>
                        </a:lnTo>
                        <a:lnTo>
                          <a:pt x="254" y="324"/>
                        </a:lnTo>
                        <a:lnTo>
                          <a:pt x="270" y="322"/>
                        </a:lnTo>
                        <a:lnTo>
                          <a:pt x="276" y="344"/>
                        </a:lnTo>
                        <a:lnTo>
                          <a:pt x="270" y="368"/>
                        </a:lnTo>
                        <a:lnTo>
                          <a:pt x="305" y="379"/>
                        </a:lnTo>
                        <a:lnTo>
                          <a:pt x="343" y="373"/>
                        </a:lnTo>
                        <a:lnTo>
                          <a:pt x="340" y="389"/>
                        </a:lnTo>
                        <a:lnTo>
                          <a:pt x="337" y="405"/>
                        </a:lnTo>
                        <a:lnTo>
                          <a:pt x="336" y="421"/>
                        </a:lnTo>
                        <a:lnTo>
                          <a:pt x="335" y="433"/>
                        </a:lnTo>
                        <a:lnTo>
                          <a:pt x="297" y="439"/>
                        </a:lnTo>
                        <a:lnTo>
                          <a:pt x="263" y="428"/>
                        </a:lnTo>
                        <a:lnTo>
                          <a:pt x="247" y="468"/>
                        </a:lnTo>
                        <a:lnTo>
                          <a:pt x="232" y="522"/>
                        </a:lnTo>
                        <a:lnTo>
                          <a:pt x="223" y="567"/>
                        </a:lnTo>
                        <a:lnTo>
                          <a:pt x="215" y="627"/>
                        </a:lnTo>
                        <a:lnTo>
                          <a:pt x="211" y="674"/>
                        </a:lnTo>
                        <a:lnTo>
                          <a:pt x="213" y="719"/>
                        </a:lnTo>
                        <a:lnTo>
                          <a:pt x="217" y="753"/>
                        </a:lnTo>
                        <a:lnTo>
                          <a:pt x="230" y="784"/>
                        </a:lnTo>
                        <a:lnTo>
                          <a:pt x="244" y="800"/>
                        </a:lnTo>
                        <a:lnTo>
                          <a:pt x="264" y="803"/>
                        </a:lnTo>
                        <a:lnTo>
                          <a:pt x="297" y="798"/>
                        </a:lnTo>
                        <a:lnTo>
                          <a:pt x="327" y="795"/>
                        </a:lnTo>
                        <a:lnTo>
                          <a:pt x="356" y="785"/>
                        </a:lnTo>
                        <a:lnTo>
                          <a:pt x="382" y="771"/>
                        </a:lnTo>
                        <a:lnTo>
                          <a:pt x="401" y="747"/>
                        </a:lnTo>
                        <a:lnTo>
                          <a:pt x="417" y="722"/>
                        </a:lnTo>
                        <a:lnTo>
                          <a:pt x="429" y="698"/>
                        </a:lnTo>
                        <a:lnTo>
                          <a:pt x="437" y="673"/>
                        </a:lnTo>
                        <a:lnTo>
                          <a:pt x="450" y="641"/>
                        </a:lnTo>
                        <a:lnTo>
                          <a:pt x="468" y="616"/>
                        </a:lnTo>
                        <a:lnTo>
                          <a:pt x="489" y="595"/>
                        </a:lnTo>
                        <a:lnTo>
                          <a:pt x="511" y="570"/>
                        </a:lnTo>
                        <a:lnTo>
                          <a:pt x="528" y="550"/>
                        </a:lnTo>
                        <a:lnTo>
                          <a:pt x="544" y="523"/>
                        </a:lnTo>
                        <a:lnTo>
                          <a:pt x="559" y="490"/>
                        </a:lnTo>
                        <a:lnTo>
                          <a:pt x="578" y="450"/>
                        </a:lnTo>
                      </a:path>
                    </a:pathLst>
                  </a:custGeom>
                  <a:solidFill>
                    <a:srgbClr val="E0A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86" name="Group 2198"/>
                  <p:cNvGrpSpPr>
                    <a:grpSpLocks/>
                  </p:cNvGrpSpPr>
                  <p:nvPr/>
                </p:nvGrpSpPr>
                <p:grpSpPr bwMode="auto">
                  <a:xfrm>
                    <a:off x="4198" y="2108"/>
                    <a:ext cx="115" cy="224"/>
                    <a:chOff x="4198" y="2108"/>
                    <a:chExt cx="115" cy="224"/>
                  </a:xfrm>
                </p:grpSpPr>
                <p:sp>
                  <p:nvSpPr>
                    <p:cNvPr id="57487" name="Freeform 2199"/>
                    <p:cNvSpPr>
                      <a:spLocks/>
                    </p:cNvSpPr>
                    <p:nvPr/>
                  </p:nvSpPr>
                  <p:spPr bwMode="auto">
                    <a:xfrm>
                      <a:off x="4268" y="2113"/>
                      <a:ext cx="45" cy="219"/>
                    </a:xfrm>
                    <a:custGeom>
                      <a:avLst/>
                      <a:gdLst>
                        <a:gd name="T0" fmla="*/ 18 w 45"/>
                        <a:gd name="T1" fmla="*/ 218 h 219"/>
                        <a:gd name="T2" fmla="*/ 8 w 45"/>
                        <a:gd name="T3" fmla="*/ 188 h 219"/>
                        <a:gd name="T4" fmla="*/ 2 w 45"/>
                        <a:gd name="T5" fmla="*/ 158 h 219"/>
                        <a:gd name="T6" fmla="*/ 0 w 45"/>
                        <a:gd name="T7" fmla="*/ 128 h 219"/>
                        <a:gd name="T8" fmla="*/ 2 w 45"/>
                        <a:gd name="T9" fmla="*/ 90 h 219"/>
                        <a:gd name="T10" fmla="*/ 13 w 45"/>
                        <a:gd name="T11" fmla="*/ 54 h 219"/>
                        <a:gd name="T12" fmla="*/ 27 w 45"/>
                        <a:gd name="T13" fmla="*/ 24 h 219"/>
                        <a:gd name="T14" fmla="*/ 44 w 45"/>
                        <a:gd name="T15" fmla="*/ 0 h 2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219">
                          <a:moveTo>
                            <a:pt x="18" y="218"/>
                          </a:moveTo>
                          <a:lnTo>
                            <a:pt x="8" y="188"/>
                          </a:lnTo>
                          <a:lnTo>
                            <a:pt x="2" y="158"/>
                          </a:lnTo>
                          <a:lnTo>
                            <a:pt x="0" y="128"/>
                          </a:lnTo>
                          <a:lnTo>
                            <a:pt x="2" y="90"/>
                          </a:lnTo>
                          <a:lnTo>
                            <a:pt x="13" y="54"/>
                          </a:lnTo>
                          <a:lnTo>
                            <a:pt x="27" y="24"/>
                          </a:lnTo>
                          <a:lnTo>
                            <a:pt x="44" y="0"/>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8" name="Freeform 2200"/>
                    <p:cNvSpPr>
                      <a:spLocks/>
                    </p:cNvSpPr>
                    <p:nvPr/>
                  </p:nvSpPr>
                  <p:spPr bwMode="auto">
                    <a:xfrm>
                      <a:off x="4198" y="2108"/>
                      <a:ext cx="52" cy="39"/>
                    </a:xfrm>
                    <a:custGeom>
                      <a:avLst/>
                      <a:gdLst>
                        <a:gd name="T0" fmla="*/ 0 w 52"/>
                        <a:gd name="T1" fmla="*/ 38 h 39"/>
                        <a:gd name="T2" fmla="*/ 24 w 52"/>
                        <a:gd name="T3" fmla="*/ 35 h 39"/>
                        <a:gd name="T4" fmla="*/ 46 w 52"/>
                        <a:gd name="T5" fmla="*/ 26 h 39"/>
                        <a:gd name="T6" fmla="*/ 51 w 52"/>
                        <a:gd name="T7" fmla="*/ 8 h 39"/>
                        <a:gd name="T8" fmla="*/ 38 w 52"/>
                        <a:gd name="T9" fmla="*/ 0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9">
                          <a:moveTo>
                            <a:pt x="0" y="38"/>
                          </a:moveTo>
                          <a:lnTo>
                            <a:pt x="24" y="35"/>
                          </a:lnTo>
                          <a:lnTo>
                            <a:pt x="46" y="26"/>
                          </a:lnTo>
                          <a:lnTo>
                            <a:pt x="51" y="8"/>
                          </a:lnTo>
                          <a:lnTo>
                            <a:pt x="38" y="0"/>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57476" name="Group 2201"/>
                <p:cNvGrpSpPr>
                  <a:grpSpLocks/>
                </p:cNvGrpSpPr>
                <p:nvPr/>
              </p:nvGrpSpPr>
              <p:grpSpPr bwMode="auto">
                <a:xfrm>
                  <a:off x="4321" y="1778"/>
                  <a:ext cx="363" cy="426"/>
                  <a:chOff x="4321" y="1778"/>
                  <a:chExt cx="363" cy="426"/>
                </a:xfrm>
              </p:grpSpPr>
              <p:sp>
                <p:nvSpPr>
                  <p:cNvPr id="57477" name="Freeform 2202"/>
                  <p:cNvSpPr>
                    <a:spLocks/>
                  </p:cNvSpPr>
                  <p:nvPr/>
                </p:nvSpPr>
                <p:spPr bwMode="auto">
                  <a:xfrm>
                    <a:off x="4321" y="1778"/>
                    <a:ext cx="363" cy="426"/>
                  </a:xfrm>
                  <a:custGeom>
                    <a:avLst/>
                    <a:gdLst>
                      <a:gd name="T0" fmla="*/ 12 w 363"/>
                      <a:gd name="T1" fmla="*/ 48 h 426"/>
                      <a:gd name="T2" fmla="*/ 62 w 363"/>
                      <a:gd name="T3" fmla="*/ 33 h 426"/>
                      <a:gd name="T4" fmla="*/ 96 w 363"/>
                      <a:gd name="T5" fmla="*/ 9 h 426"/>
                      <a:gd name="T6" fmla="*/ 128 w 363"/>
                      <a:gd name="T7" fmla="*/ 0 h 426"/>
                      <a:gd name="T8" fmla="*/ 161 w 363"/>
                      <a:gd name="T9" fmla="*/ 13 h 426"/>
                      <a:gd name="T10" fmla="*/ 204 w 363"/>
                      <a:gd name="T11" fmla="*/ 26 h 426"/>
                      <a:gd name="T12" fmla="*/ 241 w 363"/>
                      <a:gd name="T13" fmla="*/ 21 h 426"/>
                      <a:gd name="T14" fmla="*/ 277 w 363"/>
                      <a:gd name="T15" fmla="*/ 32 h 426"/>
                      <a:gd name="T16" fmla="*/ 313 w 363"/>
                      <a:gd name="T17" fmla="*/ 52 h 426"/>
                      <a:gd name="T18" fmla="*/ 353 w 363"/>
                      <a:gd name="T19" fmla="*/ 91 h 426"/>
                      <a:gd name="T20" fmla="*/ 362 w 363"/>
                      <a:gd name="T21" fmla="*/ 169 h 426"/>
                      <a:gd name="T22" fmla="*/ 346 w 363"/>
                      <a:gd name="T23" fmla="*/ 253 h 426"/>
                      <a:gd name="T24" fmla="*/ 337 w 363"/>
                      <a:gd name="T25" fmla="*/ 299 h 426"/>
                      <a:gd name="T26" fmla="*/ 306 w 363"/>
                      <a:gd name="T27" fmla="*/ 312 h 426"/>
                      <a:gd name="T28" fmla="*/ 285 w 363"/>
                      <a:gd name="T29" fmla="*/ 341 h 426"/>
                      <a:gd name="T30" fmla="*/ 275 w 363"/>
                      <a:gd name="T31" fmla="*/ 387 h 426"/>
                      <a:gd name="T32" fmla="*/ 232 w 363"/>
                      <a:gd name="T33" fmla="*/ 415 h 426"/>
                      <a:gd name="T34" fmla="*/ 184 w 363"/>
                      <a:gd name="T35" fmla="*/ 425 h 426"/>
                      <a:gd name="T36" fmla="*/ 158 w 363"/>
                      <a:gd name="T37" fmla="*/ 417 h 426"/>
                      <a:gd name="T38" fmla="*/ 153 w 363"/>
                      <a:gd name="T39" fmla="*/ 388 h 426"/>
                      <a:gd name="T40" fmla="*/ 166 w 363"/>
                      <a:gd name="T41" fmla="*/ 358 h 426"/>
                      <a:gd name="T42" fmla="*/ 149 w 363"/>
                      <a:gd name="T43" fmla="*/ 332 h 426"/>
                      <a:gd name="T44" fmla="*/ 99 w 363"/>
                      <a:gd name="T45" fmla="*/ 339 h 426"/>
                      <a:gd name="T46" fmla="*/ 71 w 363"/>
                      <a:gd name="T47" fmla="*/ 323 h 426"/>
                      <a:gd name="T48" fmla="*/ 108 w 363"/>
                      <a:gd name="T49" fmla="*/ 299 h 426"/>
                      <a:gd name="T50" fmla="*/ 123 w 363"/>
                      <a:gd name="T51" fmla="*/ 271 h 426"/>
                      <a:gd name="T52" fmla="*/ 119 w 363"/>
                      <a:gd name="T53" fmla="*/ 248 h 426"/>
                      <a:gd name="T54" fmla="*/ 96 w 363"/>
                      <a:gd name="T55" fmla="*/ 215 h 426"/>
                      <a:gd name="T56" fmla="*/ 94 w 363"/>
                      <a:gd name="T57" fmla="*/ 182 h 426"/>
                      <a:gd name="T58" fmla="*/ 107 w 363"/>
                      <a:gd name="T59" fmla="*/ 161 h 426"/>
                      <a:gd name="T60" fmla="*/ 141 w 363"/>
                      <a:gd name="T61" fmla="*/ 143 h 426"/>
                      <a:gd name="T62" fmla="*/ 167 w 363"/>
                      <a:gd name="T63" fmla="*/ 125 h 426"/>
                      <a:gd name="T64" fmla="*/ 168 w 363"/>
                      <a:gd name="T65" fmla="*/ 112 h 426"/>
                      <a:gd name="T66" fmla="*/ 158 w 363"/>
                      <a:gd name="T67" fmla="*/ 98 h 426"/>
                      <a:gd name="T68" fmla="*/ 150 w 363"/>
                      <a:gd name="T69" fmla="*/ 96 h 426"/>
                      <a:gd name="T70" fmla="*/ 113 w 363"/>
                      <a:gd name="T71" fmla="*/ 99 h 426"/>
                      <a:gd name="T72" fmla="*/ 81 w 363"/>
                      <a:gd name="T73" fmla="*/ 96 h 426"/>
                      <a:gd name="T74" fmla="*/ 59 w 363"/>
                      <a:gd name="T75" fmla="*/ 85 h 426"/>
                      <a:gd name="T76" fmla="*/ 37 w 363"/>
                      <a:gd name="T77" fmla="*/ 69 h 426"/>
                      <a:gd name="T78" fmla="*/ 0 w 363"/>
                      <a:gd name="T79" fmla="*/ 64 h 42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63" h="426">
                        <a:moveTo>
                          <a:pt x="0" y="64"/>
                        </a:moveTo>
                        <a:lnTo>
                          <a:pt x="12" y="48"/>
                        </a:lnTo>
                        <a:lnTo>
                          <a:pt x="34" y="36"/>
                        </a:lnTo>
                        <a:lnTo>
                          <a:pt x="62" y="33"/>
                        </a:lnTo>
                        <a:lnTo>
                          <a:pt x="79" y="20"/>
                        </a:lnTo>
                        <a:lnTo>
                          <a:pt x="96" y="9"/>
                        </a:lnTo>
                        <a:lnTo>
                          <a:pt x="110" y="3"/>
                        </a:lnTo>
                        <a:lnTo>
                          <a:pt x="128" y="0"/>
                        </a:lnTo>
                        <a:lnTo>
                          <a:pt x="143" y="1"/>
                        </a:lnTo>
                        <a:lnTo>
                          <a:pt x="161" y="13"/>
                        </a:lnTo>
                        <a:lnTo>
                          <a:pt x="180" y="22"/>
                        </a:lnTo>
                        <a:lnTo>
                          <a:pt x="204" y="26"/>
                        </a:lnTo>
                        <a:lnTo>
                          <a:pt x="222" y="23"/>
                        </a:lnTo>
                        <a:lnTo>
                          <a:pt x="241" y="21"/>
                        </a:lnTo>
                        <a:lnTo>
                          <a:pt x="260" y="25"/>
                        </a:lnTo>
                        <a:lnTo>
                          <a:pt x="277" y="32"/>
                        </a:lnTo>
                        <a:lnTo>
                          <a:pt x="296" y="42"/>
                        </a:lnTo>
                        <a:lnTo>
                          <a:pt x="313" y="52"/>
                        </a:lnTo>
                        <a:lnTo>
                          <a:pt x="334" y="69"/>
                        </a:lnTo>
                        <a:lnTo>
                          <a:pt x="353" y="91"/>
                        </a:lnTo>
                        <a:lnTo>
                          <a:pt x="360" y="124"/>
                        </a:lnTo>
                        <a:lnTo>
                          <a:pt x="362" y="169"/>
                        </a:lnTo>
                        <a:lnTo>
                          <a:pt x="357" y="217"/>
                        </a:lnTo>
                        <a:lnTo>
                          <a:pt x="346" y="253"/>
                        </a:lnTo>
                        <a:lnTo>
                          <a:pt x="343" y="278"/>
                        </a:lnTo>
                        <a:lnTo>
                          <a:pt x="337" y="299"/>
                        </a:lnTo>
                        <a:lnTo>
                          <a:pt x="322" y="309"/>
                        </a:lnTo>
                        <a:lnTo>
                          <a:pt x="306" y="312"/>
                        </a:lnTo>
                        <a:lnTo>
                          <a:pt x="293" y="325"/>
                        </a:lnTo>
                        <a:lnTo>
                          <a:pt x="285" y="341"/>
                        </a:lnTo>
                        <a:lnTo>
                          <a:pt x="282" y="365"/>
                        </a:lnTo>
                        <a:lnTo>
                          <a:pt x="275" y="387"/>
                        </a:lnTo>
                        <a:lnTo>
                          <a:pt x="257" y="402"/>
                        </a:lnTo>
                        <a:lnTo>
                          <a:pt x="232" y="415"/>
                        </a:lnTo>
                        <a:lnTo>
                          <a:pt x="208" y="421"/>
                        </a:lnTo>
                        <a:lnTo>
                          <a:pt x="184" y="425"/>
                        </a:lnTo>
                        <a:lnTo>
                          <a:pt x="168" y="422"/>
                        </a:lnTo>
                        <a:lnTo>
                          <a:pt x="158" y="417"/>
                        </a:lnTo>
                        <a:lnTo>
                          <a:pt x="153" y="404"/>
                        </a:lnTo>
                        <a:lnTo>
                          <a:pt x="153" y="388"/>
                        </a:lnTo>
                        <a:lnTo>
                          <a:pt x="161" y="374"/>
                        </a:lnTo>
                        <a:lnTo>
                          <a:pt x="166" y="358"/>
                        </a:lnTo>
                        <a:lnTo>
                          <a:pt x="163" y="341"/>
                        </a:lnTo>
                        <a:lnTo>
                          <a:pt x="149" y="332"/>
                        </a:lnTo>
                        <a:lnTo>
                          <a:pt x="133" y="330"/>
                        </a:lnTo>
                        <a:lnTo>
                          <a:pt x="99" y="339"/>
                        </a:lnTo>
                        <a:lnTo>
                          <a:pt x="85" y="328"/>
                        </a:lnTo>
                        <a:lnTo>
                          <a:pt x="71" y="323"/>
                        </a:lnTo>
                        <a:lnTo>
                          <a:pt x="89" y="312"/>
                        </a:lnTo>
                        <a:lnTo>
                          <a:pt x="108" y="299"/>
                        </a:lnTo>
                        <a:lnTo>
                          <a:pt x="118" y="285"/>
                        </a:lnTo>
                        <a:lnTo>
                          <a:pt x="123" y="271"/>
                        </a:lnTo>
                        <a:lnTo>
                          <a:pt x="122" y="259"/>
                        </a:lnTo>
                        <a:lnTo>
                          <a:pt x="119" y="248"/>
                        </a:lnTo>
                        <a:lnTo>
                          <a:pt x="107" y="233"/>
                        </a:lnTo>
                        <a:lnTo>
                          <a:pt x="96" y="215"/>
                        </a:lnTo>
                        <a:lnTo>
                          <a:pt x="94" y="199"/>
                        </a:lnTo>
                        <a:lnTo>
                          <a:pt x="94" y="182"/>
                        </a:lnTo>
                        <a:lnTo>
                          <a:pt x="97" y="169"/>
                        </a:lnTo>
                        <a:lnTo>
                          <a:pt x="107" y="161"/>
                        </a:lnTo>
                        <a:lnTo>
                          <a:pt x="123" y="151"/>
                        </a:lnTo>
                        <a:lnTo>
                          <a:pt x="141" y="143"/>
                        </a:lnTo>
                        <a:lnTo>
                          <a:pt x="154" y="134"/>
                        </a:lnTo>
                        <a:lnTo>
                          <a:pt x="167" y="125"/>
                        </a:lnTo>
                        <a:lnTo>
                          <a:pt x="177" y="112"/>
                        </a:lnTo>
                        <a:lnTo>
                          <a:pt x="168" y="112"/>
                        </a:lnTo>
                        <a:lnTo>
                          <a:pt x="161" y="104"/>
                        </a:lnTo>
                        <a:lnTo>
                          <a:pt x="158" y="98"/>
                        </a:lnTo>
                        <a:lnTo>
                          <a:pt x="156" y="93"/>
                        </a:lnTo>
                        <a:lnTo>
                          <a:pt x="150" y="96"/>
                        </a:lnTo>
                        <a:lnTo>
                          <a:pt x="131" y="97"/>
                        </a:lnTo>
                        <a:lnTo>
                          <a:pt x="113" y="99"/>
                        </a:lnTo>
                        <a:lnTo>
                          <a:pt x="98" y="98"/>
                        </a:lnTo>
                        <a:lnTo>
                          <a:pt x="81" y="96"/>
                        </a:lnTo>
                        <a:lnTo>
                          <a:pt x="69" y="92"/>
                        </a:lnTo>
                        <a:lnTo>
                          <a:pt x="59" y="85"/>
                        </a:lnTo>
                        <a:lnTo>
                          <a:pt x="48" y="77"/>
                        </a:lnTo>
                        <a:lnTo>
                          <a:pt x="37" y="69"/>
                        </a:lnTo>
                        <a:lnTo>
                          <a:pt x="19" y="69"/>
                        </a:lnTo>
                        <a:lnTo>
                          <a:pt x="0" y="64"/>
                        </a:lnTo>
                      </a:path>
                    </a:pathLst>
                  </a:custGeom>
                  <a:solidFill>
                    <a:srgbClr val="A0400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78" name="Group 2203"/>
                  <p:cNvGrpSpPr>
                    <a:grpSpLocks/>
                  </p:cNvGrpSpPr>
                  <p:nvPr/>
                </p:nvGrpSpPr>
                <p:grpSpPr bwMode="auto">
                  <a:xfrm>
                    <a:off x="4329" y="1823"/>
                    <a:ext cx="189" cy="295"/>
                    <a:chOff x="4329" y="1823"/>
                    <a:chExt cx="189" cy="295"/>
                  </a:xfrm>
                </p:grpSpPr>
                <p:sp>
                  <p:nvSpPr>
                    <p:cNvPr id="57479" name="Freeform 2204"/>
                    <p:cNvSpPr>
                      <a:spLocks/>
                    </p:cNvSpPr>
                    <p:nvPr/>
                  </p:nvSpPr>
                  <p:spPr bwMode="auto">
                    <a:xfrm>
                      <a:off x="4487" y="1861"/>
                      <a:ext cx="31" cy="43"/>
                    </a:xfrm>
                    <a:custGeom>
                      <a:avLst/>
                      <a:gdLst>
                        <a:gd name="T0" fmla="*/ 0 w 31"/>
                        <a:gd name="T1" fmla="*/ 32 h 43"/>
                        <a:gd name="T2" fmla="*/ 17 w 31"/>
                        <a:gd name="T3" fmla="*/ 24 h 43"/>
                        <a:gd name="T4" fmla="*/ 24 w 31"/>
                        <a:gd name="T5" fmla="*/ 12 h 43"/>
                        <a:gd name="T6" fmla="*/ 27 w 31"/>
                        <a:gd name="T7" fmla="*/ 0 h 43"/>
                        <a:gd name="T8" fmla="*/ 29 w 31"/>
                        <a:gd name="T9" fmla="*/ 17 h 43"/>
                        <a:gd name="T10" fmla="*/ 22 w 31"/>
                        <a:gd name="T11" fmla="*/ 30 h 43"/>
                        <a:gd name="T12" fmla="*/ 14 w 31"/>
                        <a:gd name="T13" fmla="*/ 35 h 43"/>
                        <a:gd name="T14" fmla="*/ 22 w 31"/>
                        <a:gd name="T15" fmla="*/ 39 h 43"/>
                        <a:gd name="T16" fmla="*/ 30 w 31"/>
                        <a:gd name="T17" fmla="*/ 39 h 43"/>
                        <a:gd name="T18" fmla="*/ 22 w 31"/>
                        <a:gd name="T19" fmla="*/ 42 h 43"/>
                        <a:gd name="T20" fmla="*/ 0 w 31"/>
                        <a:gd name="T21" fmla="*/ 32 h 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1" h="43">
                          <a:moveTo>
                            <a:pt x="0" y="32"/>
                          </a:moveTo>
                          <a:lnTo>
                            <a:pt x="17" y="24"/>
                          </a:lnTo>
                          <a:lnTo>
                            <a:pt x="24" y="12"/>
                          </a:lnTo>
                          <a:lnTo>
                            <a:pt x="27" y="0"/>
                          </a:lnTo>
                          <a:lnTo>
                            <a:pt x="29" y="17"/>
                          </a:lnTo>
                          <a:lnTo>
                            <a:pt x="22" y="30"/>
                          </a:lnTo>
                          <a:lnTo>
                            <a:pt x="14" y="35"/>
                          </a:lnTo>
                          <a:lnTo>
                            <a:pt x="22" y="39"/>
                          </a:lnTo>
                          <a:lnTo>
                            <a:pt x="30" y="39"/>
                          </a:lnTo>
                          <a:lnTo>
                            <a:pt x="22" y="42"/>
                          </a:lnTo>
                          <a:lnTo>
                            <a:pt x="0" y="32"/>
                          </a:lnTo>
                        </a:path>
                      </a:pathLst>
                    </a:custGeom>
                    <a:solidFill>
                      <a:srgbClr val="60402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0" name="Freeform 2205"/>
                    <p:cNvSpPr>
                      <a:spLocks/>
                    </p:cNvSpPr>
                    <p:nvPr/>
                  </p:nvSpPr>
                  <p:spPr bwMode="auto">
                    <a:xfrm>
                      <a:off x="4441" y="2041"/>
                      <a:ext cx="17" cy="17"/>
                    </a:xfrm>
                    <a:custGeom>
                      <a:avLst/>
                      <a:gdLst>
                        <a:gd name="T0" fmla="*/ 0 w 17"/>
                        <a:gd name="T1" fmla="*/ 14 h 17"/>
                        <a:gd name="T2" fmla="*/ 9 w 17"/>
                        <a:gd name="T3" fmla="*/ 12 h 17"/>
                        <a:gd name="T4" fmla="*/ 16 w 17"/>
                        <a:gd name="T5" fmla="*/ 0 h 17"/>
                        <a:gd name="T6" fmla="*/ 14 w 17"/>
                        <a:gd name="T7" fmla="*/ 16 h 17"/>
                        <a:gd name="T8" fmla="*/ 0 w 17"/>
                        <a:gd name="T9" fmla="*/ 14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0" y="14"/>
                          </a:moveTo>
                          <a:lnTo>
                            <a:pt x="9" y="12"/>
                          </a:lnTo>
                          <a:lnTo>
                            <a:pt x="16" y="0"/>
                          </a:lnTo>
                          <a:lnTo>
                            <a:pt x="14" y="16"/>
                          </a:lnTo>
                          <a:lnTo>
                            <a:pt x="0" y="14"/>
                          </a:lnTo>
                        </a:path>
                      </a:pathLst>
                    </a:custGeom>
                    <a:solidFill>
                      <a:srgbClr val="60402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1" name="Freeform 2206"/>
                    <p:cNvSpPr>
                      <a:spLocks/>
                    </p:cNvSpPr>
                    <p:nvPr/>
                  </p:nvSpPr>
                  <p:spPr bwMode="auto">
                    <a:xfrm>
                      <a:off x="4428" y="2050"/>
                      <a:ext cx="48" cy="37"/>
                    </a:xfrm>
                    <a:custGeom>
                      <a:avLst/>
                      <a:gdLst>
                        <a:gd name="T0" fmla="*/ 11 w 48"/>
                        <a:gd name="T1" fmla="*/ 0 h 37"/>
                        <a:gd name="T2" fmla="*/ 20 w 48"/>
                        <a:gd name="T3" fmla="*/ 13 h 37"/>
                        <a:gd name="T4" fmla="*/ 34 w 48"/>
                        <a:gd name="T5" fmla="*/ 18 h 37"/>
                        <a:gd name="T6" fmla="*/ 47 w 48"/>
                        <a:gd name="T7" fmla="*/ 19 h 37"/>
                        <a:gd name="T8" fmla="*/ 34 w 48"/>
                        <a:gd name="T9" fmla="*/ 22 h 37"/>
                        <a:gd name="T10" fmla="*/ 23 w 48"/>
                        <a:gd name="T11" fmla="*/ 20 h 37"/>
                        <a:gd name="T12" fmla="*/ 15 w 48"/>
                        <a:gd name="T13" fmla="*/ 18 h 37"/>
                        <a:gd name="T14" fmla="*/ 11 w 48"/>
                        <a:gd name="T15" fmla="*/ 29 h 37"/>
                        <a:gd name="T16" fmla="*/ 0 w 48"/>
                        <a:gd name="T17" fmla="*/ 36 h 37"/>
                        <a:gd name="T18" fmla="*/ 6 w 48"/>
                        <a:gd name="T19" fmla="*/ 27 h 37"/>
                        <a:gd name="T20" fmla="*/ 8 w 48"/>
                        <a:gd name="T21" fmla="*/ 20 h 37"/>
                        <a:gd name="T22" fmla="*/ 6 w 48"/>
                        <a:gd name="T23" fmla="*/ 13 h 37"/>
                        <a:gd name="T24" fmla="*/ 11 w 48"/>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8" h="37">
                          <a:moveTo>
                            <a:pt x="11" y="0"/>
                          </a:moveTo>
                          <a:lnTo>
                            <a:pt x="20" y="13"/>
                          </a:lnTo>
                          <a:lnTo>
                            <a:pt x="34" y="18"/>
                          </a:lnTo>
                          <a:lnTo>
                            <a:pt x="47" y="19"/>
                          </a:lnTo>
                          <a:lnTo>
                            <a:pt x="34" y="22"/>
                          </a:lnTo>
                          <a:lnTo>
                            <a:pt x="23" y="20"/>
                          </a:lnTo>
                          <a:lnTo>
                            <a:pt x="15" y="18"/>
                          </a:lnTo>
                          <a:lnTo>
                            <a:pt x="11" y="29"/>
                          </a:lnTo>
                          <a:lnTo>
                            <a:pt x="0" y="36"/>
                          </a:lnTo>
                          <a:lnTo>
                            <a:pt x="6" y="27"/>
                          </a:lnTo>
                          <a:lnTo>
                            <a:pt x="8" y="20"/>
                          </a:lnTo>
                          <a:lnTo>
                            <a:pt x="6" y="13"/>
                          </a:lnTo>
                          <a:lnTo>
                            <a:pt x="11" y="0"/>
                          </a:lnTo>
                        </a:path>
                      </a:pathLst>
                    </a:custGeom>
                    <a:solidFill>
                      <a:srgbClr val="60402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2" name="Freeform 2207"/>
                    <p:cNvSpPr>
                      <a:spLocks/>
                    </p:cNvSpPr>
                    <p:nvPr/>
                  </p:nvSpPr>
                  <p:spPr bwMode="auto">
                    <a:xfrm>
                      <a:off x="4453" y="2095"/>
                      <a:ext cx="37" cy="23"/>
                    </a:xfrm>
                    <a:custGeom>
                      <a:avLst/>
                      <a:gdLst>
                        <a:gd name="T0" fmla="*/ 0 w 37"/>
                        <a:gd name="T1" fmla="*/ 13 h 23"/>
                        <a:gd name="T2" fmla="*/ 18 w 37"/>
                        <a:gd name="T3" fmla="*/ 11 h 23"/>
                        <a:gd name="T4" fmla="*/ 27 w 37"/>
                        <a:gd name="T5" fmla="*/ 5 h 23"/>
                        <a:gd name="T6" fmla="*/ 31 w 37"/>
                        <a:gd name="T7" fmla="*/ 0 h 23"/>
                        <a:gd name="T8" fmla="*/ 27 w 37"/>
                        <a:gd name="T9" fmla="*/ 9 h 23"/>
                        <a:gd name="T10" fmla="*/ 24 w 37"/>
                        <a:gd name="T11" fmla="*/ 13 h 23"/>
                        <a:gd name="T12" fmla="*/ 29 w 37"/>
                        <a:gd name="T13" fmla="*/ 17 h 23"/>
                        <a:gd name="T14" fmla="*/ 36 w 37"/>
                        <a:gd name="T15" fmla="*/ 18 h 23"/>
                        <a:gd name="T16" fmla="*/ 27 w 37"/>
                        <a:gd name="T17" fmla="*/ 21 h 23"/>
                        <a:gd name="T18" fmla="*/ 23 w 37"/>
                        <a:gd name="T19" fmla="*/ 22 h 23"/>
                        <a:gd name="T20" fmla="*/ 19 w 37"/>
                        <a:gd name="T21" fmla="*/ 21 h 23"/>
                        <a:gd name="T22" fmla="*/ 14 w 37"/>
                        <a:gd name="T23" fmla="*/ 17 h 23"/>
                        <a:gd name="T24" fmla="*/ 0 w 37"/>
                        <a:gd name="T25" fmla="*/ 13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7" h="23">
                          <a:moveTo>
                            <a:pt x="0" y="13"/>
                          </a:moveTo>
                          <a:lnTo>
                            <a:pt x="18" y="11"/>
                          </a:lnTo>
                          <a:lnTo>
                            <a:pt x="27" y="5"/>
                          </a:lnTo>
                          <a:lnTo>
                            <a:pt x="31" y="0"/>
                          </a:lnTo>
                          <a:lnTo>
                            <a:pt x="27" y="9"/>
                          </a:lnTo>
                          <a:lnTo>
                            <a:pt x="24" y="13"/>
                          </a:lnTo>
                          <a:lnTo>
                            <a:pt x="29" y="17"/>
                          </a:lnTo>
                          <a:lnTo>
                            <a:pt x="36" y="18"/>
                          </a:lnTo>
                          <a:lnTo>
                            <a:pt x="27" y="21"/>
                          </a:lnTo>
                          <a:lnTo>
                            <a:pt x="23" y="22"/>
                          </a:lnTo>
                          <a:lnTo>
                            <a:pt x="19" y="21"/>
                          </a:lnTo>
                          <a:lnTo>
                            <a:pt x="14" y="17"/>
                          </a:lnTo>
                          <a:lnTo>
                            <a:pt x="0" y="13"/>
                          </a:lnTo>
                        </a:path>
                      </a:pathLst>
                    </a:custGeom>
                    <a:solidFill>
                      <a:srgbClr val="60402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3" name="Freeform 2208"/>
                    <p:cNvSpPr>
                      <a:spLocks/>
                    </p:cNvSpPr>
                    <p:nvPr/>
                  </p:nvSpPr>
                  <p:spPr bwMode="auto">
                    <a:xfrm>
                      <a:off x="4329" y="1823"/>
                      <a:ext cx="41" cy="26"/>
                    </a:xfrm>
                    <a:custGeom>
                      <a:avLst/>
                      <a:gdLst>
                        <a:gd name="T0" fmla="*/ 0 w 41"/>
                        <a:gd name="T1" fmla="*/ 9 h 26"/>
                        <a:gd name="T2" fmla="*/ 16 w 41"/>
                        <a:gd name="T3" fmla="*/ 11 h 26"/>
                        <a:gd name="T4" fmla="*/ 23 w 41"/>
                        <a:gd name="T5" fmla="*/ 14 h 26"/>
                        <a:gd name="T6" fmla="*/ 25 w 41"/>
                        <a:gd name="T7" fmla="*/ 22 h 26"/>
                        <a:gd name="T8" fmla="*/ 30 w 41"/>
                        <a:gd name="T9" fmla="*/ 25 h 26"/>
                        <a:gd name="T10" fmla="*/ 37 w 41"/>
                        <a:gd name="T11" fmla="*/ 22 h 26"/>
                        <a:gd name="T12" fmla="*/ 40 w 41"/>
                        <a:gd name="T13" fmla="*/ 11 h 26"/>
                        <a:gd name="T14" fmla="*/ 37 w 41"/>
                        <a:gd name="T15" fmla="*/ 0 h 26"/>
                        <a:gd name="T16" fmla="*/ 31 w 41"/>
                        <a:gd name="T17" fmla="*/ 0 h 26"/>
                        <a:gd name="T18" fmla="*/ 32 w 41"/>
                        <a:gd name="T19" fmla="*/ 5 h 26"/>
                        <a:gd name="T20" fmla="*/ 31 w 41"/>
                        <a:gd name="T21" fmla="*/ 13 h 26"/>
                        <a:gd name="T22" fmla="*/ 24 w 41"/>
                        <a:gd name="T23" fmla="*/ 6 h 26"/>
                        <a:gd name="T24" fmla="*/ 13 w 41"/>
                        <a:gd name="T25" fmla="*/ 4 h 26"/>
                        <a:gd name="T26" fmla="*/ 0 w 41"/>
                        <a:gd name="T27" fmla="*/ 9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1" h="26">
                          <a:moveTo>
                            <a:pt x="0" y="9"/>
                          </a:moveTo>
                          <a:lnTo>
                            <a:pt x="16" y="11"/>
                          </a:lnTo>
                          <a:lnTo>
                            <a:pt x="23" y="14"/>
                          </a:lnTo>
                          <a:lnTo>
                            <a:pt x="25" y="22"/>
                          </a:lnTo>
                          <a:lnTo>
                            <a:pt x="30" y="25"/>
                          </a:lnTo>
                          <a:lnTo>
                            <a:pt x="37" y="22"/>
                          </a:lnTo>
                          <a:lnTo>
                            <a:pt x="40" y="11"/>
                          </a:lnTo>
                          <a:lnTo>
                            <a:pt x="37" y="0"/>
                          </a:lnTo>
                          <a:lnTo>
                            <a:pt x="31" y="0"/>
                          </a:lnTo>
                          <a:lnTo>
                            <a:pt x="32" y="5"/>
                          </a:lnTo>
                          <a:lnTo>
                            <a:pt x="31" y="13"/>
                          </a:lnTo>
                          <a:lnTo>
                            <a:pt x="24" y="6"/>
                          </a:lnTo>
                          <a:lnTo>
                            <a:pt x="13" y="4"/>
                          </a:lnTo>
                          <a:lnTo>
                            <a:pt x="0" y="9"/>
                          </a:lnTo>
                        </a:path>
                      </a:pathLst>
                    </a:custGeom>
                    <a:solidFill>
                      <a:srgbClr val="60402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4" name="Freeform 2209"/>
                    <p:cNvSpPr>
                      <a:spLocks/>
                    </p:cNvSpPr>
                    <p:nvPr/>
                  </p:nvSpPr>
                  <p:spPr bwMode="auto">
                    <a:xfrm>
                      <a:off x="4360" y="1852"/>
                      <a:ext cx="33" cy="17"/>
                    </a:xfrm>
                    <a:custGeom>
                      <a:avLst/>
                      <a:gdLst>
                        <a:gd name="T0" fmla="*/ 0 w 33"/>
                        <a:gd name="T1" fmla="*/ 0 h 17"/>
                        <a:gd name="T2" fmla="*/ 14 w 33"/>
                        <a:gd name="T3" fmla="*/ 14 h 17"/>
                        <a:gd name="T4" fmla="*/ 24 w 33"/>
                        <a:gd name="T5" fmla="*/ 16 h 17"/>
                        <a:gd name="T6" fmla="*/ 32 w 33"/>
                        <a:gd name="T7" fmla="*/ 8 h 17"/>
                        <a:gd name="T8" fmla="*/ 21 w 33"/>
                        <a:gd name="T9" fmla="*/ 8 h 17"/>
                        <a:gd name="T10" fmla="*/ 12 w 33"/>
                        <a:gd name="T11" fmla="*/ 7 h 17"/>
                        <a:gd name="T12" fmla="*/ 0 w 33"/>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 h="17">
                          <a:moveTo>
                            <a:pt x="0" y="0"/>
                          </a:moveTo>
                          <a:lnTo>
                            <a:pt x="14" y="14"/>
                          </a:lnTo>
                          <a:lnTo>
                            <a:pt x="24" y="16"/>
                          </a:lnTo>
                          <a:lnTo>
                            <a:pt x="32" y="8"/>
                          </a:lnTo>
                          <a:lnTo>
                            <a:pt x="21" y="8"/>
                          </a:lnTo>
                          <a:lnTo>
                            <a:pt x="12" y="7"/>
                          </a:lnTo>
                          <a:lnTo>
                            <a:pt x="0" y="0"/>
                          </a:lnTo>
                        </a:path>
                      </a:pathLst>
                    </a:custGeom>
                    <a:solidFill>
                      <a:srgbClr val="60402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57472" name="Group 2210"/>
              <p:cNvGrpSpPr>
                <a:grpSpLocks/>
              </p:cNvGrpSpPr>
              <p:nvPr/>
            </p:nvGrpSpPr>
            <p:grpSpPr bwMode="auto">
              <a:xfrm>
                <a:off x="4295" y="1918"/>
                <a:ext cx="79" cy="76"/>
                <a:chOff x="4295" y="1918"/>
                <a:chExt cx="79" cy="76"/>
              </a:xfrm>
            </p:grpSpPr>
            <p:sp>
              <p:nvSpPr>
                <p:cNvPr id="57473" name="Freeform 2211"/>
                <p:cNvSpPr>
                  <a:spLocks/>
                </p:cNvSpPr>
                <p:nvPr/>
              </p:nvSpPr>
              <p:spPr bwMode="auto">
                <a:xfrm>
                  <a:off x="4326" y="1918"/>
                  <a:ext cx="48" cy="36"/>
                </a:xfrm>
                <a:custGeom>
                  <a:avLst/>
                  <a:gdLst>
                    <a:gd name="T0" fmla="*/ 0 w 48"/>
                    <a:gd name="T1" fmla="*/ 0 h 36"/>
                    <a:gd name="T2" fmla="*/ 14 w 48"/>
                    <a:gd name="T3" fmla="*/ 1 h 36"/>
                    <a:gd name="T4" fmla="*/ 31 w 48"/>
                    <a:gd name="T5" fmla="*/ 7 h 36"/>
                    <a:gd name="T6" fmla="*/ 41 w 48"/>
                    <a:gd name="T7" fmla="*/ 19 h 36"/>
                    <a:gd name="T8" fmla="*/ 47 w 48"/>
                    <a:gd name="T9" fmla="*/ 35 h 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36">
                      <a:moveTo>
                        <a:pt x="0" y="0"/>
                      </a:moveTo>
                      <a:lnTo>
                        <a:pt x="14" y="1"/>
                      </a:lnTo>
                      <a:lnTo>
                        <a:pt x="31" y="7"/>
                      </a:lnTo>
                      <a:lnTo>
                        <a:pt x="41" y="19"/>
                      </a:lnTo>
                      <a:lnTo>
                        <a:pt x="47" y="35"/>
                      </a:lnTo>
                    </a:path>
                  </a:pathLst>
                </a:custGeom>
                <a:noFill/>
                <a:ln w="508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74" name="Freeform 2212"/>
                <p:cNvSpPr>
                  <a:spLocks/>
                </p:cNvSpPr>
                <p:nvPr/>
              </p:nvSpPr>
              <p:spPr bwMode="auto">
                <a:xfrm>
                  <a:off x="4295" y="1945"/>
                  <a:ext cx="38" cy="49"/>
                </a:xfrm>
                <a:custGeom>
                  <a:avLst/>
                  <a:gdLst>
                    <a:gd name="T0" fmla="*/ 37 w 38"/>
                    <a:gd name="T1" fmla="*/ 0 h 49"/>
                    <a:gd name="T2" fmla="*/ 29 w 38"/>
                    <a:gd name="T3" fmla="*/ 1 h 49"/>
                    <a:gd name="T4" fmla="*/ 19 w 38"/>
                    <a:gd name="T5" fmla="*/ 6 h 49"/>
                    <a:gd name="T6" fmla="*/ 11 w 38"/>
                    <a:gd name="T7" fmla="*/ 15 h 49"/>
                    <a:gd name="T8" fmla="*/ 3 w 38"/>
                    <a:gd name="T9" fmla="*/ 26 h 49"/>
                    <a:gd name="T10" fmla="*/ 0 w 38"/>
                    <a:gd name="T11" fmla="*/ 39 h 49"/>
                    <a:gd name="T12" fmla="*/ 0 w 38"/>
                    <a:gd name="T13" fmla="*/ 48 h 49"/>
                    <a:gd name="T14" fmla="*/ 8 w 38"/>
                    <a:gd name="T15" fmla="*/ 47 h 49"/>
                    <a:gd name="T16" fmla="*/ 18 w 38"/>
                    <a:gd name="T17" fmla="*/ 43 h 49"/>
                    <a:gd name="T18" fmla="*/ 28 w 38"/>
                    <a:gd name="T19" fmla="*/ 35 h 49"/>
                    <a:gd name="T20" fmla="*/ 33 w 38"/>
                    <a:gd name="T21" fmla="*/ 25 h 49"/>
                    <a:gd name="T22" fmla="*/ 37 w 38"/>
                    <a:gd name="T23" fmla="*/ 10 h 49"/>
                    <a:gd name="T24" fmla="*/ 37 w 38"/>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49">
                      <a:moveTo>
                        <a:pt x="37" y="0"/>
                      </a:moveTo>
                      <a:lnTo>
                        <a:pt x="29" y="1"/>
                      </a:lnTo>
                      <a:lnTo>
                        <a:pt x="19" y="6"/>
                      </a:lnTo>
                      <a:lnTo>
                        <a:pt x="11" y="15"/>
                      </a:lnTo>
                      <a:lnTo>
                        <a:pt x="3" y="26"/>
                      </a:lnTo>
                      <a:lnTo>
                        <a:pt x="0" y="39"/>
                      </a:lnTo>
                      <a:lnTo>
                        <a:pt x="0" y="48"/>
                      </a:lnTo>
                      <a:lnTo>
                        <a:pt x="8" y="47"/>
                      </a:lnTo>
                      <a:lnTo>
                        <a:pt x="18" y="43"/>
                      </a:lnTo>
                      <a:lnTo>
                        <a:pt x="28" y="35"/>
                      </a:lnTo>
                      <a:lnTo>
                        <a:pt x="33" y="25"/>
                      </a:lnTo>
                      <a:lnTo>
                        <a:pt x="37" y="10"/>
                      </a:lnTo>
                      <a:lnTo>
                        <a:pt x="37" y="0"/>
                      </a:lnTo>
                    </a:path>
                  </a:pathLst>
                </a:custGeom>
                <a:solidFill>
                  <a:srgbClr val="000000"/>
                </a:solidFill>
                <a:ln w="9525" cap="rnd">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57438" name="Group 2213"/>
            <p:cNvGrpSpPr>
              <a:grpSpLocks/>
            </p:cNvGrpSpPr>
            <p:nvPr/>
          </p:nvGrpSpPr>
          <p:grpSpPr bwMode="auto">
            <a:xfrm>
              <a:off x="3942" y="2954"/>
              <a:ext cx="397" cy="637"/>
              <a:chOff x="3942" y="2954"/>
              <a:chExt cx="397" cy="637"/>
            </a:xfrm>
          </p:grpSpPr>
          <p:grpSp>
            <p:nvGrpSpPr>
              <p:cNvPr id="57459" name="Group 2214"/>
              <p:cNvGrpSpPr>
                <a:grpSpLocks/>
              </p:cNvGrpSpPr>
              <p:nvPr/>
            </p:nvGrpSpPr>
            <p:grpSpPr bwMode="auto">
              <a:xfrm>
                <a:off x="3942" y="3428"/>
                <a:ext cx="397" cy="163"/>
                <a:chOff x="3942" y="3428"/>
                <a:chExt cx="397" cy="163"/>
              </a:xfrm>
            </p:grpSpPr>
            <p:sp>
              <p:nvSpPr>
                <p:cNvPr id="57469" name="Freeform 2215"/>
                <p:cNvSpPr>
                  <a:spLocks/>
                </p:cNvSpPr>
                <p:nvPr/>
              </p:nvSpPr>
              <p:spPr bwMode="auto">
                <a:xfrm>
                  <a:off x="3942" y="3533"/>
                  <a:ext cx="208" cy="54"/>
                </a:xfrm>
                <a:custGeom>
                  <a:avLst/>
                  <a:gdLst>
                    <a:gd name="T0" fmla="*/ 187 w 208"/>
                    <a:gd name="T1" fmla="*/ 0 h 54"/>
                    <a:gd name="T2" fmla="*/ 115 w 208"/>
                    <a:gd name="T3" fmla="*/ 5 h 54"/>
                    <a:gd name="T4" fmla="*/ 82 w 208"/>
                    <a:gd name="T5" fmla="*/ 22 h 54"/>
                    <a:gd name="T6" fmla="*/ 61 w 208"/>
                    <a:gd name="T7" fmla="*/ 26 h 54"/>
                    <a:gd name="T8" fmla="*/ 40 w 208"/>
                    <a:gd name="T9" fmla="*/ 30 h 54"/>
                    <a:gd name="T10" fmla="*/ 5 w 208"/>
                    <a:gd name="T11" fmla="*/ 41 h 54"/>
                    <a:gd name="T12" fmla="*/ 0 w 208"/>
                    <a:gd name="T13" fmla="*/ 45 h 54"/>
                    <a:gd name="T14" fmla="*/ 0 w 208"/>
                    <a:gd name="T15" fmla="*/ 53 h 54"/>
                    <a:gd name="T16" fmla="*/ 92 w 208"/>
                    <a:gd name="T17" fmla="*/ 53 h 54"/>
                    <a:gd name="T18" fmla="*/ 169 w 208"/>
                    <a:gd name="T19" fmla="*/ 36 h 54"/>
                    <a:gd name="T20" fmla="*/ 173 w 208"/>
                    <a:gd name="T21" fmla="*/ 44 h 54"/>
                    <a:gd name="T22" fmla="*/ 203 w 208"/>
                    <a:gd name="T23" fmla="*/ 43 h 54"/>
                    <a:gd name="T24" fmla="*/ 206 w 208"/>
                    <a:gd name="T25" fmla="*/ 37 h 54"/>
                    <a:gd name="T26" fmla="*/ 207 w 208"/>
                    <a:gd name="T27" fmla="*/ 26 h 54"/>
                    <a:gd name="T28" fmla="*/ 205 w 208"/>
                    <a:gd name="T29" fmla="*/ 16 h 54"/>
                    <a:gd name="T30" fmla="*/ 199 w 208"/>
                    <a:gd name="T31" fmla="*/ 5 h 54"/>
                    <a:gd name="T32" fmla="*/ 187 w 208"/>
                    <a:gd name="T33" fmla="*/ 0 h 5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8" h="54">
                      <a:moveTo>
                        <a:pt x="187" y="0"/>
                      </a:moveTo>
                      <a:lnTo>
                        <a:pt x="115" y="5"/>
                      </a:lnTo>
                      <a:lnTo>
                        <a:pt x="82" y="22"/>
                      </a:lnTo>
                      <a:lnTo>
                        <a:pt x="61" y="26"/>
                      </a:lnTo>
                      <a:lnTo>
                        <a:pt x="40" y="30"/>
                      </a:lnTo>
                      <a:lnTo>
                        <a:pt x="5" y="41"/>
                      </a:lnTo>
                      <a:lnTo>
                        <a:pt x="0" y="45"/>
                      </a:lnTo>
                      <a:lnTo>
                        <a:pt x="0" y="53"/>
                      </a:lnTo>
                      <a:lnTo>
                        <a:pt x="92" y="53"/>
                      </a:lnTo>
                      <a:lnTo>
                        <a:pt x="169" y="36"/>
                      </a:lnTo>
                      <a:lnTo>
                        <a:pt x="173" y="44"/>
                      </a:lnTo>
                      <a:lnTo>
                        <a:pt x="203" y="43"/>
                      </a:lnTo>
                      <a:lnTo>
                        <a:pt x="206" y="37"/>
                      </a:lnTo>
                      <a:lnTo>
                        <a:pt x="207" y="26"/>
                      </a:lnTo>
                      <a:lnTo>
                        <a:pt x="205" y="16"/>
                      </a:lnTo>
                      <a:lnTo>
                        <a:pt x="199" y="5"/>
                      </a:lnTo>
                      <a:lnTo>
                        <a:pt x="187" y="0"/>
                      </a:lnTo>
                    </a:path>
                  </a:pathLst>
                </a:custGeom>
                <a:solidFill>
                  <a:srgbClr val="30303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70" name="Freeform 2216"/>
                <p:cNvSpPr>
                  <a:spLocks/>
                </p:cNvSpPr>
                <p:nvPr/>
              </p:nvSpPr>
              <p:spPr bwMode="auto">
                <a:xfrm>
                  <a:off x="4184" y="3428"/>
                  <a:ext cx="155" cy="163"/>
                </a:xfrm>
                <a:custGeom>
                  <a:avLst/>
                  <a:gdLst>
                    <a:gd name="T0" fmla="*/ 70 w 155"/>
                    <a:gd name="T1" fmla="*/ 59 h 163"/>
                    <a:gd name="T2" fmla="*/ 49 w 155"/>
                    <a:gd name="T3" fmla="*/ 54 h 163"/>
                    <a:gd name="T4" fmla="*/ 42 w 155"/>
                    <a:gd name="T5" fmla="*/ 88 h 163"/>
                    <a:gd name="T6" fmla="*/ 7 w 155"/>
                    <a:gd name="T7" fmla="*/ 132 h 163"/>
                    <a:gd name="T8" fmla="*/ 0 w 155"/>
                    <a:gd name="T9" fmla="*/ 148 h 163"/>
                    <a:gd name="T10" fmla="*/ 0 w 155"/>
                    <a:gd name="T11" fmla="*/ 158 h 163"/>
                    <a:gd name="T12" fmla="*/ 5 w 155"/>
                    <a:gd name="T13" fmla="*/ 162 h 163"/>
                    <a:gd name="T14" fmla="*/ 81 w 155"/>
                    <a:gd name="T15" fmla="*/ 100 h 163"/>
                    <a:gd name="T16" fmla="*/ 121 w 155"/>
                    <a:gd name="T17" fmla="*/ 54 h 163"/>
                    <a:gd name="T18" fmla="*/ 127 w 155"/>
                    <a:gd name="T19" fmla="*/ 60 h 163"/>
                    <a:gd name="T20" fmla="*/ 154 w 155"/>
                    <a:gd name="T21" fmla="*/ 36 h 163"/>
                    <a:gd name="T22" fmla="*/ 154 w 155"/>
                    <a:gd name="T23" fmla="*/ 22 h 163"/>
                    <a:gd name="T24" fmla="*/ 150 w 155"/>
                    <a:gd name="T25" fmla="*/ 12 h 163"/>
                    <a:gd name="T26" fmla="*/ 141 w 155"/>
                    <a:gd name="T27" fmla="*/ 5 h 163"/>
                    <a:gd name="T28" fmla="*/ 128 w 155"/>
                    <a:gd name="T29" fmla="*/ 0 h 163"/>
                    <a:gd name="T30" fmla="*/ 70 w 155"/>
                    <a:gd name="T31" fmla="*/ 59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5" h="163">
                      <a:moveTo>
                        <a:pt x="70" y="59"/>
                      </a:moveTo>
                      <a:lnTo>
                        <a:pt x="49" y="54"/>
                      </a:lnTo>
                      <a:lnTo>
                        <a:pt x="42" y="88"/>
                      </a:lnTo>
                      <a:lnTo>
                        <a:pt x="7" y="132"/>
                      </a:lnTo>
                      <a:lnTo>
                        <a:pt x="0" y="148"/>
                      </a:lnTo>
                      <a:lnTo>
                        <a:pt x="0" y="158"/>
                      </a:lnTo>
                      <a:lnTo>
                        <a:pt x="5" y="162"/>
                      </a:lnTo>
                      <a:lnTo>
                        <a:pt x="81" y="100"/>
                      </a:lnTo>
                      <a:lnTo>
                        <a:pt x="121" y="54"/>
                      </a:lnTo>
                      <a:lnTo>
                        <a:pt x="127" y="60"/>
                      </a:lnTo>
                      <a:lnTo>
                        <a:pt x="154" y="36"/>
                      </a:lnTo>
                      <a:lnTo>
                        <a:pt x="154" y="22"/>
                      </a:lnTo>
                      <a:lnTo>
                        <a:pt x="150" y="12"/>
                      </a:lnTo>
                      <a:lnTo>
                        <a:pt x="141" y="5"/>
                      </a:lnTo>
                      <a:lnTo>
                        <a:pt x="128" y="0"/>
                      </a:lnTo>
                      <a:lnTo>
                        <a:pt x="70" y="59"/>
                      </a:lnTo>
                    </a:path>
                  </a:pathLst>
                </a:custGeom>
                <a:solidFill>
                  <a:srgbClr val="30303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60" name="Group 2217"/>
              <p:cNvGrpSpPr>
                <a:grpSpLocks/>
              </p:cNvGrpSpPr>
              <p:nvPr/>
            </p:nvGrpSpPr>
            <p:grpSpPr bwMode="auto">
              <a:xfrm>
                <a:off x="3974" y="2954"/>
                <a:ext cx="356" cy="594"/>
                <a:chOff x="3974" y="2954"/>
                <a:chExt cx="356" cy="594"/>
              </a:xfrm>
            </p:grpSpPr>
            <p:sp>
              <p:nvSpPr>
                <p:cNvPr id="57461" name="Freeform 2218"/>
                <p:cNvSpPr>
                  <a:spLocks/>
                </p:cNvSpPr>
                <p:nvPr/>
              </p:nvSpPr>
              <p:spPr bwMode="auto">
                <a:xfrm>
                  <a:off x="3974" y="2954"/>
                  <a:ext cx="356" cy="594"/>
                </a:xfrm>
                <a:custGeom>
                  <a:avLst/>
                  <a:gdLst>
                    <a:gd name="T0" fmla="*/ 31 w 356"/>
                    <a:gd name="T1" fmla="*/ 0 h 594"/>
                    <a:gd name="T2" fmla="*/ 105 w 356"/>
                    <a:gd name="T3" fmla="*/ 23 h 594"/>
                    <a:gd name="T4" fmla="*/ 136 w 356"/>
                    <a:gd name="T5" fmla="*/ 29 h 594"/>
                    <a:gd name="T6" fmla="*/ 165 w 356"/>
                    <a:gd name="T7" fmla="*/ 50 h 594"/>
                    <a:gd name="T8" fmla="*/ 201 w 356"/>
                    <a:gd name="T9" fmla="*/ 74 h 594"/>
                    <a:gd name="T10" fmla="*/ 235 w 356"/>
                    <a:gd name="T11" fmla="*/ 82 h 594"/>
                    <a:gd name="T12" fmla="*/ 263 w 356"/>
                    <a:gd name="T13" fmla="*/ 93 h 594"/>
                    <a:gd name="T14" fmla="*/ 279 w 356"/>
                    <a:gd name="T15" fmla="*/ 125 h 594"/>
                    <a:gd name="T16" fmla="*/ 285 w 356"/>
                    <a:gd name="T17" fmla="*/ 145 h 594"/>
                    <a:gd name="T18" fmla="*/ 290 w 356"/>
                    <a:gd name="T19" fmla="*/ 164 h 594"/>
                    <a:gd name="T20" fmla="*/ 287 w 356"/>
                    <a:gd name="T21" fmla="*/ 186 h 594"/>
                    <a:gd name="T22" fmla="*/ 283 w 356"/>
                    <a:gd name="T23" fmla="*/ 216 h 594"/>
                    <a:gd name="T24" fmla="*/ 284 w 356"/>
                    <a:gd name="T25" fmla="*/ 255 h 594"/>
                    <a:gd name="T26" fmla="*/ 288 w 356"/>
                    <a:gd name="T27" fmla="*/ 310 h 594"/>
                    <a:gd name="T28" fmla="*/ 298 w 356"/>
                    <a:gd name="T29" fmla="*/ 358 h 594"/>
                    <a:gd name="T30" fmla="*/ 309 w 356"/>
                    <a:gd name="T31" fmla="*/ 403 h 594"/>
                    <a:gd name="T32" fmla="*/ 331 w 356"/>
                    <a:gd name="T33" fmla="*/ 442 h 594"/>
                    <a:gd name="T34" fmla="*/ 355 w 356"/>
                    <a:gd name="T35" fmla="*/ 471 h 594"/>
                    <a:gd name="T36" fmla="*/ 321 w 356"/>
                    <a:gd name="T37" fmla="*/ 496 h 594"/>
                    <a:gd name="T38" fmla="*/ 296 w 356"/>
                    <a:gd name="T39" fmla="*/ 524 h 594"/>
                    <a:gd name="T40" fmla="*/ 258 w 356"/>
                    <a:gd name="T41" fmla="*/ 551 h 594"/>
                    <a:gd name="T42" fmla="*/ 246 w 356"/>
                    <a:gd name="T43" fmla="*/ 533 h 594"/>
                    <a:gd name="T44" fmla="*/ 238 w 356"/>
                    <a:gd name="T45" fmla="*/ 497 h 594"/>
                    <a:gd name="T46" fmla="*/ 223 w 356"/>
                    <a:gd name="T47" fmla="*/ 467 h 594"/>
                    <a:gd name="T48" fmla="*/ 209 w 356"/>
                    <a:gd name="T49" fmla="*/ 431 h 594"/>
                    <a:gd name="T50" fmla="*/ 197 w 356"/>
                    <a:gd name="T51" fmla="*/ 402 h 594"/>
                    <a:gd name="T52" fmla="*/ 180 w 356"/>
                    <a:gd name="T53" fmla="*/ 369 h 594"/>
                    <a:gd name="T54" fmla="*/ 176 w 356"/>
                    <a:gd name="T55" fmla="*/ 340 h 594"/>
                    <a:gd name="T56" fmla="*/ 172 w 356"/>
                    <a:gd name="T57" fmla="*/ 313 h 594"/>
                    <a:gd name="T58" fmla="*/ 166 w 356"/>
                    <a:gd name="T59" fmla="*/ 286 h 594"/>
                    <a:gd name="T60" fmla="*/ 161 w 356"/>
                    <a:gd name="T61" fmla="*/ 252 h 594"/>
                    <a:gd name="T62" fmla="*/ 143 w 356"/>
                    <a:gd name="T63" fmla="*/ 159 h 594"/>
                    <a:gd name="T64" fmla="*/ 140 w 356"/>
                    <a:gd name="T65" fmla="*/ 213 h 594"/>
                    <a:gd name="T66" fmla="*/ 156 w 356"/>
                    <a:gd name="T67" fmla="*/ 298 h 594"/>
                    <a:gd name="T68" fmla="*/ 159 w 356"/>
                    <a:gd name="T69" fmla="*/ 350 h 594"/>
                    <a:gd name="T70" fmla="*/ 162 w 356"/>
                    <a:gd name="T71" fmla="*/ 388 h 594"/>
                    <a:gd name="T72" fmla="*/ 167 w 356"/>
                    <a:gd name="T73" fmla="*/ 421 h 594"/>
                    <a:gd name="T74" fmla="*/ 172 w 356"/>
                    <a:gd name="T75" fmla="*/ 467 h 594"/>
                    <a:gd name="T76" fmla="*/ 175 w 356"/>
                    <a:gd name="T77" fmla="*/ 521 h 594"/>
                    <a:gd name="T78" fmla="*/ 172 w 356"/>
                    <a:gd name="T79" fmla="*/ 567 h 594"/>
                    <a:gd name="T80" fmla="*/ 165 w 356"/>
                    <a:gd name="T81" fmla="*/ 583 h 594"/>
                    <a:gd name="T82" fmla="*/ 141 w 356"/>
                    <a:gd name="T83" fmla="*/ 583 h 594"/>
                    <a:gd name="T84" fmla="*/ 117 w 356"/>
                    <a:gd name="T85" fmla="*/ 581 h 594"/>
                    <a:gd name="T86" fmla="*/ 88 w 356"/>
                    <a:gd name="T87" fmla="*/ 588 h 594"/>
                    <a:gd name="T88" fmla="*/ 61 w 356"/>
                    <a:gd name="T89" fmla="*/ 593 h 594"/>
                    <a:gd name="T90" fmla="*/ 52 w 356"/>
                    <a:gd name="T91" fmla="*/ 587 h 594"/>
                    <a:gd name="T92" fmla="*/ 48 w 356"/>
                    <a:gd name="T93" fmla="*/ 552 h 594"/>
                    <a:gd name="T94" fmla="*/ 55 w 356"/>
                    <a:gd name="T95" fmla="*/ 500 h 594"/>
                    <a:gd name="T96" fmla="*/ 58 w 356"/>
                    <a:gd name="T97" fmla="*/ 445 h 594"/>
                    <a:gd name="T98" fmla="*/ 61 w 356"/>
                    <a:gd name="T99" fmla="*/ 409 h 594"/>
                    <a:gd name="T100" fmla="*/ 56 w 356"/>
                    <a:gd name="T101" fmla="*/ 386 h 594"/>
                    <a:gd name="T102" fmla="*/ 50 w 356"/>
                    <a:gd name="T103" fmla="*/ 363 h 594"/>
                    <a:gd name="T104" fmla="*/ 42 w 356"/>
                    <a:gd name="T105" fmla="*/ 322 h 594"/>
                    <a:gd name="T106" fmla="*/ 33 w 356"/>
                    <a:gd name="T107" fmla="*/ 285 h 594"/>
                    <a:gd name="T108" fmla="*/ 13 w 356"/>
                    <a:gd name="T109" fmla="*/ 230 h 594"/>
                    <a:gd name="T110" fmla="*/ 7 w 356"/>
                    <a:gd name="T111" fmla="*/ 208 h 594"/>
                    <a:gd name="T112" fmla="*/ 1 w 356"/>
                    <a:gd name="T113" fmla="*/ 181 h 594"/>
                    <a:gd name="T114" fmla="*/ 0 w 356"/>
                    <a:gd name="T115" fmla="*/ 162 h 594"/>
                    <a:gd name="T116" fmla="*/ 0 w 356"/>
                    <a:gd name="T117" fmla="*/ 137 h 594"/>
                    <a:gd name="T118" fmla="*/ 1 w 356"/>
                    <a:gd name="T119" fmla="*/ 109 h 594"/>
                    <a:gd name="T120" fmla="*/ 6 w 356"/>
                    <a:gd name="T121" fmla="*/ 77 h 594"/>
                    <a:gd name="T122" fmla="*/ 13 w 356"/>
                    <a:gd name="T123" fmla="*/ 40 h 594"/>
                    <a:gd name="T124" fmla="*/ 31 w 356"/>
                    <a:gd name="T125" fmla="*/ 0 h 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6" h="594">
                      <a:moveTo>
                        <a:pt x="31" y="0"/>
                      </a:moveTo>
                      <a:lnTo>
                        <a:pt x="105" y="23"/>
                      </a:lnTo>
                      <a:lnTo>
                        <a:pt x="136" y="29"/>
                      </a:lnTo>
                      <a:lnTo>
                        <a:pt x="165" y="50"/>
                      </a:lnTo>
                      <a:lnTo>
                        <a:pt x="201" y="74"/>
                      </a:lnTo>
                      <a:lnTo>
                        <a:pt x="235" y="82"/>
                      </a:lnTo>
                      <a:lnTo>
                        <a:pt x="263" y="93"/>
                      </a:lnTo>
                      <a:lnTo>
                        <a:pt x="279" y="125"/>
                      </a:lnTo>
                      <a:lnTo>
                        <a:pt x="285" y="145"/>
                      </a:lnTo>
                      <a:lnTo>
                        <a:pt x="290" y="164"/>
                      </a:lnTo>
                      <a:lnTo>
                        <a:pt x="287" y="186"/>
                      </a:lnTo>
                      <a:lnTo>
                        <a:pt x="283" y="216"/>
                      </a:lnTo>
                      <a:lnTo>
                        <a:pt x="284" y="255"/>
                      </a:lnTo>
                      <a:lnTo>
                        <a:pt x="288" y="310"/>
                      </a:lnTo>
                      <a:lnTo>
                        <a:pt x="298" y="358"/>
                      </a:lnTo>
                      <a:lnTo>
                        <a:pt x="309" y="403"/>
                      </a:lnTo>
                      <a:lnTo>
                        <a:pt x="331" y="442"/>
                      </a:lnTo>
                      <a:lnTo>
                        <a:pt x="355" y="471"/>
                      </a:lnTo>
                      <a:lnTo>
                        <a:pt x="321" y="496"/>
                      </a:lnTo>
                      <a:lnTo>
                        <a:pt x="296" y="524"/>
                      </a:lnTo>
                      <a:lnTo>
                        <a:pt x="258" y="551"/>
                      </a:lnTo>
                      <a:lnTo>
                        <a:pt x="246" y="533"/>
                      </a:lnTo>
                      <a:lnTo>
                        <a:pt x="238" y="497"/>
                      </a:lnTo>
                      <a:lnTo>
                        <a:pt x="223" y="467"/>
                      </a:lnTo>
                      <a:lnTo>
                        <a:pt x="209" y="431"/>
                      </a:lnTo>
                      <a:lnTo>
                        <a:pt x="197" y="402"/>
                      </a:lnTo>
                      <a:lnTo>
                        <a:pt x="180" y="369"/>
                      </a:lnTo>
                      <a:lnTo>
                        <a:pt x="176" y="340"/>
                      </a:lnTo>
                      <a:lnTo>
                        <a:pt x="172" y="313"/>
                      </a:lnTo>
                      <a:lnTo>
                        <a:pt x="166" y="286"/>
                      </a:lnTo>
                      <a:lnTo>
                        <a:pt x="161" y="252"/>
                      </a:lnTo>
                      <a:lnTo>
                        <a:pt x="143" y="159"/>
                      </a:lnTo>
                      <a:lnTo>
                        <a:pt x="140" y="213"/>
                      </a:lnTo>
                      <a:lnTo>
                        <a:pt x="156" y="298"/>
                      </a:lnTo>
                      <a:lnTo>
                        <a:pt x="159" y="350"/>
                      </a:lnTo>
                      <a:lnTo>
                        <a:pt x="162" y="388"/>
                      </a:lnTo>
                      <a:lnTo>
                        <a:pt x="167" y="421"/>
                      </a:lnTo>
                      <a:lnTo>
                        <a:pt x="172" y="467"/>
                      </a:lnTo>
                      <a:lnTo>
                        <a:pt x="175" y="521"/>
                      </a:lnTo>
                      <a:lnTo>
                        <a:pt x="172" y="567"/>
                      </a:lnTo>
                      <a:lnTo>
                        <a:pt x="165" y="583"/>
                      </a:lnTo>
                      <a:lnTo>
                        <a:pt x="141" y="583"/>
                      </a:lnTo>
                      <a:lnTo>
                        <a:pt x="117" y="581"/>
                      </a:lnTo>
                      <a:lnTo>
                        <a:pt x="88" y="588"/>
                      </a:lnTo>
                      <a:lnTo>
                        <a:pt x="61" y="593"/>
                      </a:lnTo>
                      <a:lnTo>
                        <a:pt x="52" y="587"/>
                      </a:lnTo>
                      <a:lnTo>
                        <a:pt x="48" y="552"/>
                      </a:lnTo>
                      <a:lnTo>
                        <a:pt x="55" y="500"/>
                      </a:lnTo>
                      <a:lnTo>
                        <a:pt x="58" y="445"/>
                      </a:lnTo>
                      <a:lnTo>
                        <a:pt x="61" y="409"/>
                      </a:lnTo>
                      <a:lnTo>
                        <a:pt x="56" y="386"/>
                      </a:lnTo>
                      <a:lnTo>
                        <a:pt x="50" y="363"/>
                      </a:lnTo>
                      <a:lnTo>
                        <a:pt x="42" y="322"/>
                      </a:lnTo>
                      <a:lnTo>
                        <a:pt x="33" y="285"/>
                      </a:lnTo>
                      <a:lnTo>
                        <a:pt x="13" y="230"/>
                      </a:lnTo>
                      <a:lnTo>
                        <a:pt x="7" y="208"/>
                      </a:lnTo>
                      <a:lnTo>
                        <a:pt x="1" y="181"/>
                      </a:lnTo>
                      <a:lnTo>
                        <a:pt x="0" y="162"/>
                      </a:lnTo>
                      <a:lnTo>
                        <a:pt x="0" y="137"/>
                      </a:lnTo>
                      <a:lnTo>
                        <a:pt x="1" y="109"/>
                      </a:lnTo>
                      <a:lnTo>
                        <a:pt x="6" y="77"/>
                      </a:lnTo>
                      <a:lnTo>
                        <a:pt x="13" y="40"/>
                      </a:lnTo>
                      <a:lnTo>
                        <a:pt x="31" y="0"/>
                      </a:lnTo>
                    </a:path>
                  </a:pathLst>
                </a:custGeom>
                <a:solidFill>
                  <a:srgbClr val="00A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62" name="Group 2219"/>
                <p:cNvGrpSpPr>
                  <a:grpSpLocks/>
                </p:cNvGrpSpPr>
                <p:nvPr/>
              </p:nvGrpSpPr>
              <p:grpSpPr bwMode="auto">
                <a:xfrm>
                  <a:off x="3985" y="2972"/>
                  <a:ext cx="282" cy="408"/>
                  <a:chOff x="3985" y="2972"/>
                  <a:chExt cx="282" cy="408"/>
                </a:xfrm>
              </p:grpSpPr>
              <p:sp>
                <p:nvSpPr>
                  <p:cNvPr id="57463" name="Freeform 2220"/>
                  <p:cNvSpPr>
                    <a:spLocks/>
                  </p:cNvSpPr>
                  <p:nvPr/>
                </p:nvSpPr>
                <p:spPr bwMode="auto">
                  <a:xfrm>
                    <a:off x="3985" y="2972"/>
                    <a:ext cx="266" cy="105"/>
                  </a:xfrm>
                  <a:custGeom>
                    <a:avLst/>
                    <a:gdLst>
                      <a:gd name="T0" fmla="*/ 10 w 266"/>
                      <a:gd name="T1" fmla="*/ 0 h 105"/>
                      <a:gd name="T2" fmla="*/ 128 w 266"/>
                      <a:gd name="T3" fmla="*/ 23 h 105"/>
                      <a:gd name="T4" fmla="*/ 265 w 266"/>
                      <a:gd name="T5" fmla="*/ 100 h 105"/>
                      <a:gd name="T6" fmla="*/ 258 w 266"/>
                      <a:gd name="T7" fmla="*/ 104 h 105"/>
                      <a:gd name="T8" fmla="*/ 241 w 266"/>
                      <a:gd name="T9" fmla="*/ 96 h 105"/>
                      <a:gd name="T10" fmla="*/ 234 w 266"/>
                      <a:gd name="T11" fmla="*/ 89 h 105"/>
                      <a:gd name="T12" fmla="*/ 216 w 266"/>
                      <a:gd name="T13" fmla="*/ 82 h 105"/>
                      <a:gd name="T14" fmla="*/ 203 w 266"/>
                      <a:gd name="T15" fmla="*/ 81 h 105"/>
                      <a:gd name="T16" fmla="*/ 192 w 266"/>
                      <a:gd name="T17" fmla="*/ 81 h 105"/>
                      <a:gd name="T18" fmla="*/ 178 w 266"/>
                      <a:gd name="T19" fmla="*/ 79 h 105"/>
                      <a:gd name="T20" fmla="*/ 160 w 266"/>
                      <a:gd name="T21" fmla="*/ 76 h 105"/>
                      <a:gd name="T22" fmla="*/ 146 w 266"/>
                      <a:gd name="T23" fmla="*/ 69 h 105"/>
                      <a:gd name="T24" fmla="*/ 139 w 266"/>
                      <a:gd name="T25" fmla="*/ 63 h 105"/>
                      <a:gd name="T26" fmla="*/ 132 w 266"/>
                      <a:gd name="T27" fmla="*/ 54 h 105"/>
                      <a:gd name="T28" fmla="*/ 121 w 266"/>
                      <a:gd name="T29" fmla="*/ 41 h 105"/>
                      <a:gd name="T30" fmla="*/ 110 w 266"/>
                      <a:gd name="T31" fmla="*/ 38 h 105"/>
                      <a:gd name="T32" fmla="*/ 95 w 266"/>
                      <a:gd name="T33" fmla="*/ 32 h 105"/>
                      <a:gd name="T34" fmla="*/ 80 w 266"/>
                      <a:gd name="T35" fmla="*/ 32 h 105"/>
                      <a:gd name="T36" fmla="*/ 63 w 266"/>
                      <a:gd name="T37" fmla="*/ 35 h 105"/>
                      <a:gd name="T38" fmla="*/ 48 w 266"/>
                      <a:gd name="T39" fmla="*/ 38 h 105"/>
                      <a:gd name="T40" fmla="*/ 33 w 266"/>
                      <a:gd name="T41" fmla="*/ 32 h 105"/>
                      <a:gd name="T42" fmla="*/ 15 w 266"/>
                      <a:gd name="T43" fmla="*/ 31 h 105"/>
                      <a:gd name="T44" fmla="*/ 0 w 266"/>
                      <a:gd name="T45" fmla="*/ 39 h 105"/>
                      <a:gd name="T46" fmla="*/ 3 w 266"/>
                      <a:gd name="T47" fmla="*/ 23 h 105"/>
                      <a:gd name="T48" fmla="*/ 8 w 266"/>
                      <a:gd name="T49" fmla="*/ 12 h 105"/>
                      <a:gd name="T50" fmla="*/ 10 w 266"/>
                      <a:gd name="T51" fmla="*/ 0 h 1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6" h="105">
                        <a:moveTo>
                          <a:pt x="10" y="0"/>
                        </a:moveTo>
                        <a:lnTo>
                          <a:pt x="128" y="23"/>
                        </a:lnTo>
                        <a:lnTo>
                          <a:pt x="265" y="100"/>
                        </a:lnTo>
                        <a:lnTo>
                          <a:pt x="258" y="104"/>
                        </a:lnTo>
                        <a:lnTo>
                          <a:pt x="241" y="96"/>
                        </a:lnTo>
                        <a:lnTo>
                          <a:pt x="234" y="89"/>
                        </a:lnTo>
                        <a:lnTo>
                          <a:pt x="216" y="82"/>
                        </a:lnTo>
                        <a:lnTo>
                          <a:pt x="203" y="81"/>
                        </a:lnTo>
                        <a:lnTo>
                          <a:pt x="192" y="81"/>
                        </a:lnTo>
                        <a:lnTo>
                          <a:pt x="178" y="79"/>
                        </a:lnTo>
                        <a:lnTo>
                          <a:pt x="160" y="76"/>
                        </a:lnTo>
                        <a:lnTo>
                          <a:pt x="146" y="69"/>
                        </a:lnTo>
                        <a:lnTo>
                          <a:pt x="139" y="63"/>
                        </a:lnTo>
                        <a:lnTo>
                          <a:pt x="132" y="54"/>
                        </a:lnTo>
                        <a:lnTo>
                          <a:pt x="121" y="41"/>
                        </a:lnTo>
                        <a:lnTo>
                          <a:pt x="110" y="38"/>
                        </a:lnTo>
                        <a:lnTo>
                          <a:pt x="95" y="32"/>
                        </a:lnTo>
                        <a:lnTo>
                          <a:pt x="80" y="32"/>
                        </a:lnTo>
                        <a:lnTo>
                          <a:pt x="63" y="35"/>
                        </a:lnTo>
                        <a:lnTo>
                          <a:pt x="48" y="38"/>
                        </a:lnTo>
                        <a:lnTo>
                          <a:pt x="33" y="32"/>
                        </a:lnTo>
                        <a:lnTo>
                          <a:pt x="15" y="31"/>
                        </a:lnTo>
                        <a:lnTo>
                          <a:pt x="0" y="39"/>
                        </a:lnTo>
                        <a:lnTo>
                          <a:pt x="3" y="23"/>
                        </a:lnTo>
                        <a:lnTo>
                          <a:pt x="8" y="12"/>
                        </a:lnTo>
                        <a:lnTo>
                          <a:pt x="10" y="0"/>
                        </a:lnTo>
                      </a:path>
                    </a:pathLst>
                  </a:custGeom>
                  <a:solidFill>
                    <a:srgbClr val="00606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64" name="Freeform 2221"/>
                  <p:cNvSpPr>
                    <a:spLocks/>
                  </p:cNvSpPr>
                  <p:nvPr/>
                </p:nvSpPr>
                <p:spPr bwMode="auto">
                  <a:xfrm>
                    <a:off x="4031" y="3345"/>
                    <a:ext cx="31" cy="17"/>
                  </a:xfrm>
                  <a:custGeom>
                    <a:avLst/>
                    <a:gdLst>
                      <a:gd name="T0" fmla="*/ 0 w 31"/>
                      <a:gd name="T1" fmla="*/ 16 h 17"/>
                      <a:gd name="T2" fmla="*/ 15 w 31"/>
                      <a:gd name="T3" fmla="*/ 13 h 17"/>
                      <a:gd name="T4" fmla="*/ 21 w 31"/>
                      <a:gd name="T5" fmla="*/ 8 h 17"/>
                      <a:gd name="T6" fmla="*/ 30 w 31"/>
                      <a:gd name="T7" fmla="*/ 0 h 17"/>
                      <a:gd name="T8" fmla="*/ 15 w 31"/>
                      <a:gd name="T9" fmla="*/ 12 h 17"/>
                      <a:gd name="T10" fmla="*/ 0 w 31"/>
                      <a:gd name="T11" fmla="*/ 16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17">
                        <a:moveTo>
                          <a:pt x="0" y="16"/>
                        </a:moveTo>
                        <a:lnTo>
                          <a:pt x="15" y="13"/>
                        </a:lnTo>
                        <a:lnTo>
                          <a:pt x="21" y="8"/>
                        </a:lnTo>
                        <a:lnTo>
                          <a:pt x="30" y="0"/>
                        </a:lnTo>
                        <a:lnTo>
                          <a:pt x="15" y="12"/>
                        </a:lnTo>
                        <a:lnTo>
                          <a:pt x="0" y="16"/>
                        </a:lnTo>
                      </a:path>
                    </a:pathLst>
                  </a:custGeom>
                  <a:solidFill>
                    <a:srgbClr val="00606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65" name="Group 2222"/>
                  <p:cNvGrpSpPr>
                    <a:grpSpLocks/>
                  </p:cNvGrpSpPr>
                  <p:nvPr/>
                </p:nvGrpSpPr>
                <p:grpSpPr bwMode="auto">
                  <a:xfrm>
                    <a:off x="4246" y="3280"/>
                    <a:ext cx="21" cy="49"/>
                    <a:chOff x="4246" y="3280"/>
                    <a:chExt cx="21" cy="49"/>
                  </a:xfrm>
                </p:grpSpPr>
                <p:sp>
                  <p:nvSpPr>
                    <p:cNvPr id="57467" name="Freeform 2223"/>
                    <p:cNvSpPr>
                      <a:spLocks/>
                    </p:cNvSpPr>
                    <p:nvPr/>
                  </p:nvSpPr>
                  <p:spPr bwMode="auto">
                    <a:xfrm>
                      <a:off x="4246" y="3280"/>
                      <a:ext cx="21" cy="30"/>
                    </a:xfrm>
                    <a:custGeom>
                      <a:avLst/>
                      <a:gdLst>
                        <a:gd name="T0" fmla="*/ 20 w 21"/>
                        <a:gd name="T1" fmla="*/ 0 h 30"/>
                        <a:gd name="T2" fmla="*/ 13 w 21"/>
                        <a:gd name="T3" fmla="*/ 22 h 30"/>
                        <a:gd name="T4" fmla="*/ 7 w 21"/>
                        <a:gd name="T5" fmla="*/ 25 h 30"/>
                        <a:gd name="T6" fmla="*/ 0 w 21"/>
                        <a:gd name="T7" fmla="*/ 29 h 30"/>
                        <a:gd name="T8" fmla="*/ 10 w 21"/>
                        <a:gd name="T9" fmla="*/ 19 h 30"/>
                        <a:gd name="T10" fmla="*/ 20 w 21"/>
                        <a:gd name="T11" fmla="*/ 0 h 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30">
                          <a:moveTo>
                            <a:pt x="20" y="0"/>
                          </a:moveTo>
                          <a:lnTo>
                            <a:pt x="13" y="22"/>
                          </a:lnTo>
                          <a:lnTo>
                            <a:pt x="7" y="25"/>
                          </a:lnTo>
                          <a:lnTo>
                            <a:pt x="0" y="29"/>
                          </a:lnTo>
                          <a:lnTo>
                            <a:pt x="10" y="19"/>
                          </a:lnTo>
                          <a:lnTo>
                            <a:pt x="20" y="0"/>
                          </a:lnTo>
                        </a:path>
                      </a:pathLst>
                    </a:custGeom>
                    <a:solidFill>
                      <a:srgbClr val="00606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68" name="Freeform 2224"/>
                    <p:cNvSpPr>
                      <a:spLocks/>
                    </p:cNvSpPr>
                    <p:nvPr/>
                  </p:nvSpPr>
                  <p:spPr bwMode="auto">
                    <a:xfrm>
                      <a:off x="4250" y="3282"/>
                      <a:ext cx="17" cy="47"/>
                    </a:xfrm>
                    <a:custGeom>
                      <a:avLst/>
                      <a:gdLst>
                        <a:gd name="T0" fmla="*/ 14 w 17"/>
                        <a:gd name="T1" fmla="*/ 0 h 47"/>
                        <a:gd name="T2" fmla="*/ 13 w 17"/>
                        <a:gd name="T3" fmla="*/ 19 h 47"/>
                        <a:gd name="T4" fmla="*/ 13 w 17"/>
                        <a:gd name="T5" fmla="*/ 29 h 47"/>
                        <a:gd name="T6" fmla="*/ 7 w 17"/>
                        <a:gd name="T7" fmla="*/ 40 h 47"/>
                        <a:gd name="T8" fmla="*/ 0 w 17"/>
                        <a:gd name="T9" fmla="*/ 46 h 47"/>
                        <a:gd name="T10" fmla="*/ 12 w 17"/>
                        <a:gd name="T11" fmla="*/ 40 h 47"/>
                        <a:gd name="T12" fmla="*/ 16 w 17"/>
                        <a:gd name="T13" fmla="*/ 27 h 47"/>
                        <a:gd name="T14" fmla="*/ 14 w 17"/>
                        <a:gd name="T15" fmla="*/ 0 h 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7">
                          <a:moveTo>
                            <a:pt x="14" y="0"/>
                          </a:moveTo>
                          <a:lnTo>
                            <a:pt x="13" y="19"/>
                          </a:lnTo>
                          <a:lnTo>
                            <a:pt x="13" y="29"/>
                          </a:lnTo>
                          <a:lnTo>
                            <a:pt x="7" y="40"/>
                          </a:lnTo>
                          <a:lnTo>
                            <a:pt x="0" y="46"/>
                          </a:lnTo>
                          <a:lnTo>
                            <a:pt x="12" y="40"/>
                          </a:lnTo>
                          <a:lnTo>
                            <a:pt x="16" y="27"/>
                          </a:lnTo>
                          <a:lnTo>
                            <a:pt x="14" y="0"/>
                          </a:lnTo>
                        </a:path>
                      </a:pathLst>
                    </a:custGeom>
                    <a:solidFill>
                      <a:srgbClr val="00606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66" name="Freeform 2225"/>
                  <p:cNvSpPr>
                    <a:spLocks/>
                  </p:cNvSpPr>
                  <p:nvPr/>
                </p:nvSpPr>
                <p:spPr bwMode="auto">
                  <a:xfrm>
                    <a:off x="4033" y="3363"/>
                    <a:ext cx="30" cy="17"/>
                  </a:xfrm>
                  <a:custGeom>
                    <a:avLst/>
                    <a:gdLst>
                      <a:gd name="T0" fmla="*/ 0 w 30"/>
                      <a:gd name="T1" fmla="*/ 1 h 17"/>
                      <a:gd name="T2" fmla="*/ 8 w 30"/>
                      <a:gd name="T3" fmla="*/ 1 h 17"/>
                      <a:gd name="T4" fmla="*/ 21 w 30"/>
                      <a:gd name="T5" fmla="*/ 3 h 17"/>
                      <a:gd name="T6" fmla="*/ 26 w 30"/>
                      <a:gd name="T7" fmla="*/ 4 h 17"/>
                      <a:gd name="T8" fmla="*/ 26 w 30"/>
                      <a:gd name="T9" fmla="*/ 16 h 17"/>
                      <a:gd name="T10" fmla="*/ 29 w 30"/>
                      <a:gd name="T11" fmla="*/ 3 h 17"/>
                      <a:gd name="T12" fmla="*/ 24 w 30"/>
                      <a:gd name="T13" fmla="*/ 0 h 17"/>
                      <a:gd name="T14" fmla="*/ 0 w 30"/>
                      <a:gd name="T15" fmla="*/ 1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7">
                        <a:moveTo>
                          <a:pt x="0" y="1"/>
                        </a:moveTo>
                        <a:lnTo>
                          <a:pt x="8" y="1"/>
                        </a:lnTo>
                        <a:lnTo>
                          <a:pt x="21" y="3"/>
                        </a:lnTo>
                        <a:lnTo>
                          <a:pt x="26" y="4"/>
                        </a:lnTo>
                        <a:lnTo>
                          <a:pt x="26" y="16"/>
                        </a:lnTo>
                        <a:lnTo>
                          <a:pt x="29" y="3"/>
                        </a:lnTo>
                        <a:lnTo>
                          <a:pt x="24" y="0"/>
                        </a:lnTo>
                        <a:lnTo>
                          <a:pt x="0" y="1"/>
                        </a:lnTo>
                      </a:path>
                    </a:pathLst>
                  </a:custGeom>
                  <a:solidFill>
                    <a:srgbClr val="00606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57439" name="Group 2226"/>
            <p:cNvGrpSpPr>
              <a:grpSpLocks/>
            </p:cNvGrpSpPr>
            <p:nvPr/>
          </p:nvGrpSpPr>
          <p:grpSpPr bwMode="auto">
            <a:xfrm>
              <a:off x="3694" y="2365"/>
              <a:ext cx="168" cy="230"/>
              <a:chOff x="3694" y="2365"/>
              <a:chExt cx="168" cy="230"/>
            </a:xfrm>
          </p:grpSpPr>
          <p:sp>
            <p:nvSpPr>
              <p:cNvPr id="57453" name="Freeform 2227"/>
              <p:cNvSpPr>
                <a:spLocks/>
              </p:cNvSpPr>
              <p:nvPr/>
            </p:nvSpPr>
            <p:spPr bwMode="auto">
              <a:xfrm>
                <a:off x="3694" y="2365"/>
                <a:ext cx="168" cy="230"/>
              </a:xfrm>
              <a:custGeom>
                <a:avLst/>
                <a:gdLst>
                  <a:gd name="T0" fmla="*/ 13 w 168"/>
                  <a:gd name="T1" fmla="*/ 2 h 230"/>
                  <a:gd name="T2" fmla="*/ 47 w 168"/>
                  <a:gd name="T3" fmla="*/ 24 h 230"/>
                  <a:gd name="T4" fmla="*/ 66 w 168"/>
                  <a:gd name="T5" fmla="*/ 40 h 230"/>
                  <a:gd name="T6" fmla="*/ 92 w 168"/>
                  <a:gd name="T7" fmla="*/ 65 h 230"/>
                  <a:gd name="T8" fmla="*/ 107 w 168"/>
                  <a:gd name="T9" fmla="*/ 63 h 230"/>
                  <a:gd name="T10" fmla="*/ 121 w 168"/>
                  <a:gd name="T11" fmla="*/ 66 h 230"/>
                  <a:gd name="T12" fmla="*/ 131 w 168"/>
                  <a:gd name="T13" fmla="*/ 73 h 230"/>
                  <a:gd name="T14" fmla="*/ 140 w 168"/>
                  <a:gd name="T15" fmla="*/ 85 h 230"/>
                  <a:gd name="T16" fmla="*/ 150 w 168"/>
                  <a:gd name="T17" fmla="*/ 99 h 230"/>
                  <a:gd name="T18" fmla="*/ 163 w 168"/>
                  <a:gd name="T19" fmla="*/ 110 h 230"/>
                  <a:gd name="T20" fmla="*/ 167 w 168"/>
                  <a:gd name="T21" fmla="*/ 127 h 230"/>
                  <a:gd name="T22" fmla="*/ 151 w 168"/>
                  <a:gd name="T23" fmla="*/ 153 h 230"/>
                  <a:gd name="T24" fmla="*/ 146 w 168"/>
                  <a:gd name="T25" fmla="*/ 178 h 230"/>
                  <a:gd name="T26" fmla="*/ 136 w 168"/>
                  <a:gd name="T27" fmla="*/ 202 h 230"/>
                  <a:gd name="T28" fmla="*/ 123 w 168"/>
                  <a:gd name="T29" fmla="*/ 218 h 230"/>
                  <a:gd name="T30" fmla="*/ 109 w 168"/>
                  <a:gd name="T31" fmla="*/ 229 h 230"/>
                  <a:gd name="T32" fmla="*/ 94 w 168"/>
                  <a:gd name="T33" fmla="*/ 229 h 230"/>
                  <a:gd name="T34" fmla="*/ 64 w 168"/>
                  <a:gd name="T35" fmla="*/ 216 h 230"/>
                  <a:gd name="T36" fmla="*/ 45 w 168"/>
                  <a:gd name="T37" fmla="*/ 203 h 230"/>
                  <a:gd name="T38" fmla="*/ 32 w 168"/>
                  <a:gd name="T39" fmla="*/ 188 h 230"/>
                  <a:gd name="T40" fmla="*/ 24 w 168"/>
                  <a:gd name="T41" fmla="*/ 176 h 230"/>
                  <a:gd name="T42" fmla="*/ 22 w 168"/>
                  <a:gd name="T43" fmla="*/ 164 h 230"/>
                  <a:gd name="T44" fmla="*/ 24 w 168"/>
                  <a:gd name="T45" fmla="*/ 155 h 230"/>
                  <a:gd name="T46" fmla="*/ 29 w 168"/>
                  <a:gd name="T47" fmla="*/ 150 h 230"/>
                  <a:gd name="T48" fmla="*/ 30 w 168"/>
                  <a:gd name="T49" fmla="*/ 142 h 230"/>
                  <a:gd name="T50" fmla="*/ 34 w 168"/>
                  <a:gd name="T51" fmla="*/ 133 h 230"/>
                  <a:gd name="T52" fmla="*/ 40 w 168"/>
                  <a:gd name="T53" fmla="*/ 131 h 230"/>
                  <a:gd name="T54" fmla="*/ 47 w 168"/>
                  <a:gd name="T55" fmla="*/ 130 h 230"/>
                  <a:gd name="T56" fmla="*/ 47 w 168"/>
                  <a:gd name="T57" fmla="*/ 119 h 230"/>
                  <a:gd name="T58" fmla="*/ 52 w 168"/>
                  <a:gd name="T59" fmla="*/ 109 h 230"/>
                  <a:gd name="T60" fmla="*/ 58 w 168"/>
                  <a:gd name="T61" fmla="*/ 105 h 230"/>
                  <a:gd name="T62" fmla="*/ 73 w 168"/>
                  <a:gd name="T63" fmla="*/ 97 h 230"/>
                  <a:gd name="T64" fmla="*/ 62 w 168"/>
                  <a:gd name="T65" fmla="*/ 92 h 230"/>
                  <a:gd name="T66" fmla="*/ 47 w 168"/>
                  <a:gd name="T67" fmla="*/ 78 h 230"/>
                  <a:gd name="T68" fmla="*/ 33 w 168"/>
                  <a:gd name="T69" fmla="*/ 63 h 230"/>
                  <a:gd name="T70" fmla="*/ 17 w 168"/>
                  <a:gd name="T71" fmla="*/ 45 h 230"/>
                  <a:gd name="T72" fmla="*/ 2 w 168"/>
                  <a:gd name="T73" fmla="*/ 23 h 230"/>
                  <a:gd name="T74" fmla="*/ 0 w 168"/>
                  <a:gd name="T75" fmla="*/ 15 h 230"/>
                  <a:gd name="T76" fmla="*/ 0 w 168"/>
                  <a:gd name="T77" fmla="*/ 7 h 230"/>
                  <a:gd name="T78" fmla="*/ 2 w 168"/>
                  <a:gd name="T79" fmla="*/ 3 h 230"/>
                  <a:gd name="T80" fmla="*/ 8 w 168"/>
                  <a:gd name="T81" fmla="*/ 0 h 230"/>
                  <a:gd name="T82" fmla="*/ 13 w 168"/>
                  <a:gd name="T83" fmla="*/ 2 h 2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8" h="230">
                    <a:moveTo>
                      <a:pt x="13" y="2"/>
                    </a:moveTo>
                    <a:lnTo>
                      <a:pt x="47" y="24"/>
                    </a:lnTo>
                    <a:lnTo>
                      <a:pt x="66" y="40"/>
                    </a:lnTo>
                    <a:lnTo>
                      <a:pt x="92" y="65"/>
                    </a:lnTo>
                    <a:lnTo>
                      <a:pt x="107" y="63"/>
                    </a:lnTo>
                    <a:lnTo>
                      <a:pt x="121" y="66"/>
                    </a:lnTo>
                    <a:lnTo>
                      <a:pt x="131" y="73"/>
                    </a:lnTo>
                    <a:lnTo>
                      <a:pt x="140" y="85"/>
                    </a:lnTo>
                    <a:lnTo>
                      <a:pt x="150" y="99"/>
                    </a:lnTo>
                    <a:lnTo>
                      <a:pt x="163" y="110"/>
                    </a:lnTo>
                    <a:lnTo>
                      <a:pt x="167" y="127"/>
                    </a:lnTo>
                    <a:lnTo>
                      <a:pt x="151" y="153"/>
                    </a:lnTo>
                    <a:lnTo>
                      <a:pt x="146" y="178"/>
                    </a:lnTo>
                    <a:lnTo>
                      <a:pt x="136" y="202"/>
                    </a:lnTo>
                    <a:lnTo>
                      <a:pt x="123" y="218"/>
                    </a:lnTo>
                    <a:lnTo>
                      <a:pt x="109" y="229"/>
                    </a:lnTo>
                    <a:lnTo>
                      <a:pt x="94" y="229"/>
                    </a:lnTo>
                    <a:lnTo>
                      <a:pt x="64" y="216"/>
                    </a:lnTo>
                    <a:lnTo>
                      <a:pt x="45" y="203"/>
                    </a:lnTo>
                    <a:lnTo>
                      <a:pt x="32" y="188"/>
                    </a:lnTo>
                    <a:lnTo>
                      <a:pt x="24" y="176"/>
                    </a:lnTo>
                    <a:lnTo>
                      <a:pt x="22" y="164"/>
                    </a:lnTo>
                    <a:lnTo>
                      <a:pt x="24" y="155"/>
                    </a:lnTo>
                    <a:lnTo>
                      <a:pt x="29" y="150"/>
                    </a:lnTo>
                    <a:lnTo>
                      <a:pt x="30" y="142"/>
                    </a:lnTo>
                    <a:lnTo>
                      <a:pt x="34" y="133"/>
                    </a:lnTo>
                    <a:lnTo>
                      <a:pt x="40" y="131"/>
                    </a:lnTo>
                    <a:lnTo>
                      <a:pt x="47" y="130"/>
                    </a:lnTo>
                    <a:lnTo>
                      <a:pt x="47" y="119"/>
                    </a:lnTo>
                    <a:lnTo>
                      <a:pt x="52" y="109"/>
                    </a:lnTo>
                    <a:lnTo>
                      <a:pt x="58" y="105"/>
                    </a:lnTo>
                    <a:lnTo>
                      <a:pt x="73" y="97"/>
                    </a:lnTo>
                    <a:lnTo>
                      <a:pt x="62" y="92"/>
                    </a:lnTo>
                    <a:lnTo>
                      <a:pt x="47" y="78"/>
                    </a:lnTo>
                    <a:lnTo>
                      <a:pt x="33" y="63"/>
                    </a:lnTo>
                    <a:lnTo>
                      <a:pt x="17" y="45"/>
                    </a:lnTo>
                    <a:lnTo>
                      <a:pt x="2" y="23"/>
                    </a:lnTo>
                    <a:lnTo>
                      <a:pt x="0" y="15"/>
                    </a:lnTo>
                    <a:lnTo>
                      <a:pt x="0" y="7"/>
                    </a:lnTo>
                    <a:lnTo>
                      <a:pt x="2" y="3"/>
                    </a:lnTo>
                    <a:lnTo>
                      <a:pt x="8" y="0"/>
                    </a:lnTo>
                    <a:lnTo>
                      <a:pt x="13" y="2"/>
                    </a:lnTo>
                  </a:path>
                </a:pathLst>
              </a:custGeom>
              <a:solidFill>
                <a:srgbClr val="E0A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54" name="Group 2228"/>
              <p:cNvGrpSpPr>
                <a:grpSpLocks/>
              </p:cNvGrpSpPr>
              <p:nvPr/>
            </p:nvGrpSpPr>
            <p:grpSpPr bwMode="auto">
              <a:xfrm>
                <a:off x="3721" y="2427"/>
                <a:ext cx="110" cy="105"/>
                <a:chOff x="3721" y="2427"/>
                <a:chExt cx="110" cy="105"/>
              </a:xfrm>
            </p:grpSpPr>
            <p:sp>
              <p:nvSpPr>
                <p:cNvPr id="57455" name="Freeform 2229"/>
                <p:cNvSpPr>
                  <a:spLocks/>
                </p:cNvSpPr>
                <p:nvPr/>
              </p:nvSpPr>
              <p:spPr bwMode="auto">
                <a:xfrm>
                  <a:off x="3721" y="2515"/>
                  <a:ext cx="21" cy="17"/>
                </a:xfrm>
                <a:custGeom>
                  <a:avLst/>
                  <a:gdLst>
                    <a:gd name="T0" fmla="*/ 0 w 21"/>
                    <a:gd name="T1" fmla="*/ 0 h 17"/>
                    <a:gd name="T2" fmla="*/ 8 w 21"/>
                    <a:gd name="T3" fmla="*/ 1 h 17"/>
                    <a:gd name="T4" fmla="*/ 14 w 21"/>
                    <a:gd name="T5" fmla="*/ 7 h 17"/>
                    <a:gd name="T6" fmla="*/ 20 w 21"/>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17">
                      <a:moveTo>
                        <a:pt x="0" y="0"/>
                      </a:moveTo>
                      <a:lnTo>
                        <a:pt x="8" y="1"/>
                      </a:lnTo>
                      <a:lnTo>
                        <a:pt x="14" y="7"/>
                      </a:lnTo>
                      <a:lnTo>
                        <a:pt x="20" y="16"/>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6" name="Freeform 2230"/>
                <p:cNvSpPr>
                  <a:spLocks/>
                </p:cNvSpPr>
                <p:nvPr/>
              </p:nvSpPr>
              <p:spPr bwMode="auto">
                <a:xfrm>
                  <a:off x="3738" y="2491"/>
                  <a:ext cx="19" cy="17"/>
                </a:xfrm>
                <a:custGeom>
                  <a:avLst/>
                  <a:gdLst>
                    <a:gd name="T0" fmla="*/ 0 w 19"/>
                    <a:gd name="T1" fmla="*/ 0 h 17"/>
                    <a:gd name="T2" fmla="*/ 6 w 19"/>
                    <a:gd name="T3" fmla="*/ 2 h 17"/>
                    <a:gd name="T4" fmla="*/ 12 w 19"/>
                    <a:gd name="T5" fmla="*/ 4 h 17"/>
                    <a:gd name="T6" fmla="*/ 16 w 19"/>
                    <a:gd name="T7" fmla="*/ 10 h 17"/>
                    <a:gd name="T8" fmla="*/ 18 w 19"/>
                    <a:gd name="T9" fmla="*/ 16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7">
                      <a:moveTo>
                        <a:pt x="0" y="0"/>
                      </a:moveTo>
                      <a:lnTo>
                        <a:pt x="6" y="2"/>
                      </a:lnTo>
                      <a:lnTo>
                        <a:pt x="12" y="4"/>
                      </a:lnTo>
                      <a:lnTo>
                        <a:pt x="16" y="10"/>
                      </a:lnTo>
                      <a:lnTo>
                        <a:pt x="18" y="16"/>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7" name="Freeform 2231"/>
                <p:cNvSpPr>
                  <a:spLocks/>
                </p:cNvSpPr>
                <p:nvPr/>
              </p:nvSpPr>
              <p:spPr bwMode="auto">
                <a:xfrm>
                  <a:off x="3755" y="2467"/>
                  <a:ext cx="22" cy="17"/>
                </a:xfrm>
                <a:custGeom>
                  <a:avLst/>
                  <a:gdLst>
                    <a:gd name="T0" fmla="*/ 0 w 22"/>
                    <a:gd name="T1" fmla="*/ 0 h 17"/>
                    <a:gd name="T2" fmla="*/ 8 w 22"/>
                    <a:gd name="T3" fmla="*/ 2 h 17"/>
                    <a:gd name="T4" fmla="*/ 16 w 22"/>
                    <a:gd name="T5" fmla="*/ 7 h 17"/>
                    <a:gd name="T6" fmla="*/ 21 w 22"/>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0" y="0"/>
                      </a:moveTo>
                      <a:lnTo>
                        <a:pt x="8" y="2"/>
                      </a:lnTo>
                      <a:lnTo>
                        <a:pt x="16" y="7"/>
                      </a:lnTo>
                      <a:lnTo>
                        <a:pt x="21" y="16"/>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8" name="Freeform 2232"/>
                <p:cNvSpPr>
                  <a:spLocks/>
                </p:cNvSpPr>
                <p:nvPr/>
              </p:nvSpPr>
              <p:spPr bwMode="auto">
                <a:xfrm>
                  <a:off x="3786" y="2427"/>
                  <a:ext cx="45" cy="34"/>
                </a:xfrm>
                <a:custGeom>
                  <a:avLst/>
                  <a:gdLst>
                    <a:gd name="T0" fmla="*/ 0 w 45"/>
                    <a:gd name="T1" fmla="*/ 0 h 34"/>
                    <a:gd name="T2" fmla="*/ 11 w 45"/>
                    <a:gd name="T3" fmla="*/ 4 h 34"/>
                    <a:gd name="T4" fmla="*/ 21 w 45"/>
                    <a:gd name="T5" fmla="*/ 8 h 34"/>
                    <a:gd name="T6" fmla="*/ 28 w 45"/>
                    <a:gd name="T7" fmla="*/ 17 h 34"/>
                    <a:gd name="T8" fmla="*/ 33 w 45"/>
                    <a:gd name="T9" fmla="*/ 28 h 34"/>
                    <a:gd name="T10" fmla="*/ 44 w 45"/>
                    <a:gd name="T11" fmla="*/ 33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34">
                      <a:moveTo>
                        <a:pt x="0" y="0"/>
                      </a:moveTo>
                      <a:lnTo>
                        <a:pt x="11" y="4"/>
                      </a:lnTo>
                      <a:lnTo>
                        <a:pt x="21" y="8"/>
                      </a:lnTo>
                      <a:lnTo>
                        <a:pt x="28" y="17"/>
                      </a:lnTo>
                      <a:lnTo>
                        <a:pt x="33" y="28"/>
                      </a:lnTo>
                      <a:lnTo>
                        <a:pt x="44" y="33"/>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57440" name="Group 2233"/>
            <p:cNvGrpSpPr>
              <a:grpSpLocks/>
            </p:cNvGrpSpPr>
            <p:nvPr/>
          </p:nvGrpSpPr>
          <p:grpSpPr bwMode="auto">
            <a:xfrm>
              <a:off x="4126" y="2578"/>
              <a:ext cx="196" cy="104"/>
              <a:chOff x="4126" y="2578"/>
              <a:chExt cx="196" cy="104"/>
            </a:xfrm>
          </p:grpSpPr>
          <p:sp>
            <p:nvSpPr>
              <p:cNvPr id="57450" name="Freeform 2234"/>
              <p:cNvSpPr>
                <a:spLocks/>
              </p:cNvSpPr>
              <p:nvPr/>
            </p:nvSpPr>
            <p:spPr bwMode="auto">
              <a:xfrm>
                <a:off x="4145" y="2578"/>
                <a:ext cx="177" cy="104"/>
              </a:xfrm>
              <a:custGeom>
                <a:avLst/>
                <a:gdLst>
                  <a:gd name="T0" fmla="*/ 0 w 177"/>
                  <a:gd name="T1" fmla="*/ 103 h 104"/>
                  <a:gd name="T2" fmla="*/ 15 w 177"/>
                  <a:gd name="T3" fmla="*/ 32 h 104"/>
                  <a:gd name="T4" fmla="*/ 60 w 177"/>
                  <a:gd name="T5" fmla="*/ 18 h 104"/>
                  <a:gd name="T6" fmla="*/ 115 w 177"/>
                  <a:gd name="T7" fmla="*/ 6 h 104"/>
                  <a:gd name="T8" fmla="*/ 176 w 177"/>
                  <a:gd name="T9" fmla="*/ 0 h 104"/>
                  <a:gd name="T10" fmla="*/ 136 w 177"/>
                  <a:gd name="T11" fmla="*/ 95 h 104"/>
                  <a:gd name="T12" fmla="*/ 86 w 177"/>
                  <a:gd name="T13" fmla="*/ 82 h 104"/>
                  <a:gd name="T14" fmla="*/ 0 w 177"/>
                  <a:gd name="T15" fmla="*/ 103 h 1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7" h="104">
                    <a:moveTo>
                      <a:pt x="0" y="103"/>
                    </a:moveTo>
                    <a:lnTo>
                      <a:pt x="15" y="32"/>
                    </a:lnTo>
                    <a:lnTo>
                      <a:pt x="60" y="18"/>
                    </a:lnTo>
                    <a:lnTo>
                      <a:pt x="115" y="6"/>
                    </a:lnTo>
                    <a:lnTo>
                      <a:pt x="176" y="0"/>
                    </a:lnTo>
                    <a:lnTo>
                      <a:pt x="136" y="95"/>
                    </a:lnTo>
                    <a:lnTo>
                      <a:pt x="86" y="82"/>
                    </a:lnTo>
                    <a:lnTo>
                      <a:pt x="0" y="103"/>
                    </a:lnTo>
                  </a:path>
                </a:pathLst>
              </a:custGeom>
              <a:solidFill>
                <a:srgbClr val="E0FF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1" name="Freeform 2235"/>
              <p:cNvSpPr>
                <a:spLocks/>
              </p:cNvSpPr>
              <p:nvPr/>
            </p:nvSpPr>
            <p:spPr bwMode="auto">
              <a:xfrm>
                <a:off x="4126" y="2613"/>
                <a:ext cx="45" cy="51"/>
              </a:xfrm>
              <a:custGeom>
                <a:avLst/>
                <a:gdLst>
                  <a:gd name="T0" fmla="*/ 0 w 45"/>
                  <a:gd name="T1" fmla="*/ 33 h 51"/>
                  <a:gd name="T2" fmla="*/ 8 w 45"/>
                  <a:gd name="T3" fmla="*/ 12 h 51"/>
                  <a:gd name="T4" fmla="*/ 35 w 45"/>
                  <a:gd name="T5" fmla="*/ 0 h 51"/>
                  <a:gd name="T6" fmla="*/ 44 w 45"/>
                  <a:gd name="T7" fmla="*/ 33 h 51"/>
                  <a:gd name="T8" fmla="*/ 28 w 45"/>
                  <a:gd name="T9" fmla="*/ 50 h 51"/>
                  <a:gd name="T10" fmla="*/ 0 w 45"/>
                  <a:gd name="T11" fmla="*/ 33 h 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51">
                    <a:moveTo>
                      <a:pt x="0" y="33"/>
                    </a:moveTo>
                    <a:lnTo>
                      <a:pt x="8" y="12"/>
                    </a:lnTo>
                    <a:lnTo>
                      <a:pt x="35" y="0"/>
                    </a:lnTo>
                    <a:lnTo>
                      <a:pt x="44" y="33"/>
                    </a:lnTo>
                    <a:lnTo>
                      <a:pt x="28" y="50"/>
                    </a:lnTo>
                    <a:lnTo>
                      <a:pt x="0" y="33"/>
                    </a:lnTo>
                  </a:path>
                </a:pathLst>
              </a:custGeom>
              <a:solidFill>
                <a:srgbClr val="0000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2" name="Freeform 2236"/>
              <p:cNvSpPr>
                <a:spLocks/>
              </p:cNvSpPr>
              <p:nvPr/>
            </p:nvSpPr>
            <p:spPr bwMode="auto">
              <a:xfrm>
                <a:off x="4161" y="2648"/>
                <a:ext cx="17" cy="18"/>
              </a:xfrm>
              <a:custGeom>
                <a:avLst/>
                <a:gdLst>
                  <a:gd name="T0" fmla="*/ 10 w 17"/>
                  <a:gd name="T1" fmla="*/ 0 h 18"/>
                  <a:gd name="T2" fmla="*/ 16 w 17"/>
                  <a:gd name="T3" fmla="*/ 17 h 18"/>
                  <a:gd name="T4" fmla="*/ 0 w 17"/>
                  <a:gd name="T5" fmla="*/ 9 h 18"/>
                  <a:gd name="T6" fmla="*/ 10 w 17"/>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8">
                    <a:moveTo>
                      <a:pt x="10" y="0"/>
                    </a:moveTo>
                    <a:lnTo>
                      <a:pt x="16" y="17"/>
                    </a:lnTo>
                    <a:lnTo>
                      <a:pt x="0" y="9"/>
                    </a:lnTo>
                    <a:lnTo>
                      <a:pt x="10" y="0"/>
                    </a:lnTo>
                  </a:path>
                </a:pathLst>
              </a:custGeom>
              <a:solidFill>
                <a:srgbClr val="C0FF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41" name="Freeform 2237"/>
            <p:cNvSpPr>
              <a:spLocks/>
            </p:cNvSpPr>
            <p:nvPr/>
          </p:nvSpPr>
          <p:spPr bwMode="auto">
            <a:xfrm>
              <a:off x="3801" y="2492"/>
              <a:ext cx="172" cy="160"/>
            </a:xfrm>
            <a:custGeom>
              <a:avLst/>
              <a:gdLst>
                <a:gd name="T0" fmla="*/ 0 w 172"/>
                <a:gd name="T1" fmla="*/ 92 h 160"/>
                <a:gd name="T2" fmla="*/ 9 w 172"/>
                <a:gd name="T3" fmla="*/ 65 h 160"/>
                <a:gd name="T4" fmla="*/ 32 w 172"/>
                <a:gd name="T5" fmla="*/ 38 h 160"/>
                <a:gd name="T6" fmla="*/ 55 w 172"/>
                <a:gd name="T7" fmla="*/ 0 h 160"/>
                <a:gd name="T8" fmla="*/ 88 w 172"/>
                <a:gd name="T9" fmla="*/ 6 h 160"/>
                <a:gd name="T10" fmla="*/ 108 w 172"/>
                <a:gd name="T11" fmla="*/ 17 h 160"/>
                <a:gd name="T12" fmla="*/ 136 w 172"/>
                <a:gd name="T13" fmla="*/ 31 h 160"/>
                <a:gd name="T14" fmla="*/ 171 w 172"/>
                <a:gd name="T15" fmla="*/ 38 h 160"/>
                <a:gd name="T16" fmla="*/ 120 w 172"/>
                <a:gd name="T17" fmla="*/ 79 h 160"/>
                <a:gd name="T18" fmla="*/ 105 w 172"/>
                <a:gd name="T19" fmla="*/ 98 h 160"/>
                <a:gd name="T20" fmla="*/ 97 w 172"/>
                <a:gd name="T21" fmla="*/ 121 h 160"/>
                <a:gd name="T22" fmla="*/ 80 w 172"/>
                <a:gd name="T23" fmla="*/ 138 h 160"/>
                <a:gd name="T24" fmla="*/ 71 w 172"/>
                <a:gd name="T25" fmla="*/ 159 h 160"/>
                <a:gd name="T26" fmla="*/ 55 w 172"/>
                <a:gd name="T27" fmla="*/ 145 h 160"/>
                <a:gd name="T28" fmla="*/ 35 w 172"/>
                <a:gd name="T29" fmla="*/ 132 h 160"/>
                <a:gd name="T30" fmla="*/ 0 w 172"/>
                <a:gd name="T31" fmla="*/ 92 h 1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 h="160">
                  <a:moveTo>
                    <a:pt x="0" y="92"/>
                  </a:moveTo>
                  <a:lnTo>
                    <a:pt x="9" y="65"/>
                  </a:lnTo>
                  <a:lnTo>
                    <a:pt x="32" y="38"/>
                  </a:lnTo>
                  <a:lnTo>
                    <a:pt x="55" y="0"/>
                  </a:lnTo>
                  <a:lnTo>
                    <a:pt x="88" y="6"/>
                  </a:lnTo>
                  <a:lnTo>
                    <a:pt x="108" y="17"/>
                  </a:lnTo>
                  <a:lnTo>
                    <a:pt x="136" y="31"/>
                  </a:lnTo>
                  <a:lnTo>
                    <a:pt x="171" y="38"/>
                  </a:lnTo>
                  <a:lnTo>
                    <a:pt x="120" y="79"/>
                  </a:lnTo>
                  <a:lnTo>
                    <a:pt x="105" y="98"/>
                  </a:lnTo>
                  <a:lnTo>
                    <a:pt x="97" y="121"/>
                  </a:lnTo>
                  <a:lnTo>
                    <a:pt x="80" y="138"/>
                  </a:lnTo>
                  <a:lnTo>
                    <a:pt x="71" y="159"/>
                  </a:lnTo>
                  <a:lnTo>
                    <a:pt x="55" y="145"/>
                  </a:lnTo>
                  <a:lnTo>
                    <a:pt x="35" y="132"/>
                  </a:lnTo>
                  <a:lnTo>
                    <a:pt x="0" y="92"/>
                  </a:lnTo>
                </a:path>
              </a:pathLst>
            </a:custGeom>
            <a:solidFill>
              <a:srgbClr val="E0FF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2" name="Freeform 2238"/>
            <p:cNvSpPr>
              <a:spLocks/>
            </p:cNvSpPr>
            <p:nvPr/>
          </p:nvSpPr>
          <p:spPr bwMode="auto">
            <a:xfrm>
              <a:off x="3879" y="2523"/>
              <a:ext cx="23" cy="19"/>
            </a:xfrm>
            <a:custGeom>
              <a:avLst/>
              <a:gdLst>
                <a:gd name="T0" fmla="*/ 13 w 23"/>
                <a:gd name="T1" fmla="*/ 0 h 19"/>
                <a:gd name="T2" fmla="*/ 0 w 23"/>
                <a:gd name="T3" fmla="*/ 13 h 19"/>
                <a:gd name="T4" fmla="*/ 10 w 23"/>
                <a:gd name="T5" fmla="*/ 18 h 19"/>
                <a:gd name="T6" fmla="*/ 22 w 23"/>
                <a:gd name="T7" fmla="*/ 5 h 19"/>
                <a:gd name="T8" fmla="*/ 13 w 23"/>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19">
                  <a:moveTo>
                    <a:pt x="13" y="0"/>
                  </a:moveTo>
                  <a:lnTo>
                    <a:pt x="0" y="13"/>
                  </a:lnTo>
                  <a:lnTo>
                    <a:pt x="10" y="18"/>
                  </a:lnTo>
                  <a:lnTo>
                    <a:pt x="22" y="5"/>
                  </a:lnTo>
                  <a:lnTo>
                    <a:pt x="13" y="0"/>
                  </a:lnTo>
                </a:path>
              </a:pathLst>
            </a:custGeom>
            <a:solidFill>
              <a:srgbClr val="C0C0E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3" name="Freeform 2239"/>
            <p:cNvSpPr>
              <a:spLocks/>
            </p:cNvSpPr>
            <p:nvPr/>
          </p:nvSpPr>
          <p:spPr bwMode="auto">
            <a:xfrm>
              <a:off x="3862" y="2541"/>
              <a:ext cx="465" cy="532"/>
            </a:xfrm>
            <a:custGeom>
              <a:avLst/>
              <a:gdLst>
                <a:gd name="T0" fmla="*/ 83 w 465"/>
                <a:gd name="T1" fmla="*/ 151 h 532"/>
                <a:gd name="T2" fmla="*/ 0 w 465"/>
                <a:gd name="T3" fmla="*/ 81 h 532"/>
                <a:gd name="T4" fmla="*/ 15 w 465"/>
                <a:gd name="T5" fmla="*/ 103 h 532"/>
                <a:gd name="T6" fmla="*/ 31 w 465"/>
                <a:gd name="T7" fmla="*/ 54 h 532"/>
                <a:gd name="T8" fmla="*/ 73 w 465"/>
                <a:gd name="T9" fmla="*/ 11 h 532"/>
                <a:gd name="T10" fmla="*/ 100 w 465"/>
                <a:gd name="T11" fmla="*/ 0 h 532"/>
                <a:gd name="T12" fmla="*/ 158 w 465"/>
                <a:gd name="T13" fmla="*/ 38 h 532"/>
                <a:gd name="T14" fmla="*/ 191 w 465"/>
                <a:gd name="T15" fmla="*/ 71 h 532"/>
                <a:gd name="T16" fmla="*/ 218 w 465"/>
                <a:gd name="T17" fmla="*/ 87 h 532"/>
                <a:gd name="T18" fmla="*/ 254 w 465"/>
                <a:gd name="T19" fmla="*/ 99 h 532"/>
                <a:gd name="T20" fmla="*/ 284 w 465"/>
                <a:gd name="T21" fmla="*/ 118 h 532"/>
                <a:gd name="T22" fmla="*/ 315 w 465"/>
                <a:gd name="T23" fmla="*/ 137 h 532"/>
                <a:gd name="T24" fmla="*/ 346 w 465"/>
                <a:gd name="T25" fmla="*/ 124 h 532"/>
                <a:gd name="T26" fmla="*/ 378 w 465"/>
                <a:gd name="T27" fmla="*/ 113 h 532"/>
                <a:gd name="T28" fmla="*/ 405 w 465"/>
                <a:gd name="T29" fmla="*/ 110 h 532"/>
                <a:gd name="T30" fmla="*/ 430 w 465"/>
                <a:gd name="T31" fmla="*/ 116 h 532"/>
                <a:gd name="T32" fmla="*/ 451 w 465"/>
                <a:gd name="T33" fmla="*/ 131 h 532"/>
                <a:gd name="T34" fmla="*/ 461 w 465"/>
                <a:gd name="T35" fmla="*/ 145 h 532"/>
                <a:gd name="T36" fmla="*/ 464 w 465"/>
                <a:gd name="T37" fmla="*/ 160 h 532"/>
                <a:gd name="T38" fmla="*/ 460 w 465"/>
                <a:gd name="T39" fmla="*/ 178 h 532"/>
                <a:gd name="T40" fmla="*/ 451 w 465"/>
                <a:gd name="T41" fmla="*/ 200 h 532"/>
                <a:gd name="T42" fmla="*/ 440 w 465"/>
                <a:gd name="T43" fmla="*/ 226 h 532"/>
                <a:gd name="T44" fmla="*/ 432 w 465"/>
                <a:gd name="T45" fmla="*/ 252 h 532"/>
                <a:gd name="T46" fmla="*/ 425 w 465"/>
                <a:gd name="T47" fmla="*/ 280 h 532"/>
                <a:gd name="T48" fmla="*/ 427 w 465"/>
                <a:gd name="T49" fmla="*/ 311 h 532"/>
                <a:gd name="T50" fmla="*/ 425 w 465"/>
                <a:gd name="T51" fmla="*/ 351 h 532"/>
                <a:gd name="T52" fmla="*/ 419 w 465"/>
                <a:gd name="T53" fmla="*/ 393 h 532"/>
                <a:gd name="T54" fmla="*/ 409 w 465"/>
                <a:gd name="T55" fmla="*/ 429 h 532"/>
                <a:gd name="T56" fmla="*/ 401 w 465"/>
                <a:gd name="T57" fmla="*/ 450 h 532"/>
                <a:gd name="T58" fmla="*/ 393 w 465"/>
                <a:gd name="T59" fmla="*/ 480 h 532"/>
                <a:gd name="T60" fmla="*/ 389 w 465"/>
                <a:gd name="T61" fmla="*/ 531 h 532"/>
                <a:gd name="T62" fmla="*/ 367 w 465"/>
                <a:gd name="T63" fmla="*/ 515 h 532"/>
                <a:gd name="T64" fmla="*/ 337 w 465"/>
                <a:gd name="T65" fmla="*/ 500 h 532"/>
                <a:gd name="T66" fmla="*/ 312 w 465"/>
                <a:gd name="T67" fmla="*/ 499 h 532"/>
                <a:gd name="T68" fmla="*/ 288 w 465"/>
                <a:gd name="T69" fmla="*/ 490 h 532"/>
                <a:gd name="T70" fmla="*/ 254 w 465"/>
                <a:gd name="T71" fmla="*/ 463 h 532"/>
                <a:gd name="T72" fmla="*/ 207 w 465"/>
                <a:gd name="T73" fmla="*/ 450 h 532"/>
                <a:gd name="T74" fmla="*/ 174 w 465"/>
                <a:gd name="T75" fmla="*/ 453 h 532"/>
                <a:gd name="T76" fmla="*/ 144 w 465"/>
                <a:gd name="T77" fmla="*/ 444 h 532"/>
                <a:gd name="T78" fmla="*/ 121 w 465"/>
                <a:gd name="T79" fmla="*/ 426 h 532"/>
                <a:gd name="T80" fmla="*/ 105 w 465"/>
                <a:gd name="T81" fmla="*/ 418 h 532"/>
                <a:gd name="T82" fmla="*/ 79 w 465"/>
                <a:gd name="T83" fmla="*/ 410 h 532"/>
                <a:gd name="T84" fmla="*/ 50 w 465"/>
                <a:gd name="T85" fmla="*/ 406 h 532"/>
                <a:gd name="T86" fmla="*/ 77 w 465"/>
                <a:gd name="T87" fmla="*/ 357 h 532"/>
                <a:gd name="T88" fmla="*/ 101 w 465"/>
                <a:gd name="T89" fmla="*/ 327 h 532"/>
                <a:gd name="T90" fmla="*/ 122 w 465"/>
                <a:gd name="T91" fmla="*/ 297 h 532"/>
                <a:gd name="T92" fmla="*/ 141 w 465"/>
                <a:gd name="T93" fmla="*/ 275 h 532"/>
                <a:gd name="T94" fmla="*/ 159 w 465"/>
                <a:gd name="T95" fmla="*/ 256 h 532"/>
                <a:gd name="T96" fmla="*/ 168 w 465"/>
                <a:gd name="T97" fmla="*/ 232 h 532"/>
                <a:gd name="T98" fmla="*/ 154 w 465"/>
                <a:gd name="T99" fmla="*/ 213 h 532"/>
                <a:gd name="T100" fmla="*/ 136 w 465"/>
                <a:gd name="T101" fmla="*/ 199 h 532"/>
                <a:gd name="T102" fmla="*/ 105 w 465"/>
                <a:gd name="T103" fmla="*/ 177 h 532"/>
                <a:gd name="T104" fmla="*/ 83 w 465"/>
                <a:gd name="T105" fmla="*/ 151 h 53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65" h="532">
                  <a:moveTo>
                    <a:pt x="83" y="151"/>
                  </a:moveTo>
                  <a:lnTo>
                    <a:pt x="0" y="81"/>
                  </a:lnTo>
                  <a:lnTo>
                    <a:pt x="15" y="103"/>
                  </a:lnTo>
                  <a:lnTo>
                    <a:pt x="31" y="54"/>
                  </a:lnTo>
                  <a:lnTo>
                    <a:pt x="73" y="11"/>
                  </a:lnTo>
                  <a:lnTo>
                    <a:pt x="100" y="0"/>
                  </a:lnTo>
                  <a:lnTo>
                    <a:pt x="158" y="38"/>
                  </a:lnTo>
                  <a:lnTo>
                    <a:pt x="191" y="71"/>
                  </a:lnTo>
                  <a:lnTo>
                    <a:pt x="218" y="87"/>
                  </a:lnTo>
                  <a:lnTo>
                    <a:pt x="254" y="99"/>
                  </a:lnTo>
                  <a:lnTo>
                    <a:pt x="284" y="118"/>
                  </a:lnTo>
                  <a:lnTo>
                    <a:pt x="315" y="137"/>
                  </a:lnTo>
                  <a:lnTo>
                    <a:pt x="346" y="124"/>
                  </a:lnTo>
                  <a:lnTo>
                    <a:pt x="378" y="113"/>
                  </a:lnTo>
                  <a:lnTo>
                    <a:pt x="405" y="110"/>
                  </a:lnTo>
                  <a:lnTo>
                    <a:pt x="430" y="116"/>
                  </a:lnTo>
                  <a:lnTo>
                    <a:pt x="451" y="131"/>
                  </a:lnTo>
                  <a:lnTo>
                    <a:pt x="461" y="145"/>
                  </a:lnTo>
                  <a:lnTo>
                    <a:pt x="464" y="160"/>
                  </a:lnTo>
                  <a:lnTo>
                    <a:pt x="460" y="178"/>
                  </a:lnTo>
                  <a:lnTo>
                    <a:pt x="451" y="200"/>
                  </a:lnTo>
                  <a:lnTo>
                    <a:pt x="440" y="226"/>
                  </a:lnTo>
                  <a:lnTo>
                    <a:pt x="432" y="252"/>
                  </a:lnTo>
                  <a:lnTo>
                    <a:pt x="425" y="280"/>
                  </a:lnTo>
                  <a:lnTo>
                    <a:pt x="427" y="311"/>
                  </a:lnTo>
                  <a:lnTo>
                    <a:pt x="425" y="351"/>
                  </a:lnTo>
                  <a:lnTo>
                    <a:pt x="419" y="393"/>
                  </a:lnTo>
                  <a:lnTo>
                    <a:pt x="409" y="429"/>
                  </a:lnTo>
                  <a:lnTo>
                    <a:pt x="401" y="450"/>
                  </a:lnTo>
                  <a:lnTo>
                    <a:pt x="393" y="480"/>
                  </a:lnTo>
                  <a:lnTo>
                    <a:pt x="389" y="531"/>
                  </a:lnTo>
                  <a:lnTo>
                    <a:pt x="367" y="515"/>
                  </a:lnTo>
                  <a:lnTo>
                    <a:pt x="337" y="500"/>
                  </a:lnTo>
                  <a:lnTo>
                    <a:pt x="312" y="499"/>
                  </a:lnTo>
                  <a:lnTo>
                    <a:pt x="288" y="490"/>
                  </a:lnTo>
                  <a:lnTo>
                    <a:pt x="254" y="463"/>
                  </a:lnTo>
                  <a:lnTo>
                    <a:pt x="207" y="450"/>
                  </a:lnTo>
                  <a:lnTo>
                    <a:pt x="174" y="453"/>
                  </a:lnTo>
                  <a:lnTo>
                    <a:pt x="144" y="444"/>
                  </a:lnTo>
                  <a:lnTo>
                    <a:pt x="121" y="426"/>
                  </a:lnTo>
                  <a:lnTo>
                    <a:pt x="105" y="418"/>
                  </a:lnTo>
                  <a:lnTo>
                    <a:pt x="79" y="410"/>
                  </a:lnTo>
                  <a:lnTo>
                    <a:pt x="50" y="406"/>
                  </a:lnTo>
                  <a:lnTo>
                    <a:pt x="77" y="357"/>
                  </a:lnTo>
                  <a:lnTo>
                    <a:pt x="101" y="327"/>
                  </a:lnTo>
                  <a:lnTo>
                    <a:pt x="122" y="297"/>
                  </a:lnTo>
                  <a:lnTo>
                    <a:pt x="141" y="275"/>
                  </a:lnTo>
                  <a:lnTo>
                    <a:pt x="159" y="256"/>
                  </a:lnTo>
                  <a:lnTo>
                    <a:pt x="168" y="232"/>
                  </a:lnTo>
                  <a:lnTo>
                    <a:pt x="154" y="213"/>
                  </a:lnTo>
                  <a:lnTo>
                    <a:pt x="136" y="199"/>
                  </a:lnTo>
                  <a:lnTo>
                    <a:pt x="105" y="177"/>
                  </a:lnTo>
                  <a:lnTo>
                    <a:pt x="83" y="151"/>
                  </a:lnTo>
                </a:path>
              </a:pathLst>
            </a:custGeom>
            <a:solidFill>
              <a:srgbClr val="80FFE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44" name="Group 2240"/>
            <p:cNvGrpSpPr>
              <a:grpSpLocks/>
            </p:cNvGrpSpPr>
            <p:nvPr/>
          </p:nvGrpSpPr>
          <p:grpSpPr bwMode="auto">
            <a:xfrm>
              <a:off x="3924" y="2559"/>
              <a:ext cx="366" cy="300"/>
              <a:chOff x="3924" y="2559"/>
              <a:chExt cx="366" cy="300"/>
            </a:xfrm>
          </p:grpSpPr>
          <p:sp>
            <p:nvSpPr>
              <p:cNvPr id="57445" name="Freeform 2241"/>
              <p:cNvSpPr>
                <a:spLocks/>
              </p:cNvSpPr>
              <p:nvPr/>
            </p:nvSpPr>
            <p:spPr bwMode="auto">
              <a:xfrm>
                <a:off x="4027" y="2775"/>
                <a:ext cx="50" cy="84"/>
              </a:xfrm>
              <a:custGeom>
                <a:avLst/>
                <a:gdLst>
                  <a:gd name="T0" fmla="*/ 0 w 50"/>
                  <a:gd name="T1" fmla="*/ 0 h 84"/>
                  <a:gd name="T2" fmla="*/ 14 w 50"/>
                  <a:gd name="T3" fmla="*/ 12 h 84"/>
                  <a:gd name="T4" fmla="*/ 26 w 50"/>
                  <a:gd name="T5" fmla="*/ 22 h 84"/>
                  <a:gd name="T6" fmla="*/ 36 w 50"/>
                  <a:gd name="T7" fmla="*/ 35 h 84"/>
                  <a:gd name="T8" fmla="*/ 40 w 50"/>
                  <a:gd name="T9" fmla="*/ 48 h 84"/>
                  <a:gd name="T10" fmla="*/ 49 w 50"/>
                  <a:gd name="T11" fmla="*/ 83 h 84"/>
                  <a:gd name="T12" fmla="*/ 45 w 50"/>
                  <a:gd name="T13" fmla="*/ 48 h 84"/>
                  <a:gd name="T14" fmla="*/ 42 w 50"/>
                  <a:gd name="T15" fmla="*/ 23 h 84"/>
                  <a:gd name="T16" fmla="*/ 29 w 50"/>
                  <a:gd name="T17" fmla="*/ 17 h 84"/>
                  <a:gd name="T18" fmla="*/ 12 w 50"/>
                  <a:gd name="T19" fmla="*/ 7 h 84"/>
                  <a:gd name="T20" fmla="*/ 0 w 50"/>
                  <a:gd name="T21" fmla="*/ 0 h 8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0" h="84">
                    <a:moveTo>
                      <a:pt x="0" y="0"/>
                    </a:moveTo>
                    <a:lnTo>
                      <a:pt x="14" y="12"/>
                    </a:lnTo>
                    <a:lnTo>
                      <a:pt x="26" y="22"/>
                    </a:lnTo>
                    <a:lnTo>
                      <a:pt x="36" y="35"/>
                    </a:lnTo>
                    <a:lnTo>
                      <a:pt x="40" y="48"/>
                    </a:lnTo>
                    <a:lnTo>
                      <a:pt x="49" y="83"/>
                    </a:lnTo>
                    <a:lnTo>
                      <a:pt x="45" y="48"/>
                    </a:lnTo>
                    <a:lnTo>
                      <a:pt x="42" y="23"/>
                    </a:lnTo>
                    <a:lnTo>
                      <a:pt x="29" y="17"/>
                    </a:lnTo>
                    <a:lnTo>
                      <a:pt x="12" y="7"/>
                    </a:lnTo>
                    <a:lnTo>
                      <a:pt x="0" y="0"/>
                    </a:lnTo>
                  </a:path>
                </a:pathLst>
              </a:custGeom>
              <a:solidFill>
                <a:srgbClr val="00C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6" name="Freeform 2242"/>
              <p:cNvSpPr>
                <a:spLocks/>
              </p:cNvSpPr>
              <p:nvPr/>
            </p:nvSpPr>
            <p:spPr bwMode="auto">
              <a:xfrm>
                <a:off x="4158" y="2663"/>
                <a:ext cx="40" cy="49"/>
              </a:xfrm>
              <a:custGeom>
                <a:avLst/>
                <a:gdLst>
                  <a:gd name="T0" fmla="*/ 0 w 40"/>
                  <a:gd name="T1" fmla="*/ 0 h 49"/>
                  <a:gd name="T2" fmla="*/ 6 w 40"/>
                  <a:gd name="T3" fmla="*/ 7 h 49"/>
                  <a:gd name="T4" fmla="*/ 14 w 40"/>
                  <a:gd name="T5" fmla="*/ 14 h 49"/>
                  <a:gd name="T6" fmla="*/ 19 w 40"/>
                  <a:gd name="T7" fmla="*/ 21 h 49"/>
                  <a:gd name="T8" fmla="*/ 19 w 40"/>
                  <a:gd name="T9" fmla="*/ 31 h 49"/>
                  <a:gd name="T10" fmla="*/ 16 w 40"/>
                  <a:gd name="T11" fmla="*/ 48 h 49"/>
                  <a:gd name="T12" fmla="*/ 25 w 40"/>
                  <a:gd name="T13" fmla="*/ 26 h 49"/>
                  <a:gd name="T14" fmla="*/ 26 w 40"/>
                  <a:gd name="T15" fmla="*/ 14 h 49"/>
                  <a:gd name="T16" fmla="*/ 30 w 40"/>
                  <a:gd name="T17" fmla="*/ 7 h 49"/>
                  <a:gd name="T18" fmla="*/ 39 w 40"/>
                  <a:gd name="T19" fmla="*/ 0 h 49"/>
                  <a:gd name="T20" fmla="*/ 21 w 40"/>
                  <a:gd name="T21" fmla="*/ 7 h 49"/>
                  <a:gd name="T22" fmla="*/ 16 w 40"/>
                  <a:gd name="T23" fmla="*/ 11 h 49"/>
                  <a:gd name="T24" fmla="*/ 0 w 40"/>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0" h="49">
                    <a:moveTo>
                      <a:pt x="0" y="0"/>
                    </a:moveTo>
                    <a:lnTo>
                      <a:pt x="6" y="7"/>
                    </a:lnTo>
                    <a:lnTo>
                      <a:pt x="14" y="14"/>
                    </a:lnTo>
                    <a:lnTo>
                      <a:pt x="19" y="21"/>
                    </a:lnTo>
                    <a:lnTo>
                      <a:pt x="19" y="31"/>
                    </a:lnTo>
                    <a:lnTo>
                      <a:pt x="16" y="48"/>
                    </a:lnTo>
                    <a:lnTo>
                      <a:pt x="25" y="26"/>
                    </a:lnTo>
                    <a:lnTo>
                      <a:pt x="26" y="14"/>
                    </a:lnTo>
                    <a:lnTo>
                      <a:pt x="30" y="7"/>
                    </a:lnTo>
                    <a:lnTo>
                      <a:pt x="39" y="0"/>
                    </a:lnTo>
                    <a:lnTo>
                      <a:pt x="21" y="7"/>
                    </a:lnTo>
                    <a:lnTo>
                      <a:pt x="16" y="11"/>
                    </a:lnTo>
                    <a:lnTo>
                      <a:pt x="0" y="0"/>
                    </a:lnTo>
                  </a:path>
                </a:pathLst>
              </a:custGeom>
              <a:solidFill>
                <a:srgbClr val="00C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7" name="Freeform 2243"/>
              <p:cNvSpPr>
                <a:spLocks/>
              </p:cNvSpPr>
              <p:nvPr/>
            </p:nvSpPr>
            <p:spPr bwMode="auto">
              <a:xfrm>
                <a:off x="4220" y="2790"/>
                <a:ext cx="70" cy="58"/>
              </a:xfrm>
              <a:custGeom>
                <a:avLst/>
                <a:gdLst>
                  <a:gd name="T0" fmla="*/ 69 w 70"/>
                  <a:gd name="T1" fmla="*/ 12 h 58"/>
                  <a:gd name="T2" fmla="*/ 63 w 70"/>
                  <a:gd name="T3" fmla="*/ 17 h 58"/>
                  <a:gd name="T4" fmla="*/ 54 w 70"/>
                  <a:gd name="T5" fmla="*/ 20 h 58"/>
                  <a:gd name="T6" fmla="*/ 45 w 70"/>
                  <a:gd name="T7" fmla="*/ 17 h 58"/>
                  <a:gd name="T8" fmla="*/ 35 w 70"/>
                  <a:gd name="T9" fmla="*/ 10 h 58"/>
                  <a:gd name="T10" fmla="*/ 15 w 70"/>
                  <a:gd name="T11" fmla="*/ 2 h 58"/>
                  <a:gd name="T12" fmla="*/ 0 w 70"/>
                  <a:gd name="T13" fmla="*/ 0 h 58"/>
                  <a:gd name="T14" fmla="*/ 17 w 70"/>
                  <a:gd name="T15" fmla="*/ 5 h 58"/>
                  <a:gd name="T16" fmla="*/ 27 w 70"/>
                  <a:gd name="T17" fmla="*/ 12 h 58"/>
                  <a:gd name="T18" fmla="*/ 35 w 70"/>
                  <a:gd name="T19" fmla="*/ 19 h 58"/>
                  <a:gd name="T20" fmla="*/ 45 w 70"/>
                  <a:gd name="T21" fmla="*/ 24 h 58"/>
                  <a:gd name="T22" fmla="*/ 55 w 70"/>
                  <a:gd name="T23" fmla="*/ 27 h 58"/>
                  <a:gd name="T24" fmla="*/ 52 w 70"/>
                  <a:gd name="T25" fmla="*/ 33 h 58"/>
                  <a:gd name="T26" fmla="*/ 43 w 70"/>
                  <a:gd name="T27" fmla="*/ 36 h 58"/>
                  <a:gd name="T28" fmla="*/ 33 w 70"/>
                  <a:gd name="T29" fmla="*/ 37 h 58"/>
                  <a:gd name="T30" fmla="*/ 23 w 70"/>
                  <a:gd name="T31" fmla="*/ 40 h 58"/>
                  <a:gd name="T32" fmla="*/ 15 w 70"/>
                  <a:gd name="T33" fmla="*/ 44 h 58"/>
                  <a:gd name="T34" fmla="*/ 27 w 70"/>
                  <a:gd name="T35" fmla="*/ 43 h 58"/>
                  <a:gd name="T36" fmla="*/ 40 w 70"/>
                  <a:gd name="T37" fmla="*/ 42 h 58"/>
                  <a:gd name="T38" fmla="*/ 47 w 70"/>
                  <a:gd name="T39" fmla="*/ 43 h 58"/>
                  <a:gd name="T40" fmla="*/ 54 w 70"/>
                  <a:gd name="T41" fmla="*/ 40 h 58"/>
                  <a:gd name="T42" fmla="*/ 59 w 70"/>
                  <a:gd name="T43" fmla="*/ 35 h 58"/>
                  <a:gd name="T44" fmla="*/ 60 w 70"/>
                  <a:gd name="T45" fmla="*/ 43 h 58"/>
                  <a:gd name="T46" fmla="*/ 57 w 70"/>
                  <a:gd name="T47" fmla="*/ 51 h 58"/>
                  <a:gd name="T48" fmla="*/ 47 w 70"/>
                  <a:gd name="T49" fmla="*/ 57 h 58"/>
                  <a:gd name="T50" fmla="*/ 60 w 70"/>
                  <a:gd name="T51" fmla="*/ 52 h 58"/>
                  <a:gd name="T52" fmla="*/ 66 w 70"/>
                  <a:gd name="T53" fmla="*/ 46 h 58"/>
                  <a:gd name="T54" fmla="*/ 65 w 70"/>
                  <a:gd name="T55" fmla="*/ 30 h 58"/>
                  <a:gd name="T56" fmla="*/ 69 w 70"/>
                  <a:gd name="T57" fmla="*/ 12 h 5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0" h="58">
                    <a:moveTo>
                      <a:pt x="69" y="12"/>
                    </a:moveTo>
                    <a:lnTo>
                      <a:pt x="63" y="17"/>
                    </a:lnTo>
                    <a:lnTo>
                      <a:pt x="54" y="20"/>
                    </a:lnTo>
                    <a:lnTo>
                      <a:pt x="45" y="17"/>
                    </a:lnTo>
                    <a:lnTo>
                      <a:pt x="35" y="10"/>
                    </a:lnTo>
                    <a:lnTo>
                      <a:pt x="15" y="2"/>
                    </a:lnTo>
                    <a:lnTo>
                      <a:pt x="0" y="0"/>
                    </a:lnTo>
                    <a:lnTo>
                      <a:pt x="17" y="5"/>
                    </a:lnTo>
                    <a:lnTo>
                      <a:pt x="27" y="12"/>
                    </a:lnTo>
                    <a:lnTo>
                      <a:pt x="35" y="19"/>
                    </a:lnTo>
                    <a:lnTo>
                      <a:pt x="45" y="24"/>
                    </a:lnTo>
                    <a:lnTo>
                      <a:pt x="55" y="27"/>
                    </a:lnTo>
                    <a:lnTo>
                      <a:pt x="52" y="33"/>
                    </a:lnTo>
                    <a:lnTo>
                      <a:pt x="43" y="36"/>
                    </a:lnTo>
                    <a:lnTo>
                      <a:pt x="33" y="37"/>
                    </a:lnTo>
                    <a:lnTo>
                      <a:pt x="23" y="40"/>
                    </a:lnTo>
                    <a:lnTo>
                      <a:pt x="15" y="44"/>
                    </a:lnTo>
                    <a:lnTo>
                      <a:pt x="27" y="43"/>
                    </a:lnTo>
                    <a:lnTo>
                      <a:pt x="40" y="42"/>
                    </a:lnTo>
                    <a:lnTo>
                      <a:pt x="47" y="43"/>
                    </a:lnTo>
                    <a:lnTo>
                      <a:pt x="54" y="40"/>
                    </a:lnTo>
                    <a:lnTo>
                      <a:pt x="59" y="35"/>
                    </a:lnTo>
                    <a:lnTo>
                      <a:pt x="60" y="43"/>
                    </a:lnTo>
                    <a:lnTo>
                      <a:pt x="57" y="51"/>
                    </a:lnTo>
                    <a:lnTo>
                      <a:pt x="47" y="57"/>
                    </a:lnTo>
                    <a:lnTo>
                      <a:pt x="60" y="52"/>
                    </a:lnTo>
                    <a:lnTo>
                      <a:pt x="66" y="46"/>
                    </a:lnTo>
                    <a:lnTo>
                      <a:pt x="65" y="30"/>
                    </a:lnTo>
                    <a:lnTo>
                      <a:pt x="69" y="12"/>
                    </a:lnTo>
                  </a:path>
                </a:pathLst>
              </a:custGeom>
              <a:solidFill>
                <a:srgbClr val="00C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8" name="Freeform 2244"/>
              <p:cNvSpPr>
                <a:spLocks/>
              </p:cNvSpPr>
              <p:nvPr/>
            </p:nvSpPr>
            <p:spPr bwMode="auto">
              <a:xfrm>
                <a:off x="4045" y="2624"/>
                <a:ext cx="34" cy="17"/>
              </a:xfrm>
              <a:custGeom>
                <a:avLst/>
                <a:gdLst>
                  <a:gd name="T0" fmla="*/ 33 w 34"/>
                  <a:gd name="T1" fmla="*/ 2 h 17"/>
                  <a:gd name="T2" fmla="*/ 18 w 34"/>
                  <a:gd name="T3" fmla="*/ 4 h 17"/>
                  <a:gd name="T4" fmla="*/ 0 w 34"/>
                  <a:gd name="T5" fmla="*/ 16 h 17"/>
                  <a:gd name="T6" fmla="*/ 8 w 34"/>
                  <a:gd name="T7" fmla="*/ 7 h 17"/>
                  <a:gd name="T8" fmla="*/ 18 w 34"/>
                  <a:gd name="T9" fmla="*/ 0 h 17"/>
                  <a:gd name="T10" fmla="*/ 33 w 34"/>
                  <a:gd name="T11" fmla="*/ 2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17">
                    <a:moveTo>
                      <a:pt x="33" y="2"/>
                    </a:moveTo>
                    <a:lnTo>
                      <a:pt x="18" y="4"/>
                    </a:lnTo>
                    <a:lnTo>
                      <a:pt x="0" y="16"/>
                    </a:lnTo>
                    <a:lnTo>
                      <a:pt x="8" y="7"/>
                    </a:lnTo>
                    <a:lnTo>
                      <a:pt x="18" y="0"/>
                    </a:lnTo>
                    <a:lnTo>
                      <a:pt x="33" y="2"/>
                    </a:lnTo>
                  </a:path>
                </a:pathLst>
              </a:custGeom>
              <a:solidFill>
                <a:srgbClr val="00C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9" name="Freeform 2245"/>
              <p:cNvSpPr>
                <a:spLocks/>
              </p:cNvSpPr>
              <p:nvPr/>
            </p:nvSpPr>
            <p:spPr bwMode="auto">
              <a:xfrm>
                <a:off x="3924" y="2559"/>
                <a:ext cx="74" cy="105"/>
              </a:xfrm>
              <a:custGeom>
                <a:avLst/>
                <a:gdLst>
                  <a:gd name="T0" fmla="*/ 0 w 74"/>
                  <a:gd name="T1" fmla="*/ 104 h 105"/>
                  <a:gd name="T2" fmla="*/ 9 w 74"/>
                  <a:gd name="T3" fmla="*/ 87 h 105"/>
                  <a:gd name="T4" fmla="*/ 14 w 74"/>
                  <a:gd name="T5" fmla="*/ 78 h 105"/>
                  <a:gd name="T6" fmla="*/ 22 w 74"/>
                  <a:gd name="T7" fmla="*/ 65 h 105"/>
                  <a:gd name="T8" fmla="*/ 29 w 74"/>
                  <a:gd name="T9" fmla="*/ 56 h 105"/>
                  <a:gd name="T10" fmla="*/ 38 w 74"/>
                  <a:gd name="T11" fmla="*/ 45 h 105"/>
                  <a:gd name="T12" fmla="*/ 45 w 74"/>
                  <a:gd name="T13" fmla="*/ 37 h 105"/>
                  <a:gd name="T14" fmla="*/ 56 w 74"/>
                  <a:gd name="T15" fmla="*/ 25 h 105"/>
                  <a:gd name="T16" fmla="*/ 63 w 74"/>
                  <a:gd name="T17" fmla="*/ 14 h 105"/>
                  <a:gd name="T18" fmla="*/ 73 w 74"/>
                  <a:gd name="T19" fmla="*/ 7 h 105"/>
                  <a:gd name="T20" fmla="*/ 72 w 74"/>
                  <a:gd name="T21" fmla="*/ 0 h 1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4" h="105">
                    <a:moveTo>
                      <a:pt x="0" y="104"/>
                    </a:moveTo>
                    <a:lnTo>
                      <a:pt x="9" y="87"/>
                    </a:lnTo>
                    <a:lnTo>
                      <a:pt x="14" y="78"/>
                    </a:lnTo>
                    <a:lnTo>
                      <a:pt x="22" y="65"/>
                    </a:lnTo>
                    <a:lnTo>
                      <a:pt x="29" y="56"/>
                    </a:lnTo>
                    <a:lnTo>
                      <a:pt x="38" y="45"/>
                    </a:lnTo>
                    <a:lnTo>
                      <a:pt x="45" y="37"/>
                    </a:lnTo>
                    <a:lnTo>
                      <a:pt x="56" y="25"/>
                    </a:lnTo>
                    <a:lnTo>
                      <a:pt x="63" y="14"/>
                    </a:lnTo>
                    <a:lnTo>
                      <a:pt x="73" y="7"/>
                    </a:lnTo>
                    <a:lnTo>
                      <a:pt x="72" y="0"/>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
        <p:nvSpPr>
          <p:cNvPr id="57359" name="Rectangle 2246"/>
          <p:cNvSpPr>
            <a:spLocks noChangeArrowheads="1"/>
          </p:cNvSpPr>
          <p:nvPr/>
        </p:nvSpPr>
        <p:spPr bwMode="auto">
          <a:xfrm>
            <a:off x="5638800" y="4816475"/>
            <a:ext cx="3114675" cy="430213"/>
          </a:xfrm>
          <a:prstGeom prst="rect">
            <a:avLst/>
          </a:prstGeom>
          <a:noFill/>
          <a:ln w="9525">
            <a:solidFill>
              <a:schemeClr val="bg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Relativement fréquent</a:t>
            </a:r>
          </a:p>
        </p:txBody>
      </p:sp>
      <p:sp>
        <p:nvSpPr>
          <p:cNvPr id="57360" name="Rectangle 2247"/>
          <p:cNvSpPr>
            <a:spLocks noChangeArrowheads="1"/>
          </p:cNvSpPr>
          <p:nvPr/>
        </p:nvSpPr>
        <p:spPr bwMode="auto">
          <a:xfrm>
            <a:off x="4338638" y="3565525"/>
            <a:ext cx="1538287" cy="854075"/>
          </a:xfrm>
          <a:prstGeom prst="rect">
            <a:avLst/>
          </a:prstGeom>
          <a:solidFill>
            <a:schemeClr val="bg2"/>
          </a:solidFill>
          <a:ln w="254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61" name="Line 2248"/>
          <p:cNvSpPr>
            <a:spLocks noChangeShapeType="1"/>
          </p:cNvSpPr>
          <p:nvPr/>
        </p:nvSpPr>
        <p:spPr bwMode="auto">
          <a:xfrm>
            <a:off x="4900613" y="2195513"/>
            <a:ext cx="0" cy="155575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2" name="Line 2249"/>
          <p:cNvSpPr>
            <a:spLocks noChangeShapeType="1"/>
          </p:cNvSpPr>
          <p:nvPr/>
        </p:nvSpPr>
        <p:spPr bwMode="auto">
          <a:xfrm>
            <a:off x="5286375" y="2525713"/>
            <a:ext cx="0" cy="122555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3" name="Line 2250"/>
          <p:cNvSpPr>
            <a:spLocks noChangeShapeType="1"/>
          </p:cNvSpPr>
          <p:nvPr/>
        </p:nvSpPr>
        <p:spPr bwMode="auto">
          <a:xfrm>
            <a:off x="4648200" y="3757613"/>
            <a:ext cx="252413" cy="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4" name="Line 2251"/>
          <p:cNvSpPr>
            <a:spLocks noChangeShapeType="1"/>
          </p:cNvSpPr>
          <p:nvPr/>
        </p:nvSpPr>
        <p:spPr bwMode="auto">
          <a:xfrm flipV="1">
            <a:off x="5286375" y="3763963"/>
            <a:ext cx="274638" cy="635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5" name="Line 2252"/>
          <p:cNvSpPr>
            <a:spLocks noChangeShapeType="1"/>
          </p:cNvSpPr>
          <p:nvPr/>
        </p:nvSpPr>
        <p:spPr bwMode="auto">
          <a:xfrm flipH="1">
            <a:off x="5561013" y="3762375"/>
            <a:ext cx="4762" cy="27940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6" name="Line 2253"/>
          <p:cNvSpPr>
            <a:spLocks noChangeShapeType="1"/>
          </p:cNvSpPr>
          <p:nvPr/>
        </p:nvSpPr>
        <p:spPr bwMode="auto">
          <a:xfrm flipH="1">
            <a:off x="4641850" y="3759200"/>
            <a:ext cx="1588" cy="274638"/>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7" name="Line 2254"/>
          <p:cNvSpPr>
            <a:spLocks noChangeShapeType="1"/>
          </p:cNvSpPr>
          <p:nvPr/>
        </p:nvSpPr>
        <p:spPr bwMode="auto">
          <a:xfrm>
            <a:off x="4646613" y="4037013"/>
            <a:ext cx="374650" cy="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8" name="Line 2255"/>
          <p:cNvSpPr>
            <a:spLocks noChangeShapeType="1"/>
          </p:cNvSpPr>
          <p:nvPr/>
        </p:nvSpPr>
        <p:spPr bwMode="auto">
          <a:xfrm>
            <a:off x="5181600" y="4046538"/>
            <a:ext cx="374650" cy="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9" name="Rectangle 2256"/>
          <p:cNvSpPr>
            <a:spLocks noChangeArrowheads="1"/>
          </p:cNvSpPr>
          <p:nvPr/>
        </p:nvSpPr>
        <p:spPr bwMode="auto">
          <a:xfrm>
            <a:off x="4797425" y="3968750"/>
            <a:ext cx="639763" cy="138113"/>
          </a:xfrm>
          <a:prstGeom prst="rect">
            <a:avLst/>
          </a:prstGeom>
          <a:solidFill>
            <a:schemeClr val="accent1"/>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70" name="Freeform 2257"/>
          <p:cNvSpPr>
            <a:spLocks/>
          </p:cNvSpPr>
          <p:nvPr/>
        </p:nvSpPr>
        <p:spPr bwMode="auto">
          <a:xfrm>
            <a:off x="4908550" y="3208338"/>
            <a:ext cx="227013" cy="330200"/>
          </a:xfrm>
          <a:custGeom>
            <a:avLst/>
            <a:gdLst>
              <a:gd name="T0" fmla="*/ 2147483647 w 143"/>
              <a:gd name="T1" fmla="*/ 0 h 212"/>
              <a:gd name="T2" fmla="*/ 2147483647 w 143"/>
              <a:gd name="T3" fmla="*/ 2147483647 h 212"/>
              <a:gd name="T4" fmla="*/ 0 w 143"/>
              <a:gd name="T5" fmla="*/ 2147483647 h 212"/>
              <a:gd name="T6" fmla="*/ 2147483647 w 143"/>
              <a:gd name="T7" fmla="*/ 2147483647 h 212"/>
              <a:gd name="T8" fmla="*/ 2147483647 w 143"/>
              <a:gd name="T9" fmla="*/ 2147483647 h 2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212">
                <a:moveTo>
                  <a:pt x="8" y="0"/>
                </a:moveTo>
                <a:lnTo>
                  <a:pt x="142" y="99"/>
                </a:lnTo>
                <a:lnTo>
                  <a:pt x="0" y="99"/>
                </a:lnTo>
                <a:lnTo>
                  <a:pt x="118" y="174"/>
                </a:lnTo>
                <a:lnTo>
                  <a:pt x="23" y="211"/>
                </a:lnTo>
              </a:path>
            </a:pathLst>
          </a:custGeom>
          <a:solidFill>
            <a:schemeClr val="bg1"/>
          </a:solidFill>
          <a:ln w="25400" cap="rnd" cmpd="sng">
            <a:solidFill>
              <a:schemeClr val="tx1"/>
            </a:solidFill>
            <a:prstDash val="solid"/>
            <a:round/>
            <a:headEnd type="none" w="sm" len="sm"/>
            <a:tailEnd type="none" w="sm" len="sm"/>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71" name="Freeform 2258"/>
          <p:cNvSpPr>
            <a:spLocks/>
          </p:cNvSpPr>
          <p:nvPr/>
        </p:nvSpPr>
        <p:spPr bwMode="auto">
          <a:xfrm>
            <a:off x="4873625" y="3486150"/>
            <a:ext cx="138113" cy="139700"/>
          </a:xfrm>
          <a:custGeom>
            <a:avLst/>
            <a:gdLst>
              <a:gd name="T0" fmla="*/ 2147483647 w 87"/>
              <a:gd name="T1" fmla="*/ 0 h 90"/>
              <a:gd name="T2" fmla="*/ 2147483647 w 87"/>
              <a:gd name="T3" fmla="*/ 2147483647 h 90"/>
              <a:gd name="T4" fmla="*/ 0 w 87"/>
              <a:gd name="T5" fmla="*/ 2147483647 h 90"/>
              <a:gd name="T6" fmla="*/ 2147483647 w 87"/>
              <a:gd name="T7" fmla="*/ 0 h 9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90">
                <a:moveTo>
                  <a:pt x="62" y="0"/>
                </a:moveTo>
                <a:lnTo>
                  <a:pt x="86" y="65"/>
                </a:lnTo>
                <a:lnTo>
                  <a:pt x="0" y="89"/>
                </a:lnTo>
                <a:lnTo>
                  <a:pt x="62" y="0"/>
                </a:lnTo>
              </a:path>
            </a:pathLst>
          </a:custGeom>
          <a:solidFill>
            <a:srgbClr val="FC0128"/>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72" name="Freeform 2259"/>
          <p:cNvSpPr>
            <a:spLocks/>
          </p:cNvSpPr>
          <p:nvPr/>
        </p:nvSpPr>
        <p:spPr bwMode="auto">
          <a:xfrm>
            <a:off x="7000875" y="5395913"/>
            <a:ext cx="127000" cy="304800"/>
          </a:xfrm>
          <a:custGeom>
            <a:avLst/>
            <a:gdLst>
              <a:gd name="T0" fmla="*/ 0 w 80"/>
              <a:gd name="T1" fmla="*/ 0 h 196"/>
              <a:gd name="T2" fmla="*/ 2147483647 w 80"/>
              <a:gd name="T3" fmla="*/ 0 h 196"/>
              <a:gd name="T4" fmla="*/ 2147483647 w 80"/>
              <a:gd name="T5" fmla="*/ 0 h 196"/>
              <a:gd name="T6" fmla="*/ 2147483647 w 80"/>
              <a:gd name="T7" fmla="*/ 0 h 196"/>
              <a:gd name="T8" fmla="*/ 2147483647 w 80"/>
              <a:gd name="T9" fmla="*/ 0 h 196"/>
              <a:gd name="T10" fmla="*/ 2147483647 w 80"/>
              <a:gd name="T11" fmla="*/ 0 h 196"/>
              <a:gd name="T12" fmla="*/ 2147483647 w 80"/>
              <a:gd name="T13" fmla="*/ 2147483647 h 196"/>
              <a:gd name="T14" fmla="*/ 0 w 80"/>
              <a:gd name="T15" fmla="*/ 0 h 1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0" h="196">
                <a:moveTo>
                  <a:pt x="0" y="0"/>
                </a:moveTo>
                <a:lnTo>
                  <a:pt x="13" y="0"/>
                </a:lnTo>
                <a:lnTo>
                  <a:pt x="32" y="0"/>
                </a:lnTo>
                <a:lnTo>
                  <a:pt x="46" y="0"/>
                </a:lnTo>
                <a:lnTo>
                  <a:pt x="60" y="0"/>
                </a:lnTo>
                <a:lnTo>
                  <a:pt x="79" y="0"/>
                </a:lnTo>
                <a:lnTo>
                  <a:pt x="42" y="195"/>
                </a:lnTo>
                <a:lnTo>
                  <a:pt x="0" y="0"/>
                </a:lnTo>
              </a:path>
            </a:pathLst>
          </a:custGeom>
          <a:solidFill>
            <a:srgbClr val="FC0128"/>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73" name="Rectangle 2260"/>
          <p:cNvSpPr>
            <a:spLocks noChangeArrowheads="1"/>
          </p:cNvSpPr>
          <p:nvPr/>
        </p:nvSpPr>
        <p:spPr bwMode="auto">
          <a:xfrm>
            <a:off x="908050" y="3522663"/>
            <a:ext cx="1535113" cy="852487"/>
          </a:xfrm>
          <a:prstGeom prst="rect">
            <a:avLst/>
          </a:prstGeom>
          <a:solidFill>
            <a:schemeClr val="bg2"/>
          </a:solidFill>
          <a:ln w="254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74" name="Line 2261"/>
          <p:cNvSpPr>
            <a:spLocks noChangeShapeType="1"/>
          </p:cNvSpPr>
          <p:nvPr/>
        </p:nvSpPr>
        <p:spPr bwMode="auto">
          <a:xfrm flipH="1">
            <a:off x="1471613" y="2178050"/>
            <a:ext cx="3175" cy="1570038"/>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5" name="Line 2262"/>
          <p:cNvSpPr>
            <a:spLocks noChangeShapeType="1"/>
          </p:cNvSpPr>
          <p:nvPr/>
        </p:nvSpPr>
        <p:spPr bwMode="auto">
          <a:xfrm>
            <a:off x="1858963" y="2525713"/>
            <a:ext cx="0" cy="1227137"/>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6" name="Line 2263"/>
          <p:cNvSpPr>
            <a:spLocks noChangeShapeType="1"/>
          </p:cNvSpPr>
          <p:nvPr/>
        </p:nvSpPr>
        <p:spPr bwMode="auto">
          <a:xfrm>
            <a:off x="1217613" y="3732213"/>
            <a:ext cx="252412" cy="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7" name="Line 2264"/>
          <p:cNvSpPr>
            <a:spLocks noChangeShapeType="1"/>
          </p:cNvSpPr>
          <p:nvPr/>
        </p:nvSpPr>
        <p:spPr bwMode="auto">
          <a:xfrm>
            <a:off x="1860550" y="3751263"/>
            <a:ext cx="276225" cy="3175"/>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8" name="Line 2265"/>
          <p:cNvSpPr>
            <a:spLocks noChangeShapeType="1"/>
          </p:cNvSpPr>
          <p:nvPr/>
        </p:nvSpPr>
        <p:spPr bwMode="auto">
          <a:xfrm>
            <a:off x="2136775" y="3763963"/>
            <a:ext cx="0" cy="26035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9" name="Line 2266"/>
          <p:cNvSpPr>
            <a:spLocks noChangeShapeType="1"/>
          </p:cNvSpPr>
          <p:nvPr/>
        </p:nvSpPr>
        <p:spPr bwMode="auto">
          <a:xfrm>
            <a:off x="1208088" y="3738563"/>
            <a:ext cx="4762" cy="27940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80" name="Line 2267"/>
          <p:cNvSpPr>
            <a:spLocks noChangeShapeType="1"/>
          </p:cNvSpPr>
          <p:nvPr/>
        </p:nvSpPr>
        <p:spPr bwMode="auto">
          <a:xfrm>
            <a:off x="1212850" y="4021138"/>
            <a:ext cx="377825" cy="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81" name="Line 2268"/>
          <p:cNvSpPr>
            <a:spLocks noChangeShapeType="1"/>
          </p:cNvSpPr>
          <p:nvPr/>
        </p:nvSpPr>
        <p:spPr bwMode="auto">
          <a:xfrm>
            <a:off x="1757363" y="4029075"/>
            <a:ext cx="373062" cy="0"/>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82" name="Rectangle 2269"/>
          <p:cNvSpPr>
            <a:spLocks noChangeArrowheads="1"/>
          </p:cNvSpPr>
          <p:nvPr/>
        </p:nvSpPr>
        <p:spPr bwMode="auto">
          <a:xfrm>
            <a:off x="1373188" y="3951288"/>
            <a:ext cx="639762" cy="139700"/>
          </a:xfrm>
          <a:prstGeom prst="rect">
            <a:avLst/>
          </a:prstGeom>
          <a:solidFill>
            <a:schemeClr val="accent1"/>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83" name="Freeform 2270"/>
          <p:cNvSpPr>
            <a:spLocks/>
          </p:cNvSpPr>
          <p:nvPr/>
        </p:nvSpPr>
        <p:spPr bwMode="auto">
          <a:xfrm>
            <a:off x="1911350" y="3267075"/>
            <a:ext cx="227013" cy="330200"/>
          </a:xfrm>
          <a:custGeom>
            <a:avLst/>
            <a:gdLst>
              <a:gd name="T0" fmla="*/ 2147483647 w 143"/>
              <a:gd name="T1" fmla="*/ 0 h 212"/>
              <a:gd name="T2" fmla="*/ 2147483647 w 143"/>
              <a:gd name="T3" fmla="*/ 2147483647 h 212"/>
              <a:gd name="T4" fmla="*/ 0 w 143"/>
              <a:gd name="T5" fmla="*/ 2147483647 h 212"/>
              <a:gd name="T6" fmla="*/ 2147483647 w 143"/>
              <a:gd name="T7" fmla="*/ 2147483647 h 212"/>
              <a:gd name="T8" fmla="*/ 2147483647 w 143"/>
              <a:gd name="T9" fmla="*/ 2147483647 h 2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212">
                <a:moveTo>
                  <a:pt x="8" y="0"/>
                </a:moveTo>
                <a:lnTo>
                  <a:pt x="142" y="99"/>
                </a:lnTo>
                <a:lnTo>
                  <a:pt x="0" y="99"/>
                </a:lnTo>
                <a:lnTo>
                  <a:pt x="118" y="174"/>
                </a:lnTo>
                <a:lnTo>
                  <a:pt x="23" y="211"/>
                </a:lnTo>
              </a:path>
            </a:pathLst>
          </a:custGeom>
          <a:solidFill>
            <a:schemeClr val="bg1"/>
          </a:solidFill>
          <a:ln w="25400" cap="rnd" cmpd="sng">
            <a:solidFill>
              <a:schemeClr val="tx1"/>
            </a:solidFill>
            <a:prstDash val="solid"/>
            <a:round/>
            <a:headEnd type="none" w="sm" len="sm"/>
            <a:tailEnd type="none" w="sm" len="sm"/>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4" name="Freeform 2271"/>
          <p:cNvSpPr>
            <a:spLocks/>
          </p:cNvSpPr>
          <p:nvPr/>
        </p:nvSpPr>
        <p:spPr bwMode="auto">
          <a:xfrm>
            <a:off x="1849438" y="3546475"/>
            <a:ext cx="138112" cy="138113"/>
          </a:xfrm>
          <a:custGeom>
            <a:avLst/>
            <a:gdLst>
              <a:gd name="T0" fmla="*/ 2147483647 w 87"/>
              <a:gd name="T1" fmla="*/ 0 h 89"/>
              <a:gd name="T2" fmla="*/ 2147483647 w 87"/>
              <a:gd name="T3" fmla="*/ 2147483647 h 89"/>
              <a:gd name="T4" fmla="*/ 0 w 87"/>
              <a:gd name="T5" fmla="*/ 2147483647 h 89"/>
              <a:gd name="T6" fmla="*/ 2147483647 w 87"/>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89">
                <a:moveTo>
                  <a:pt x="62" y="0"/>
                </a:moveTo>
                <a:lnTo>
                  <a:pt x="86" y="64"/>
                </a:lnTo>
                <a:lnTo>
                  <a:pt x="0" y="88"/>
                </a:lnTo>
                <a:lnTo>
                  <a:pt x="62" y="0"/>
                </a:lnTo>
              </a:path>
            </a:pathLst>
          </a:custGeom>
          <a:solidFill>
            <a:srgbClr val="FC0128"/>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5" name="Arc 2272"/>
          <p:cNvSpPr>
            <a:spLocks/>
          </p:cNvSpPr>
          <p:nvPr/>
        </p:nvSpPr>
        <p:spPr bwMode="auto">
          <a:xfrm>
            <a:off x="2411413" y="4554538"/>
            <a:ext cx="2028825" cy="582612"/>
          </a:xfrm>
          <a:custGeom>
            <a:avLst/>
            <a:gdLst>
              <a:gd name="T0" fmla="*/ 2147483647 w 42937"/>
              <a:gd name="T1" fmla="*/ 1778460541 h 21600"/>
              <a:gd name="T2" fmla="*/ 0 w 42937"/>
              <a:gd name="T3" fmla="*/ 0 h 21600"/>
              <a:gd name="T4" fmla="*/ 2147483647 w 42937"/>
              <a:gd name="T5" fmla="*/ 0 h 21600"/>
              <a:gd name="T6" fmla="*/ 0 60000 65536"/>
              <a:gd name="T7" fmla="*/ 0 60000 65536"/>
              <a:gd name="T8" fmla="*/ 0 60000 65536"/>
            </a:gdLst>
            <a:ahLst/>
            <a:cxnLst>
              <a:cxn ang="T6">
                <a:pos x="T0" y="T1"/>
              </a:cxn>
              <a:cxn ang="T7">
                <a:pos x="T2" y="T3"/>
              </a:cxn>
              <a:cxn ang="T8">
                <a:pos x="T4" y="T5"/>
              </a:cxn>
            </a:cxnLst>
            <a:rect l="0" t="0" r="r" b="b"/>
            <a:pathLst>
              <a:path w="42937" h="21600" fill="none" extrusionOk="0">
                <a:moveTo>
                  <a:pt x="42937" y="3360"/>
                </a:moveTo>
                <a:cubicBezTo>
                  <a:pt x="41283" y="13862"/>
                  <a:pt x="32232" y="21599"/>
                  <a:pt x="21600" y="21600"/>
                </a:cubicBezTo>
                <a:cubicBezTo>
                  <a:pt x="9670" y="21600"/>
                  <a:pt x="0" y="11929"/>
                  <a:pt x="0" y="0"/>
                </a:cubicBezTo>
              </a:path>
              <a:path w="42937" h="21600" stroke="0" extrusionOk="0">
                <a:moveTo>
                  <a:pt x="42937" y="3360"/>
                </a:moveTo>
                <a:cubicBezTo>
                  <a:pt x="41283" y="13862"/>
                  <a:pt x="32232" y="21599"/>
                  <a:pt x="21600" y="21600"/>
                </a:cubicBezTo>
                <a:cubicBezTo>
                  <a:pt x="9670" y="21600"/>
                  <a:pt x="0" y="11929"/>
                  <a:pt x="0" y="0"/>
                </a:cubicBezTo>
                <a:lnTo>
                  <a:pt x="21600" y="0"/>
                </a:lnTo>
                <a:lnTo>
                  <a:pt x="42937" y="3360"/>
                </a:lnTo>
                <a:close/>
              </a:path>
            </a:pathLst>
          </a:custGeom>
          <a:noFill/>
          <a:ln w="12700" cap="rnd">
            <a:solidFill>
              <a:schemeClr val="tx1"/>
            </a:solidFill>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57386" name="Group 2273"/>
          <p:cNvGrpSpPr>
            <a:grpSpLocks/>
          </p:cNvGrpSpPr>
          <p:nvPr/>
        </p:nvGrpSpPr>
        <p:grpSpPr bwMode="auto">
          <a:xfrm>
            <a:off x="2468563" y="2755900"/>
            <a:ext cx="1871662" cy="2979738"/>
            <a:chOff x="1555" y="1702"/>
            <a:chExt cx="1179" cy="1911"/>
          </a:xfrm>
        </p:grpSpPr>
        <p:grpSp>
          <p:nvGrpSpPr>
            <p:cNvPr id="57393" name="Group 2274"/>
            <p:cNvGrpSpPr>
              <a:grpSpLocks/>
            </p:cNvGrpSpPr>
            <p:nvPr/>
          </p:nvGrpSpPr>
          <p:grpSpPr bwMode="auto">
            <a:xfrm>
              <a:off x="1890" y="2933"/>
              <a:ext cx="419" cy="680"/>
              <a:chOff x="1890" y="2933"/>
              <a:chExt cx="419" cy="680"/>
            </a:xfrm>
          </p:grpSpPr>
          <p:grpSp>
            <p:nvGrpSpPr>
              <p:cNvPr id="57433" name="Group 2275"/>
              <p:cNvGrpSpPr>
                <a:grpSpLocks/>
              </p:cNvGrpSpPr>
              <p:nvPr/>
            </p:nvGrpSpPr>
            <p:grpSpPr bwMode="auto">
              <a:xfrm>
                <a:off x="1890" y="3455"/>
                <a:ext cx="373" cy="158"/>
                <a:chOff x="1890" y="3455"/>
                <a:chExt cx="373" cy="158"/>
              </a:xfrm>
            </p:grpSpPr>
            <p:sp>
              <p:nvSpPr>
                <p:cNvPr id="57435" name="Freeform 2276"/>
                <p:cNvSpPr>
                  <a:spLocks/>
                </p:cNvSpPr>
                <p:nvPr/>
              </p:nvSpPr>
              <p:spPr bwMode="auto">
                <a:xfrm>
                  <a:off x="2049" y="3481"/>
                  <a:ext cx="214" cy="132"/>
                </a:xfrm>
                <a:custGeom>
                  <a:avLst/>
                  <a:gdLst>
                    <a:gd name="T0" fmla="*/ 124 w 214"/>
                    <a:gd name="T1" fmla="*/ 22 h 132"/>
                    <a:gd name="T2" fmla="*/ 117 w 214"/>
                    <a:gd name="T3" fmla="*/ 33 h 132"/>
                    <a:gd name="T4" fmla="*/ 104 w 214"/>
                    <a:gd name="T5" fmla="*/ 40 h 132"/>
                    <a:gd name="T6" fmla="*/ 86 w 214"/>
                    <a:gd name="T7" fmla="*/ 46 h 132"/>
                    <a:gd name="T8" fmla="*/ 66 w 214"/>
                    <a:gd name="T9" fmla="*/ 55 h 132"/>
                    <a:gd name="T10" fmla="*/ 53 w 214"/>
                    <a:gd name="T11" fmla="*/ 71 h 132"/>
                    <a:gd name="T12" fmla="*/ 33 w 214"/>
                    <a:gd name="T13" fmla="*/ 86 h 132"/>
                    <a:gd name="T14" fmla="*/ 17 w 214"/>
                    <a:gd name="T15" fmla="*/ 99 h 132"/>
                    <a:gd name="T16" fmla="*/ 7 w 214"/>
                    <a:gd name="T17" fmla="*/ 110 h 132"/>
                    <a:gd name="T18" fmla="*/ 0 w 214"/>
                    <a:gd name="T19" fmla="*/ 121 h 132"/>
                    <a:gd name="T20" fmla="*/ 3 w 214"/>
                    <a:gd name="T21" fmla="*/ 129 h 132"/>
                    <a:gd name="T22" fmla="*/ 11 w 214"/>
                    <a:gd name="T23" fmla="*/ 131 h 132"/>
                    <a:gd name="T24" fmla="*/ 44 w 214"/>
                    <a:gd name="T25" fmla="*/ 122 h 132"/>
                    <a:gd name="T26" fmla="*/ 85 w 214"/>
                    <a:gd name="T27" fmla="*/ 107 h 132"/>
                    <a:gd name="T28" fmla="*/ 122 w 214"/>
                    <a:gd name="T29" fmla="*/ 89 h 132"/>
                    <a:gd name="T30" fmla="*/ 153 w 214"/>
                    <a:gd name="T31" fmla="*/ 68 h 132"/>
                    <a:gd name="T32" fmla="*/ 168 w 214"/>
                    <a:gd name="T33" fmla="*/ 54 h 132"/>
                    <a:gd name="T34" fmla="*/ 171 w 214"/>
                    <a:gd name="T35" fmla="*/ 63 h 132"/>
                    <a:gd name="T36" fmla="*/ 194 w 214"/>
                    <a:gd name="T37" fmla="*/ 53 h 132"/>
                    <a:gd name="T38" fmla="*/ 211 w 214"/>
                    <a:gd name="T39" fmla="*/ 49 h 132"/>
                    <a:gd name="T40" fmla="*/ 213 w 214"/>
                    <a:gd name="T41" fmla="*/ 39 h 132"/>
                    <a:gd name="T42" fmla="*/ 212 w 214"/>
                    <a:gd name="T43" fmla="*/ 29 h 132"/>
                    <a:gd name="T44" fmla="*/ 209 w 214"/>
                    <a:gd name="T45" fmla="*/ 19 h 132"/>
                    <a:gd name="T46" fmla="*/ 205 w 214"/>
                    <a:gd name="T47" fmla="*/ 11 h 132"/>
                    <a:gd name="T48" fmla="*/ 199 w 214"/>
                    <a:gd name="T49" fmla="*/ 0 h 132"/>
                    <a:gd name="T50" fmla="*/ 188 w 214"/>
                    <a:gd name="T51" fmla="*/ 10 h 132"/>
                    <a:gd name="T52" fmla="*/ 171 w 214"/>
                    <a:gd name="T53" fmla="*/ 14 h 132"/>
                    <a:gd name="T54" fmla="*/ 151 w 214"/>
                    <a:gd name="T55" fmla="*/ 16 h 132"/>
                    <a:gd name="T56" fmla="*/ 124 w 214"/>
                    <a:gd name="T57" fmla="*/ 22 h 1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4" h="132">
                      <a:moveTo>
                        <a:pt x="124" y="22"/>
                      </a:moveTo>
                      <a:lnTo>
                        <a:pt x="117" y="33"/>
                      </a:lnTo>
                      <a:lnTo>
                        <a:pt x="104" y="40"/>
                      </a:lnTo>
                      <a:lnTo>
                        <a:pt x="86" y="46"/>
                      </a:lnTo>
                      <a:lnTo>
                        <a:pt x="66" y="55"/>
                      </a:lnTo>
                      <a:lnTo>
                        <a:pt x="53" y="71"/>
                      </a:lnTo>
                      <a:lnTo>
                        <a:pt x="33" y="86"/>
                      </a:lnTo>
                      <a:lnTo>
                        <a:pt x="17" y="99"/>
                      </a:lnTo>
                      <a:lnTo>
                        <a:pt x="7" y="110"/>
                      </a:lnTo>
                      <a:lnTo>
                        <a:pt x="0" y="121"/>
                      </a:lnTo>
                      <a:lnTo>
                        <a:pt x="3" y="129"/>
                      </a:lnTo>
                      <a:lnTo>
                        <a:pt x="11" y="131"/>
                      </a:lnTo>
                      <a:lnTo>
                        <a:pt x="44" y="122"/>
                      </a:lnTo>
                      <a:lnTo>
                        <a:pt x="85" y="107"/>
                      </a:lnTo>
                      <a:lnTo>
                        <a:pt x="122" y="89"/>
                      </a:lnTo>
                      <a:lnTo>
                        <a:pt x="153" y="68"/>
                      </a:lnTo>
                      <a:lnTo>
                        <a:pt x="168" y="54"/>
                      </a:lnTo>
                      <a:lnTo>
                        <a:pt x="171" y="63"/>
                      </a:lnTo>
                      <a:lnTo>
                        <a:pt x="194" y="53"/>
                      </a:lnTo>
                      <a:lnTo>
                        <a:pt x="211" y="49"/>
                      </a:lnTo>
                      <a:lnTo>
                        <a:pt x="213" y="39"/>
                      </a:lnTo>
                      <a:lnTo>
                        <a:pt x="212" y="29"/>
                      </a:lnTo>
                      <a:lnTo>
                        <a:pt x="209" y="19"/>
                      </a:lnTo>
                      <a:lnTo>
                        <a:pt x="205" y="11"/>
                      </a:lnTo>
                      <a:lnTo>
                        <a:pt x="199" y="0"/>
                      </a:lnTo>
                      <a:lnTo>
                        <a:pt x="188" y="10"/>
                      </a:lnTo>
                      <a:lnTo>
                        <a:pt x="171" y="14"/>
                      </a:lnTo>
                      <a:lnTo>
                        <a:pt x="151" y="16"/>
                      </a:lnTo>
                      <a:lnTo>
                        <a:pt x="124" y="22"/>
                      </a:lnTo>
                    </a:path>
                  </a:pathLst>
                </a:custGeom>
                <a:solidFill>
                  <a:srgbClr val="606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36" name="Freeform 2277"/>
                <p:cNvSpPr>
                  <a:spLocks/>
                </p:cNvSpPr>
                <p:nvPr/>
              </p:nvSpPr>
              <p:spPr bwMode="auto">
                <a:xfrm>
                  <a:off x="1890" y="3455"/>
                  <a:ext cx="214" cy="134"/>
                </a:xfrm>
                <a:custGeom>
                  <a:avLst/>
                  <a:gdLst>
                    <a:gd name="T0" fmla="*/ 124 w 214"/>
                    <a:gd name="T1" fmla="*/ 21 h 134"/>
                    <a:gd name="T2" fmla="*/ 117 w 214"/>
                    <a:gd name="T3" fmla="*/ 33 h 134"/>
                    <a:gd name="T4" fmla="*/ 106 w 214"/>
                    <a:gd name="T5" fmla="*/ 41 h 134"/>
                    <a:gd name="T6" fmla="*/ 86 w 214"/>
                    <a:gd name="T7" fmla="*/ 46 h 134"/>
                    <a:gd name="T8" fmla="*/ 66 w 214"/>
                    <a:gd name="T9" fmla="*/ 55 h 134"/>
                    <a:gd name="T10" fmla="*/ 52 w 214"/>
                    <a:gd name="T11" fmla="*/ 71 h 134"/>
                    <a:gd name="T12" fmla="*/ 35 w 214"/>
                    <a:gd name="T13" fmla="*/ 87 h 134"/>
                    <a:gd name="T14" fmla="*/ 17 w 214"/>
                    <a:gd name="T15" fmla="*/ 99 h 134"/>
                    <a:gd name="T16" fmla="*/ 7 w 214"/>
                    <a:gd name="T17" fmla="*/ 111 h 134"/>
                    <a:gd name="T18" fmla="*/ 0 w 214"/>
                    <a:gd name="T19" fmla="*/ 122 h 134"/>
                    <a:gd name="T20" fmla="*/ 2 w 214"/>
                    <a:gd name="T21" fmla="*/ 130 h 134"/>
                    <a:gd name="T22" fmla="*/ 11 w 214"/>
                    <a:gd name="T23" fmla="*/ 133 h 134"/>
                    <a:gd name="T24" fmla="*/ 44 w 214"/>
                    <a:gd name="T25" fmla="*/ 122 h 134"/>
                    <a:gd name="T26" fmla="*/ 85 w 214"/>
                    <a:gd name="T27" fmla="*/ 106 h 134"/>
                    <a:gd name="T28" fmla="*/ 122 w 214"/>
                    <a:gd name="T29" fmla="*/ 88 h 134"/>
                    <a:gd name="T30" fmla="*/ 153 w 214"/>
                    <a:gd name="T31" fmla="*/ 68 h 134"/>
                    <a:gd name="T32" fmla="*/ 167 w 214"/>
                    <a:gd name="T33" fmla="*/ 54 h 134"/>
                    <a:gd name="T34" fmla="*/ 171 w 214"/>
                    <a:gd name="T35" fmla="*/ 63 h 134"/>
                    <a:gd name="T36" fmla="*/ 193 w 214"/>
                    <a:gd name="T37" fmla="*/ 53 h 134"/>
                    <a:gd name="T38" fmla="*/ 212 w 214"/>
                    <a:gd name="T39" fmla="*/ 49 h 134"/>
                    <a:gd name="T40" fmla="*/ 213 w 214"/>
                    <a:gd name="T41" fmla="*/ 40 h 134"/>
                    <a:gd name="T42" fmla="*/ 212 w 214"/>
                    <a:gd name="T43" fmla="*/ 29 h 134"/>
                    <a:gd name="T44" fmla="*/ 210 w 214"/>
                    <a:gd name="T45" fmla="*/ 19 h 134"/>
                    <a:gd name="T46" fmla="*/ 205 w 214"/>
                    <a:gd name="T47" fmla="*/ 11 h 134"/>
                    <a:gd name="T48" fmla="*/ 200 w 214"/>
                    <a:gd name="T49" fmla="*/ 0 h 134"/>
                    <a:gd name="T50" fmla="*/ 188 w 214"/>
                    <a:gd name="T51" fmla="*/ 10 h 134"/>
                    <a:gd name="T52" fmla="*/ 170 w 214"/>
                    <a:gd name="T53" fmla="*/ 14 h 134"/>
                    <a:gd name="T54" fmla="*/ 152 w 214"/>
                    <a:gd name="T55" fmla="*/ 17 h 134"/>
                    <a:gd name="T56" fmla="*/ 124 w 214"/>
                    <a:gd name="T57" fmla="*/ 21 h 1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4" h="134">
                      <a:moveTo>
                        <a:pt x="124" y="21"/>
                      </a:moveTo>
                      <a:lnTo>
                        <a:pt x="117" y="33"/>
                      </a:lnTo>
                      <a:lnTo>
                        <a:pt x="106" y="41"/>
                      </a:lnTo>
                      <a:lnTo>
                        <a:pt x="86" y="46"/>
                      </a:lnTo>
                      <a:lnTo>
                        <a:pt x="66" y="55"/>
                      </a:lnTo>
                      <a:lnTo>
                        <a:pt x="52" y="71"/>
                      </a:lnTo>
                      <a:lnTo>
                        <a:pt x="35" y="87"/>
                      </a:lnTo>
                      <a:lnTo>
                        <a:pt x="17" y="99"/>
                      </a:lnTo>
                      <a:lnTo>
                        <a:pt x="7" y="111"/>
                      </a:lnTo>
                      <a:lnTo>
                        <a:pt x="0" y="122"/>
                      </a:lnTo>
                      <a:lnTo>
                        <a:pt x="2" y="130"/>
                      </a:lnTo>
                      <a:lnTo>
                        <a:pt x="11" y="133"/>
                      </a:lnTo>
                      <a:lnTo>
                        <a:pt x="44" y="122"/>
                      </a:lnTo>
                      <a:lnTo>
                        <a:pt x="85" y="106"/>
                      </a:lnTo>
                      <a:lnTo>
                        <a:pt x="122" y="88"/>
                      </a:lnTo>
                      <a:lnTo>
                        <a:pt x="153" y="68"/>
                      </a:lnTo>
                      <a:lnTo>
                        <a:pt x="167" y="54"/>
                      </a:lnTo>
                      <a:lnTo>
                        <a:pt x="171" y="63"/>
                      </a:lnTo>
                      <a:lnTo>
                        <a:pt x="193" y="53"/>
                      </a:lnTo>
                      <a:lnTo>
                        <a:pt x="212" y="49"/>
                      </a:lnTo>
                      <a:lnTo>
                        <a:pt x="213" y="40"/>
                      </a:lnTo>
                      <a:lnTo>
                        <a:pt x="212" y="29"/>
                      </a:lnTo>
                      <a:lnTo>
                        <a:pt x="210" y="19"/>
                      </a:lnTo>
                      <a:lnTo>
                        <a:pt x="205" y="11"/>
                      </a:lnTo>
                      <a:lnTo>
                        <a:pt x="200" y="0"/>
                      </a:lnTo>
                      <a:lnTo>
                        <a:pt x="188" y="10"/>
                      </a:lnTo>
                      <a:lnTo>
                        <a:pt x="170" y="14"/>
                      </a:lnTo>
                      <a:lnTo>
                        <a:pt x="152" y="17"/>
                      </a:lnTo>
                      <a:lnTo>
                        <a:pt x="124" y="21"/>
                      </a:lnTo>
                    </a:path>
                  </a:pathLst>
                </a:custGeom>
                <a:solidFill>
                  <a:srgbClr val="606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34" name="Freeform 2278"/>
              <p:cNvSpPr>
                <a:spLocks/>
              </p:cNvSpPr>
              <p:nvPr/>
            </p:nvSpPr>
            <p:spPr bwMode="auto">
              <a:xfrm>
                <a:off x="1947" y="2933"/>
                <a:ext cx="362" cy="613"/>
              </a:xfrm>
              <a:custGeom>
                <a:avLst/>
                <a:gdLst>
                  <a:gd name="T0" fmla="*/ 124 w 362"/>
                  <a:gd name="T1" fmla="*/ 15 h 613"/>
                  <a:gd name="T2" fmla="*/ 85 w 362"/>
                  <a:gd name="T3" fmla="*/ 78 h 613"/>
                  <a:gd name="T4" fmla="*/ 71 w 362"/>
                  <a:gd name="T5" fmla="*/ 135 h 613"/>
                  <a:gd name="T6" fmla="*/ 60 w 362"/>
                  <a:gd name="T7" fmla="*/ 191 h 613"/>
                  <a:gd name="T8" fmla="*/ 52 w 362"/>
                  <a:gd name="T9" fmla="*/ 237 h 613"/>
                  <a:gd name="T10" fmla="*/ 30 w 362"/>
                  <a:gd name="T11" fmla="*/ 275 h 613"/>
                  <a:gd name="T12" fmla="*/ 25 w 362"/>
                  <a:gd name="T13" fmla="*/ 307 h 613"/>
                  <a:gd name="T14" fmla="*/ 30 w 362"/>
                  <a:gd name="T15" fmla="*/ 341 h 613"/>
                  <a:gd name="T16" fmla="*/ 44 w 362"/>
                  <a:gd name="T17" fmla="*/ 393 h 613"/>
                  <a:gd name="T18" fmla="*/ 47 w 362"/>
                  <a:gd name="T19" fmla="*/ 436 h 613"/>
                  <a:gd name="T20" fmla="*/ 38 w 362"/>
                  <a:gd name="T21" fmla="*/ 474 h 613"/>
                  <a:gd name="T22" fmla="*/ 25 w 362"/>
                  <a:gd name="T23" fmla="*/ 517 h 613"/>
                  <a:gd name="T24" fmla="*/ 9 w 362"/>
                  <a:gd name="T25" fmla="*/ 559 h 613"/>
                  <a:gd name="T26" fmla="*/ 0 w 362"/>
                  <a:gd name="T27" fmla="*/ 591 h 613"/>
                  <a:gd name="T28" fmla="*/ 32 w 362"/>
                  <a:gd name="T29" fmla="*/ 579 h 613"/>
                  <a:gd name="T30" fmla="*/ 72 w 362"/>
                  <a:gd name="T31" fmla="*/ 556 h 613"/>
                  <a:gd name="T32" fmla="*/ 117 w 362"/>
                  <a:gd name="T33" fmla="*/ 546 h 613"/>
                  <a:gd name="T34" fmla="*/ 145 w 362"/>
                  <a:gd name="T35" fmla="*/ 536 h 613"/>
                  <a:gd name="T36" fmla="*/ 152 w 362"/>
                  <a:gd name="T37" fmla="*/ 509 h 613"/>
                  <a:gd name="T38" fmla="*/ 145 w 362"/>
                  <a:gd name="T39" fmla="*/ 478 h 613"/>
                  <a:gd name="T40" fmla="*/ 152 w 362"/>
                  <a:gd name="T41" fmla="*/ 435 h 613"/>
                  <a:gd name="T42" fmla="*/ 158 w 362"/>
                  <a:gd name="T43" fmla="*/ 388 h 613"/>
                  <a:gd name="T44" fmla="*/ 151 w 362"/>
                  <a:gd name="T45" fmla="*/ 352 h 613"/>
                  <a:gd name="T46" fmla="*/ 139 w 362"/>
                  <a:gd name="T47" fmla="*/ 320 h 613"/>
                  <a:gd name="T48" fmla="*/ 142 w 362"/>
                  <a:gd name="T49" fmla="*/ 298 h 613"/>
                  <a:gd name="T50" fmla="*/ 151 w 362"/>
                  <a:gd name="T51" fmla="*/ 267 h 613"/>
                  <a:gd name="T52" fmla="*/ 166 w 362"/>
                  <a:gd name="T53" fmla="*/ 233 h 613"/>
                  <a:gd name="T54" fmla="*/ 186 w 362"/>
                  <a:gd name="T55" fmla="*/ 196 h 613"/>
                  <a:gd name="T56" fmla="*/ 201 w 362"/>
                  <a:gd name="T57" fmla="*/ 143 h 613"/>
                  <a:gd name="T58" fmla="*/ 216 w 362"/>
                  <a:gd name="T59" fmla="*/ 87 h 613"/>
                  <a:gd name="T60" fmla="*/ 213 w 362"/>
                  <a:gd name="T61" fmla="*/ 143 h 613"/>
                  <a:gd name="T62" fmla="*/ 216 w 362"/>
                  <a:gd name="T63" fmla="*/ 206 h 613"/>
                  <a:gd name="T64" fmla="*/ 218 w 362"/>
                  <a:gd name="T65" fmla="*/ 234 h 613"/>
                  <a:gd name="T66" fmla="*/ 216 w 362"/>
                  <a:gd name="T67" fmla="*/ 277 h 613"/>
                  <a:gd name="T68" fmla="*/ 206 w 362"/>
                  <a:gd name="T69" fmla="*/ 320 h 613"/>
                  <a:gd name="T70" fmla="*/ 208 w 362"/>
                  <a:gd name="T71" fmla="*/ 367 h 613"/>
                  <a:gd name="T72" fmla="*/ 211 w 362"/>
                  <a:gd name="T73" fmla="*/ 414 h 613"/>
                  <a:gd name="T74" fmla="*/ 208 w 362"/>
                  <a:gd name="T75" fmla="*/ 476 h 613"/>
                  <a:gd name="T76" fmla="*/ 198 w 362"/>
                  <a:gd name="T77" fmla="*/ 521 h 613"/>
                  <a:gd name="T78" fmla="*/ 185 w 362"/>
                  <a:gd name="T79" fmla="*/ 565 h 613"/>
                  <a:gd name="T80" fmla="*/ 164 w 362"/>
                  <a:gd name="T81" fmla="*/ 612 h 613"/>
                  <a:gd name="T82" fmla="*/ 204 w 362"/>
                  <a:gd name="T83" fmla="*/ 594 h 613"/>
                  <a:gd name="T84" fmla="*/ 236 w 362"/>
                  <a:gd name="T85" fmla="*/ 576 h 613"/>
                  <a:gd name="T86" fmla="*/ 273 w 362"/>
                  <a:gd name="T87" fmla="*/ 569 h 613"/>
                  <a:gd name="T88" fmla="*/ 304 w 362"/>
                  <a:gd name="T89" fmla="*/ 562 h 613"/>
                  <a:gd name="T90" fmla="*/ 307 w 362"/>
                  <a:gd name="T91" fmla="*/ 540 h 613"/>
                  <a:gd name="T92" fmla="*/ 310 w 362"/>
                  <a:gd name="T93" fmla="*/ 513 h 613"/>
                  <a:gd name="T94" fmla="*/ 306 w 362"/>
                  <a:gd name="T95" fmla="*/ 483 h 613"/>
                  <a:gd name="T96" fmla="*/ 302 w 362"/>
                  <a:gd name="T97" fmla="*/ 451 h 613"/>
                  <a:gd name="T98" fmla="*/ 313 w 362"/>
                  <a:gd name="T99" fmla="*/ 413 h 613"/>
                  <a:gd name="T100" fmla="*/ 322 w 362"/>
                  <a:gd name="T101" fmla="*/ 378 h 613"/>
                  <a:gd name="T102" fmla="*/ 330 w 362"/>
                  <a:gd name="T103" fmla="*/ 335 h 613"/>
                  <a:gd name="T104" fmla="*/ 336 w 362"/>
                  <a:gd name="T105" fmla="*/ 297 h 613"/>
                  <a:gd name="T106" fmla="*/ 340 w 362"/>
                  <a:gd name="T107" fmla="*/ 266 h 613"/>
                  <a:gd name="T108" fmla="*/ 337 w 362"/>
                  <a:gd name="T109" fmla="*/ 234 h 613"/>
                  <a:gd name="T110" fmla="*/ 333 w 362"/>
                  <a:gd name="T111" fmla="*/ 206 h 613"/>
                  <a:gd name="T112" fmla="*/ 336 w 362"/>
                  <a:gd name="T113" fmla="*/ 166 h 613"/>
                  <a:gd name="T114" fmla="*/ 346 w 362"/>
                  <a:gd name="T115" fmla="*/ 132 h 613"/>
                  <a:gd name="T116" fmla="*/ 358 w 362"/>
                  <a:gd name="T117" fmla="*/ 87 h 613"/>
                  <a:gd name="T118" fmla="*/ 361 w 362"/>
                  <a:gd name="T119" fmla="*/ 0 h 613"/>
                  <a:gd name="T120" fmla="*/ 152 w 362"/>
                  <a:gd name="T121" fmla="*/ 28 h 613"/>
                  <a:gd name="T122" fmla="*/ 124 w 362"/>
                  <a:gd name="T123" fmla="*/ 15 h 6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62" h="613">
                    <a:moveTo>
                      <a:pt x="124" y="15"/>
                    </a:moveTo>
                    <a:lnTo>
                      <a:pt x="85" y="78"/>
                    </a:lnTo>
                    <a:lnTo>
                      <a:pt x="71" y="135"/>
                    </a:lnTo>
                    <a:lnTo>
                      <a:pt x="60" y="191"/>
                    </a:lnTo>
                    <a:lnTo>
                      <a:pt x="52" y="237"/>
                    </a:lnTo>
                    <a:lnTo>
                      <a:pt x="30" y="275"/>
                    </a:lnTo>
                    <a:lnTo>
                      <a:pt x="25" y="307"/>
                    </a:lnTo>
                    <a:lnTo>
                      <a:pt x="30" y="341"/>
                    </a:lnTo>
                    <a:lnTo>
                      <a:pt x="44" y="393"/>
                    </a:lnTo>
                    <a:lnTo>
                      <a:pt x="47" y="436"/>
                    </a:lnTo>
                    <a:lnTo>
                      <a:pt x="38" y="474"/>
                    </a:lnTo>
                    <a:lnTo>
                      <a:pt x="25" y="517"/>
                    </a:lnTo>
                    <a:lnTo>
                      <a:pt x="9" y="559"/>
                    </a:lnTo>
                    <a:lnTo>
                      <a:pt x="0" y="591"/>
                    </a:lnTo>
                    <a:lnTo>
                      <a:pt x="32" y="579"/>
                    </a:lnTo>
                    <a:lnTo>
                      <a:pt x="72" y="556"/>
                    </a:lnTo>
                    <a:lnTo>
                      <a:pt x="117" y="546"/>
                    </a:lnTo>
                    <a:lnTo>
                      <a:pt x="145" y="536"/>
                    </a:lnTo>
                    <a:lnTo>
                      <a:pt x="152" y="509"/>
                    </a:lnTo>
                    <a:lnTo>
                      <a:pt x="145" y="478"/>
                    </a:lnTo>
                    <a:lnTo>
                      <a:pt x="152" y="435"/>
                    </a:lnTo>
                    <a:lnTo>
                      <a:pt x="158" y="388"/>
                    </a:lnTo>
                    <a:lnTo>
                      <a:pt x="151" y="352"/>
                    </a:lnTo>
                    <a:lnTo>
                      <a:pt x="139" y="320"/>
                    </a:lnTo>
                    <a:lnTo>
                      <a:pt x="142" y="298"/>
                    </a:lnTo>
                    <a:lnTo>
                      <a:pt x="151" y="267"/>
                    </a:lnTo>
                    <a:lnTo>
                      <a:pt x="166" y="233"/>
                    </a:lnTo>
                    <a:lnTo>
                      <a:pt x="186" y="196"/>
                    </a:lnTo>
                    <a:lnTo>
                      <a:pt x="201" y="143"/>
                    </a:lnTo>
                    <a:lnTo>
                      <a:pt x="216" y="87"/>
                    </a:lnTo>
                    <a:lnTo>
                      <a:pt x="213" y="143"/>
                    </a:lnTo>
                    <a:lnTo>
                      <a:pt x="216" y="206"/>
                    </a:lnTo>
                    <a:lnTo>
                      <a:pt x="218" y="234"/>
                    </a:lnTo>
                    <a:lnTo>
                      <a:pt x="216" y="277"/>
                    </a:lnTo>
                    <a:lnTo>
                      <a:pt x="206" y="320"/>
                    </a:lnTo>
                    <a:lnTo>
                      <a:pt x="208" y="367"/>
                    </a:lnTo>
                    <a:lnTo>
                      <a:pt x="211" y="414"/>
                    </a:lnTo>
                    <a:lnTo>
                      <a:pt x="208" y="476"/>
                    </a:lnTo>
                    <a:lnTo>
                      <a:pt x="198" y="521"/>
                    </a:lnTo>
                    <a:lnTo>
                      <a:pt x="185" y="565"/>
                    </a:lnTo>
                    <a:lnTo>
                      <a:pt x="164" y="612"/>
                    </a:lnTo>
                    <a:lnTo>
                      <a:pt x="204" y="594"/>
                    </a:lnTo>
                    <a:lnTo>
                      <a:pt x="236" y="576"/>
                    </a:lnTo>
                    <a:lnTo>
                      <a:pt x="273" y="569"/>
                    </a:lnTo>
                    <a:lnTo>
                      <a:pt x="304" y="562"/>
                    </a:lnTo>
                    <a:lnTo>
                      <a:pt x="307" y="540"/>
                    </a:lnTo>
                    <a:lnTo>
                      <a:pt x="310" y="513"/>
                    </a:lnTo>
                    <a:lnTo>
                      <a:pt x="306" y="483"/>
                    </a:lnTo>
                    <a:lnTo>
                      <a:pt x="302" y="451"/>
                    </a:lnTo>
                    <a:lnTo>
                      <a:pt x="313" y="413"/>
                    </a:lnTo>
                    <a:lnTo>
                      <a:pt x="322" y="378"/>
                    </a:lnTo>
                    <a:lnTo>
                      <a:pt x="330" y="335"/>
                    </a:lnTo>
                    <a:lnTo>
                      <a:pt x="336" y="297"/>
                    </a:lnTo>
                    <a:lnTo>
                      <a:pt x="340" y="266"/>
                    </a:lnTo>
                    <a:lnTo>
                      <a:pt x="337" y="234"/>
                    </a:lnTo>
                    <a:lnTo>
                      <a:pt x="333" y="206"/>
                    </a:lnTo>
                    <a:lnTo>
                      <a:pt x="336" y="166"/>
                    </a:lnTo>
                    <a:lnTo>
                      <a:pt x="346" y="132"/>
                    </a:lnTo>
                    <a:lnTo>
                      <a:pt x="358" y="87"/>
                    </a:lnTo>
                    <a:lnTo>
                      <a:pt x="361" y="0"/>
                    </a:lnTo>
                    <a:lnTo>
                      <a:pt x="152" y="28"/>
                    </a:lnTo>
                    <a:lnTo>
                      <a:pt x="124" y="15"/>
                    </a:lnTo>
                  </a:path>
                </a:pathLst>
              </a:custGeom>
              <a:solidFill>
                <a:srgbClr val="808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394" name="Freeform 2279"/>
            <p:cNvSpPr>
              <a:spLocks/>
            </p:cNvSpPr>
            <p:nvPr/>
          </p:nvSpPr>
          <p:spPr bwMode="auto">
            <a:xfrm>
              <a:off x="2433" y="2471"/>
              <a:ext cx="144" cy="176"/>
            </a:xfrm>
            <a:custGeom>
              <a:avLst/>
              <a:gdLst>
                <a:gd name="T0" fmla="*/ 0 w 144"/>
                <a:gd name="T1" fmla="*/ 75 h 176"/>
                <a:gd name="T2" fmla="*/ 21 w 144"/>
                <a:gd name="T3" fmla="*/ 42 h 176"/>
                <a:gd name="T4" fmla="*/ 37 w 144"/>
                <a:gd name="T5" fmla="*/ 24 h 176"/>
                <a:gd name="T6" fmla="*/ 59 w 144"/>
                <a:gd name="T7" fmla="*/ 10 h 176"/>
                <a:gd name="T8" fmla="*/ 83 w 144"/>
                <a:gd name="T9" fmla="*/ 0 h 176"/>
                <a:gd name="T10" fmla="*/ 79 w 144"/>
                <a:gd name="T11" fmla="*/ 30 h 176"/>
                <a:gd name="T12" fmla="*/ 94 w 144"/>
                <a:gd name="T13" fmla="*/ 55 h 176"/>
                <a:gd name="T14" fmla="*/ 116 w 144"/>
                <a:gd name="T15" fmla="*/ 86 h 176"/>
                <a:gd name="T16" fmla="*/ 143 w 144"/>
                <a:gd name="T17" fmla="*/ 119 h 176"/>
                <a:gd name="T18" fmla="*/ 128 w 144"/>
                <a:gd name="T19" fmla="*/ 139 h 176"/>
                <a:gd name="T20" fmla="*/ 106 w 144"/>
                <a:gd name="T21" fmla="*/ 160 h 176"/>
                <a:gd name="T22" fmla="*/ 85 w 144"/>
                <a:gd name="T23" fmla="*/ 175 h 176"/>
                <a:gd name="T24" fmla="*/ 51 w 144"/>
                <a:gd name="T25" fmla="*/ 145 h 176"/>
                <a:gd name="T26" fmla="*/ 0 w 144"/>
                <a:gd name="T27" fmla="*/ 75 h 17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76">
                  <a:moveTo>
                    <a:pt x="0" y="75"/>
                  </a:moveTo>
                  <a:lnTo>
                    <a:pt x="21" y="42"/>
                  </a:lnTo>
                  <a:lnTo>
                    <a:pt x="37" y="24"/>
                  </a:lnTo>
                  <a:lnTo>
                    <a:pt x="59" y="10"/>
                  </a:lnTo>
                  <a:lnTo>
                    <a:pt x="83" y="0"/>
                  </a:lnTo>
                  <a:lnTo>
                    <a:pt x="79" y="30"/>
                  </a:lnTo>
                  <a:lnTo>
                    <a:pt x="94" y="55"/>
                  </a:lnTo>
                  <a:lnTo>
                    <a:pt x="116" y="86"/>
                  </a:lnTo>
                  <a:lnTo>
                    <a:pt x="143" y="119"/>
                  </a:lnTo>
                  <a:lnTo>
                    <a:pt x="128" y="139"/>
                  </a:lnTo>
                  <a:lnTo>
                    <a:pt x="106" y="160"/>
                  </a:lnTo>
                  <a:lnTo>
                    <a:pt x="85" y="175"/>
                  </a:lnTo>
                  <a:lnTo>
                    <a:pt x="51" y="145"/>
                  </a:lnTo>
                  <a:lnTo>
                    <a:pt x="0" y="75"/>
                  </a:lnTo>
                </a:path>
              </a:pathLst>
            </a:custGeom>
            <a:solidFill>
              <a:srgbClr val="E0E0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5" name="Freeform 2280"/>
            <p:cNvSpPr>
              <a:spLocks/>
            </p:cNvSpPr>
            <p:nvPr/>
          </p:nvSpPr>
          <p:spPr bwMode="auto">
            <a:xfrm>
              <a:off x="1681" y="2550"/>
              <a:ext cx="138" cy="165"/>
            </a:xfrm>
            <a:custGeom>
              <a:avLst/>
              <a:gdLst>
                <a:gd name="T0" fmla="*/ 0 w 138"/>
                <a:gd name="T1" fmla="*/ 96 h 165"/>
                <a:gd name="T2" fmla="*/ 89 w 138"/>
                <a:gd name="T3" fmla="*/ 164 h 165"/>
                <a:gd name="T4" fmla="*/ 104 w 138"/>
                <a:gd name="T5" fmla="*/ 132 h 165"/>
                <a:gd name="T6" fmla="*/ 131 w 138"/>
                <a:gd name="T7" fmla="*/ 103 h 165"/>
                <a:gd name="T8" fmla="*/ 137 w 138"/>
                <a:gd name="T9" fmla="*/ 65 h 165"/>
                <a:gd name="T10" fmla="*/ 127 w 138"/>
                <a:gd name="T11" fmla="*/ 38 h 165"/>
                <a:gd name="T12" fmla="*/ 58 w 138"/>
                <a:gd name="T13" fmla="*/ 0 h 165"/>
                <a:gd name="T14" fmla="*/ 32 w 138"/>
                <a:gd name="T15" fmla="*/ 44 h 165"/>
                <a:gd name="T16" fmla="*/ 0 w 138"/>
                <a:gd name="T17" fmla="*/ 96 h 1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8" h="165">
                  <a:moveTo>
                    <a:pt x="0" y="96"/>
                  </a:moveTo>
                  <a:lnTo>
                    <a:pt x="89" y="164"/>
                  </a:lnTo>
                  <a:lnTo>
                    <a:pt x="104" y="132"/>
                  </a:lnTo>
                  <a:lnTo>
                    <a:pt x="131" y="103"/>
                  </a:lnTo>
                  <a:lnTo>
                    <a:pt x="137" y="65"/>
                  </a:lnTo>
                  <a:lnTo>
                    <a:pt x="127" y="38"/>
                  </a:lnTo>
                  <a:lnTo>
                    <a:pt x="58" y="0"/>
                  </a:lnTo>
                  <a:lnTo>
                    <a:pt x="32" y="44"/>
                  </a:lnTo>
                  <a:lnTo>
                    <a:pt x="0" y="96"/>
                  </a:lnTo>
                </a:path>
              </a:pathLst>
            </a:custGeom>
            <a:solidFill>
              <a:srgbClr val="E0E0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6" name="Freeform 2281"/>
            <p:cNvSpPr>
              <a:spLocks/>
            </p:cNvSpPr>
            <p:nvPr/>
          </p:nvSpPr>
          <p:spPr bwMode="auto">
            <a:xfrm>
              <a:off x="1764" y="2529"/>
              <a:ext cx="753" cy="473"/>
            </a:xfrm>
            <a:custGeom>
              <a:avLst/>
              <a:gdLst>
                <a:gd name="T0" fmla="*/ 447 w 753"/>
                <a:gd name="T1" fmla="*/ 22 h 473"/>
                <a:gd name="T2" fmla="*/ 501 w 753"/>
                <a:gd name="T3" fmla="*/ 36 h 473"/>
                <a:gd name="T4" fmla="*/ 525 w 753"/>
                <a:gd name="T5" fmla="*/ 48 h 473"/>
                <a:gd name="T6" fmla="*/ 541 w 753"/>
                <a:gd name="T7" fmla="*/ 64 h 473"/>
                <a:gd name="T8" fmla="*/ 570 w 753"/>
                <a:gd name="T9" fmla="*/ 77 h 473"/>
                <a:gd name="T10" fmla="*/ 675 w 753"/>
                <a:gd name="T11" fmla="*/ 13 h 473"/>
                <a:gd name="T12" fmla="*/ 720 w 753"/>
                <a:gd name="T13" fmla="*/ 67 h 473"/>
                <a:gd name="T14" fmla="*/ 752 w 753"/>
                <a:gd name="T15" fmla="*/ 110 h 473"/>
                <a:gd name="T16" fmla="*/ 689 w 753"/>
                <a:gd name="T17" fmla="*/ 217 h 473"/>
                <a:gd name="T18" fmla="*/ 664 w 753"/>
                <a:gd name="T19" fmla="*/ 265 h 473"/>
                <a:gd name="T20" fmla="*/ 622 w 753"/>
                <a:gd name="T21" fmla="*/ 279 h 473"/>
                <a:gd name="T22" fmla="*/ 566 w 753"/>
                <a:gd name="T23" fmla="*/ 272 h 473"/>
                <a:gd name="T24" fmla="*/ 593 w 753"/>
                <a:gd name="T25" fmla="*/ 359 h 473"/>
                <a:gd name="T26" fmla="*/ 594 w 753"/>
                <a:gd name="T27" fmla="*/ 433 h 473"/>
                <a:gd name="T28" fmla="*/ 560 w 753"/>
                <a:gd name="T29" fmla="*/ 452 h 473"/>
                <a:gd name="T30" fmla="*/ 485 w 753"/>
                <a:gd name="T31" fmla="*/ 462 h 473"/>
                <a:gd name="T32" fmla="*/ 415 w 753"/>
                <a:gd name="T33" fmla="*/ 458 h 473"/>
                <a:gd name="T34" fmla="*/ 358 w 753"/>
                <a:gd name="T35" fmla="*/ 472 h 473"/>
                <a:gd name="T36" fmla="*/ 276 w 753"/>
                <a:gd name="T37" fmla="*/ 453 h 473"/>
                <a:gd name="T38" fmla="*/ 233 w 753"/>
                <a:gd name="T39" fmla="*/ 431 h 473"/>
                <a:gd name="T40" fmla="*/ 228 w 753"/>
                <a:gd name="T41" fmla="*/ 372 h 473"/>
                <a:gd name="T42" fmla="*/ 241 w 753"/>
                <a:gd name="T43" fmla="*/ 315 h 473"/>
                <a:gd name="T44" fmla="*/ 226 w 753"/>
                <a:gd name="T45" fmla="*/ 283 h 473"/>
                <a:gd name="T46" fmla="*/ 175 w 753"/>
                <a:gd name="T47" fmla="*/ 247 h 473"/>
                <a:gd name="T48" fmla="*/ 138 w 753"/>
                <a:gd name="T49" fmla="*/ 230 h 473"/>
                <a:gd name="T50" fmla="*/ 0 w 753"/>
                <a:gd name="T51" fmla="*/ 175 h 473"/>
                <a:gd name="T52" fmla="*/ 41 w 753"/>
                <a:gd name="T53" fmla="*/ 135 h 473"/>
                <a:gd name="T54" fmla="*/ 62 w 753"/>
                <a:gd name="T55" fmla="*/ 85 h 473"/>
                <a:gd name="T56" fmla="*/ 218 w 753"/>
                <a:gd name="T57" fmla="*/ 102 h 473"/>
                <a:gd name="T58" fmla="*/ 238 w 753"/>
                <a:gd name="T59" fmla="*/ 65 h 473"/>
                <a:gd name="T60" fmla="*/ 265 w 753"/>
                <a:gd name="T61" fmla="*/ 41 h 473"/>
                <a:gd name="T62" fmla="*/ 310 w 753"/>
                <a:gd name="T63" fmla="*/ 15 h 47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53" h="473">
                  <a:moveTo>
                    <a:pt x="367" y="0"/>
                  </a:moveTo>
                  <a:lnTo>
                    <a:pt x="447" y="22"/>
                  </a:lnTo>
                  <a:lnTo>
                    <a:pt x="479" y="29"/>
                  </a:lnTo>
                  <a:lnTo>
                    <a:pt x="501" y="36"/>
                  </a:lnTo>
                  <a:lnTo>
                    <a:pt x="513" y="41"/>
                  </a:lnTo>
                  <a:lnTo>
                    <a:pt x="525" y="48"/>
                  </a:lnTo>
                  <a:lnTo>
                    <a:pt x="533" y="55"/>
                  </a:lnTo>
                  <a:lnTo>
                    <a:pt x="541" y="64"/>
                  </a:lnTo>
                  <a:lnTo>
                    <a:pt x="548" y="78"/>
                  </a:lnTo>
                  <a:lnTo>
                    <a:pt x="570" y="77"/>
                  </a:lnTo>
                  <a:lnTo>
                    <a:pt x="584" y="97"/>
                  </a:lnTo>
                  <a:lnTo>
                    <a:pt x="675" y="13"/>
                  </a:lnTo>
                  <a:lnTo>
                    <a:pt x="699" y="38"/>
                  </a:lnTo>
                  <a:lnTo>
                    <a:pt x="720" y="67"/>
                  </a:lnTo>
                  <a:lnTo>
                    <a:pt x="738" y="92"/>
                  </a:lnTo>
                  <a:lnTo>
                    <a:pt x="752" y="110"/>
                  </a:lnTo>
                  <a:lnTo>
                    <a:pt x="713" y="178"/>
                  </a:lnTo>
                  <a:lnTo>
                    <a:pt x="689" y="217"/>
                  </a:lnTo>
                  <a:lnTo>
                    <a:pt x="678" y="243"/>
                  </a:lnTo>
                  <a:lnTo>
                    <a:pt x="664" y="265"/>
                  </a:lnTo>
                  <a:lnTo>
                    <a:pt x="657" y="283"/>
                  </a:lnTo>
                  <a:lnTo>
                    <a:pt x="622" y="279"/>
                  </a:lnTo>
                  <a:lnTo>
                    <a:pt x="573" y="250"/>
                  </a:lnTo>
                  <a:lnTo>
                    <a:pt x="566" y="272"/>
                  </a:lnTo>
                  <a:lnTo>
                    <a:pt x="586" y="329"/>
                  </a:lnTo>
                  <a:lnTo>
                    <a:pt x="593" y="359"/>
                  </a:lnTo>
                  <a:lnTo>
                    <a:pt x="596" y="397"/>
                  </a:lnTo>
                  <a:lnTo>
                    <a:pt x="594" y="433"/>
                  </a:lnTo>
                  <a:lnTo>
                    <a:pt x="595" y="456"/>
                  </a:lnTo>
                  <a:lnTo>
                    <a:pt x="560" y="452"/>
                  </a:lnTo>
                  <a:lnTo>
                    <a:pt x="537" y="454"/>
                  </a:lnTo>
                  <a:lnTo>
                    <a:pt x="485" y="462"/>
                  </a:lnTo>
                  <a:lnTo>
                    <a:pt x="442" y="464"/>
                  </a:lnTo>
                  <a:lnTo>
                    <a:pt x="415" y="458"/>
                  </a:lnTo>
                  <a:lnTo>
                    <a:pt x="393" y="468"/>
                  </a:lnTo>
                  <a:lnTo>
                    <a:pt x="358" y="472"/>
                  </a:lnTo>
                  <a:lnTo>
                    <a:pt x="312" y="466"/>
                  </a:lnTo>
                  <a:lnTo>
                    <a:pt x="276" y="453"/>
                  </a:lnTo>
                  <a:lnTo>
                    <a:pt x="254" y="443"/>
                  </a:lnTo>
                  <a:lnTo>
                    <a:pt x="233" y="431"/>
                  </a:lnTo>
                  <a:lnTo>
                    <a:pt x="212" y="414"/>
                  </a:lnTo>
                  <a:lnTo>
                    <a:pt x="228" y="372"/>
                  </a:lnTo>
                  <a:lnTo>
                    <a:pt x="238" y="338"/>
                  </a:lnTo>
                  <a:lnTo>
                    <a:pt x="241" y="315"/>
                  </a:lnTo>
                  <a:lnTo>
                    <a:pt x="234" y="294"/>
                  </a:lnTo>
                  <a:lnTo>
                    <a:pt x="226" y="283"/>
                  </a:lnTo>
                  <a:lnTo>
                    <a:pt x="199" y="265"/>
                  </a:lnTo>
                  <a:lnTo>
                    <a:pt x="175" y="247"/>
                  </a:lnTo>
                  <a:lnTo>
                    <a:pt x="157" y="237"/>
                  </a:lnTo>
                  <a:lnTo>
                    <a:pt x="138" y="230"/>
                  </a:lnTo>
                  <a:lnTo>
                    <a:pt x="122" y="220"/>
                  </a:lnTo>
                  <a:lnTo>
                    <a:pt x="0" y="175"/>
                  </a:lnTo>
                  <a:lnTo>
                    <a:pt x="21" y="164"/>
                  </a:lnTo>
                  <a:lnTo>
                    <a:pt x="41" y="135"/>
                  </a:lnTo>
                  <a:lnTo>
                    <a:pt x="62" y="113"/>
                  </a:lnTo>
                  <a:lnTo>
                    <a:pt x="62" y="85"/>
                  </a:lnTo>
                  <a:lnTo>
                    <a:pt x="206" y="118"/>
                  </a:lnTo>
                  <a:lnTo>
                    <a:pt x="218" y="102"/>
                  </a:lnTo>
                  <a:lnTo>
                    <a:pt x="229" y="86"/>
                  </a:lnTo>
                  <a:lnTo>
                    <a:pt x="238" y="65"/>
                  </a:lnTo>
                  <a:lnTo>
                    <a:pt x="247" y="50"/>
                  </a:lnTo>
                  <a:lnTo>
                    <a:pt x="265" y="41"/>
                  </a:lnTo>
                  <a:lnTo>
                    <a:pt x="286" y="41"/>
                  </a:lnTo>
                  <a:lnTo>
                    <a:pt x="310" y="15"/>
                  </a:lnTo>
                  <a:lnTo>
                    <a:pt x="367" y="0"/>
                  </a:lnTo>
                </a:path>
              </a:pathLst>
            </a:custGeom>
            <a:solidFill>
              <a:srgbClr val="A0A0C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7" name="Freeform 2282"/>
            <p:cNvSpPr>
              <a:spLocks/>
            </p:cNvSpPr>
            <p:nvPr/>
          </p:nvSpPr>
          <p:spPr bwMode="auto">
            <a:xfrm>
              <a:off x="1555" y="2454"/>
              <a:ext cx="218" cy="217"/>
            </a:xfrm>
            <a:custGeom>
              <a:avLst/>
              <a:gdLst>
                <a:gd name="T0" fmla="*/ 198 w 218"/>
                <a:gd name="T1" fmla="*/ 67 h 217"/>
                <a:gd name="T2" fmla="*/ 210 w 218"/>
                <a:gd name="T3" fmla="*/ 83 h 217"/>
                <a:gd name="T4" fmla="*/ 217 w 218"/>
                <a:gd name="T5" fmla="*/ 111 h 217"/>
                <a:gd name="T6" fmla="*/ 211 w 218"/>
                <a:gd name="T7" fmla="*/ 142 h 217"/>
                <a:gd name="T8" fmla="*/ 198 w 218"/>
                <a:gd name="T9" fmla="*/ 164 h 217"/>
                <a:gd name="T10" fmla="*/ 176 w 218"/>
                <a:gd name="T11" fmla="*/ 192 h 217"/>
                <a:gd name="T12" fmla="*/ 156 w 218"/>
                <a:gd name="T13" fmla="*/ 207 h 217"/>
                <a:gd name="T14" fmla="*/ 134 w 218"/>
                <a:gd name="T15" fmla="*/ 216 h 217"/>
                <a:gd name="T16" fmla="*/ 106 w 218"/>
                <a:gd name="T17" fmla="*/ 215 h 217"/>
                <a:gd name="T18" fmla="*/ 88 w 218"/>
                <a:gd name="T19" fmla="*/ 207 h 217"/>
                <a:gd name="T20" fmla="*/ 71 w 218"/>
                <a:gd name="T21" fmla="*/ 194 h 217"/>
                <a:gd name="T22" fmla="*/ 36 w 218"/>
                <a:gd name="T23" fmla="*/ 191 h 217"/>
                <a:gd name="T24" fmla="*/ 5 w 218"/>
                <a:gd name="T25" fmla="*/ 188 h 217"/>
                <a:gd name="T26" fmla="*/ 0 w 218"/>
                <a:gd name="T27" fmla="*/ 181 h 217"/>
                <a:gd name="T28" fmla="*/ 0 w 218"/>
                <a:gd name="T29" fmla="*/ 168 h 217"/>
                <a:gd name="T30" fmla="*/ 5 w 218"/>
                <a:gd name="T31" fmla="*/ 162 h 217"/>
                <a:gd name="T32" fmla="*/ 28 w 218"/>
                <a:gd name="T33" fmla="*/ 158 h 217"/>
                <a:gd name="T34" fmla="*/ 54 w 218"/>
                <a:gd name="T35" fmla="*/ 160 h 217"/>
                <a:gd name="T36" fmla="*/ 0 w 218"/>
                <a:gd name="T37" fmla="*/ 119 h 217"/>
                <a:gd name="T38" fmla="*/ 0 w 218"/>
                <a:gd name="T39" fmla="*/ 107 h 217"/>
                <a:gd name="T40" fmla="*/ 2 w 218"/>
                <a:gd name="T41" fmla="*/ 96 h 217"/>
                <a:gd name="T42" fmla="*/ 14 w 218"/>
                <a:gd name="T43" fmla="*/ 90 h 217"/>
                <a:gd name="T44" fmla="*/ 74 w 218"/>
                <a:gd name="T45" fmla="*/ 128 h 217"/>
                <a:gd name="T46" fmla="*/ 38 w 218"/>
                <a:gd name="T47" fmla="*/ 99 h 217"/>
                <a:gd name="T48" fmla="*/ 11 w 218"/>
                <a:gd name="T49" fmla="*/ 71 h 217"/>
                <a:gd name="T50" fmla="*/ 12 w 218"/>
                <a:gd name="T51" fmla="*/ 59 h 217"/>
                <a:gd name="T52" fmla="*/ 19 w 218"/>
                <a:gd name="T53" fmla="*/ 52 h 217"/>
                <a:gd name="T54" fmla="*/ 31 w 218"/>
                <a:gd name="T55" fmla="*/ 51 h 217"/>
                <a:gd name="T56" fmla="*/ 99 w 218"/>
                <a:gd name="T57" fmla="*/ 99 h 217"/>
                <a:gd name="T58" fmla="*/ 75 w 218"/>
                <a:gd name="T59" fmla="*/ 75 h 217"/>
                <a:gd name="T60" fmla="*/ 49 w 218"/>
                <a:gd name="T61" fmla="*/ 41 h 217"/>
                <a:gd name="T62" fmla="*/ 49 w 218"/>
                <a:gd name="T63" fmla="*/ 31 h 217"/>
                <a:gd name="T64" fmla="*/ 57 w 218"/>
                <a:gd name="T65" fmla="*/ 25 h 217"/>
                <a:gd name="T66" fmla="*/ 68 w 218"/>
                <a:gd name="T67" fmla="*/ 22 h 217"/>
                <a:gd name="T68" fmla="*/ 95 w 218"/>
                <a:gd name="T69" fmla="*/ 39 h 217"/>
                <a:gd name="T70" fmla="*/ 121 w 218"/>
                <a:gd name="T71" fmla="*/ 64 h 217"/>
                <a:gd name="T72" fmla="*/ 144 w 218"/>
                <a:gd name="T73" fmla="*/ 76 h 217"/>
                <a:gd name="T74" fmla="*/ 153 w 218"/>
                <a:gd name="T75" fmla="*/ 74 h 217"/>
                <a:gd name="T76" fmla="*/ 144 w 218"/>
                <a:gd name="T77" fmla="*/ 56 h 217"/>
                <a:gd name="T78" fmla="*/ 145 w 218"/>
                <a:gd name="T79" fmla="*/ 33 h 217"/>
                <a:gd name="T80" fmla="*/ 156 w 218"/>
                <a:gd name="T81" fmla="*/ 13 h 217"/>
                <a:gd name="T82" fmla="*/ 168 w 218"/>
                <a:gd name="T83" fmla="*/ 3 h 217"/>
                <a:gd name="T84" fmla="*/ 176 w 218"/>
                <a:gd name="T85" fmla="*/ 0 h 217"/>
                <a:gd name="T86" fmla="*/ 182 w 218"/>
                <a:gd name="T87" fmla="*/ 4 h 217"/>
                <a:gd name="T88" fmla="*/ 189 w 218"/>
                <a:gd name="T89" fmla="*/ 15 h 217"/>
                <a:gd name="T90" fmla="*/ 183 w 218"/>
                <a:gd name="T91" fmla="*/ 30 h 217"/>
                <a:gd name="T92" fmla="*/ 180 w 218"/>
                <a:gd name="T93" fmla="*/ 48 h 217"/>
                <a:gd name="T94" fmla="*/ 186 w 218"/>
                <a:gd name="T95" fmla="*/ 60 h 217"/>
                <a:gd name="T96" fmla="*/ 198 w 218"/>
                <a:gd name="T97" fmla="*/ 67 h 2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8" h="217">
                  <a:moveTo>
                    <a:pt x="198" y="67"/>
                  </a:moveTo>
                  <a:lnTo>
                    <a:pt x="210" y="83"/>
                  </a:lnTo>
                  <a:lnTo>
                    <a:pt x="217" y="111"/>
                  </a:lnTo>
                  <a:lnTo>
                    <a:pt x="211" y="142"/>
                  </a:lnTo>
                  <a:lnTo>
                    <a:pt x="198" y="164"/>
                  </a:lnTo>
                  <a:lnTo>
                    <a:pt x="176" y="192"/>
                  </a:lnTo>
                  <a:lnTo>
                    <a:pt x="156" y="207"/>
                  </a:lnTo>
                  <a:lnTo>
                    <a:pt x="134" y="216"/>
                  </a:lnTo>
                  <a:lnTo>
                    <a:pt x="106" y="215"/>
                  </a:lnTo>
                  <a:lnTo>
                    <a:pt x="88" y="207"/>
                  </a:lnTo>
                  <a:lnTo>
                    <a:pt x="71" y="194"/>
                  </a:lnTo>
                  <a:lnTo>
                    <a:pt x="36" y="191"/>
                  </a:lnTo>
                  <a:lnTo>
                    <a:pt x="5" y="188"/>
                  </a:lnTo>
                  <a:lnTo>
                    <a:pt x="0" y="181"/>
                  </a:lnTo>
                  <a:lnTo>
                    <a:pt x="0" y="168"/>
                  </a:lnTo>
                  <a:lnTo>
                    <a:pt x="5" y="162"/>
                  </a:lnTo>
                  <a:lnTo>
                    <a:pt x="28" y="158"/>
                  </a:lnTo>
                  <a:lnTo>
                    <a:pt x="54" y="160"/>
                  </a:lnTo>
                  <a:lnTo>
                    <a:pt x="0" y="119"/>
                  </a:lnTo>
                  <a:lnTo>
                    <a:pt x="0" y="107"/>
                  </a:lnTo>
                  <a:lnTo>
                    <a:pt x="2" y="96"/>
                  </a:lnTo>
                  <a:lnTo>
                    <a:pt x="14" y="90"/>
                  </a:lnTo>
                  <a:lnTo>
                    <a:pt x="74" y="128"/>
                  </a:lnTo>
                  <a:lnTo>
                    <a:pt x="38" y="99"/>
                  </a:lnTo>
                  <a:lnTo>
                    <a:pt x="11" y="71"/>
                  </a:lnTo>
                  <a:lnTo>
                    <a:pt x="12" y="59"/>
                  </a:lnTo>
                  <a:lnTo>
                    <a:pt x="19" y="52"/>
                  </a:lnTo>
                  <a:lnTo>
                    <a:pt x="31" y="51"/>
                  </a:lnTo>
                  <a:lnTo>
                    <a:pt x="99" y="99"/>
                  </a:lnTo>
                  <a:lnTo>
                    <a:pt x="75" y="75"/>
                  </a:lnTo>
                  <a:lnTo>
                    <a:pt x="49" y="41"/>
                  </a:lnTo>
                  <a:lnTo>
                    <a:pt x="49" y="31"/>
                  </a:lnTo>
                  <a:lnTo>
                    <a:pt x="57" y="25"/>
                  </a:lnTo>
                  <a:lnTo>
                    <a:pt x="68" y="22"/>
                  </a:lnTo>
                  <a:lnTo>
                    <a:pt x="95" y="39"/>
                  </a:lnTo>
                  <a:lnTo>
                    <a:pt x="121" y="64"/>
                  </a:lnTo>
                  <a:lnTo>
                    <a:pt x="144" y="76"/>
                  </a:lnTo>
                  <a:lnTo>
                    <a:pt x="153" y="74"/>
                  </a:lnTo>
                  <a:lnTo>
                    <a:pt x="144" y="56"/>
                  </a:lnTo>
                  <a:lnTo>
                    <a:pt x="145" y="33"/>
                  </a:lnTo>
                  <a:lnTo>
                    <a:pt x="156" y="13"/>
                  </a:lnTo>
                  <a:lnTo>
                    <a:pt x="168" y="3"/>
                  </a:lnTo>
                  <a:lnTo>
                    <a:pt x="176" y="0"/>
                  </a:lnTo>
                  <a:lnTo>
                    <a:pt x="182" y="4"/>
                  </a:lnTo>
                  <a:lnTo>
                    <a:pt x="189" y="15"/>
                  </a:lnTo>
                  <a:lnTo>
                    <a:pt x="183" y="30"/>
                  </a:lnTo>
                  <a:lnTo>
                    <a:pt x="180" y="48"/>
                  </a:lnTo>
                  <a:lnTo>
                    <a:pt x="186" y="60"/>
                  </a:lnTo>
                  <a:lnTo>
                    <a:pt x="198" y="67"/>
                  </a:lnTo>
                </a:path>
              </a:pathLst>
            </a:custGeom>
            <a:solidFill>
              <a:srgbClr val="E0A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8" name="Line 2283"/>
            <p:cNvSpPr>
              <a:spLocks noChangeShapeType="1"/>
            </p:cNvSpPr>
            <p:nvPr/>
          </p:nvSpPr>
          <p:spPr bwMode="auto">
            <a:xfrm flipV="1">
              <a:off x="2195" y="2881"/>
              <a:ext cx="131" cy="27"/>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57399" name="Group 2284"/>
            <p:cNvGrpSpPr>
              <a:grpSpLocks/>
            </p:cNvGrpSpPr>
            <p:nvPr/>
          </p:nvGrpSpPr>
          <p:grpSpPr bwMode="auto">
            <a:xfrm>
              <a:off x="2023" y="2522"/>
              <a:ext cx="184" cy="216"/>
              <a:chOff x="2023" y="2522"/>
              <a:chExt cx="184" cy="216"/>
            </a:xfrm>
          </p:grpSpPr>
          <p:sp>
            <p:nvSpPr>
              <p:cNvPr id="57430" name="Freeform 2285"/>
              <p:cNvSpPr>
                <a:spLocks/>
              </p:cNvSpPr>
              <p:nvPr/>
            </p:nvSpPr>
            <p:spPr bwMode="auto">
              <a:xfrm>
                <a:off x="2023" y="2522"/>
                <a:ext cx="184" cy="216"/>
              </a:xfrm>
              <a:custGeom>
                <a:avLst/>
                <a:gdLst>
                  <a:gd name="T0" fmla="*/ 51 w 184"/>
                  <a:gd name="T1" fmla="*/ 17 h 216"/>
                  <a:gd name="T2" fmla="*/ 0 w 184"/>
                  <a:gd name="T3" fmla="*/ 51 h 216"/>
                  <a:gd name="T4" fmla="*/ 23 w 184"/>
                  <a:gd name="T5" fmla="*/ 127 h 216"/>
                  <a:gd name="T6" fmla="*/ 89 w 184"/>
                  <a:gd name="T7" fmla="*/ 215 h 216"/>
                  <a:gd name="T8" fmla="*/ 114 w 184"/>
                  <a:gd name="T9" fmla="*/ 184 h 216"/>
                  <a:gd name="T10" fmla="*/ 183 w 184"/>
                  <a:gd name="T11" fmla="*/ 38 h 216"/>
                  <a:gd name="T12" fmla="*/ 151 w 184"/>
                  <a:gd name="T13" fmla="*/ 0 h 216"/>
                  <a:gd name="T14" fmla="*/ 99 w 184"/>
                  <a:gd name="T15" fmla="*/ 38 h 216"/>
                  <a:gd name="T16" fmla="*/ 51 w 184"/>
                  <a:gd name="T17" fmla="*/ 17 h 2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216">
                    <a:moveTo>
                      <a:pt x="51" y="17"/>
                    </a:moveTo>
                    <a:lnTo>
                      <a:pt x="0" y="51"/>
                    </a:lnTo>
                    <a:lnTo>
                      <a:pt x="23" y="127"/>
                    </a:lnTo>
                    <a:lnTo>
                      <a:pt x="89" y="215"/>
                    </a:lnTo>
                    <a:lnTo>
                      <a:pt x="114" y="184"/>
                    </a:lnTo>
                    <a:lnTo>
                      <a:pt x="183" y="38"/>
                    </a:lnTo>
                    <a:lnTo>
                      <a:pt x="151" y="0"/>
                    </a:lnTo>
                    <a:lnTo>
                      <a:pt x="99" y="38"/>
                    </a:lnTo>
                    <a:lnTo>
                      <a:pt x="51" y="17"/>
                    </a:lnTo>
                  </a:path>
                </a:pathLst>
              </a:custGeom>
              <a:solidFill>
                <a:srgbClr val="E0E0FF"/>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31" name="Freeform 2286"/>
              <p:cNvSpPr>
                <a:spLocks/>
              </p:cNvSpPr>
              <p:nvPr/>
            </p:nvSpPr>
            <p:spPr bwMode="auto">
              <a:xfrm>
                <a:off x="2118" y="2606"/>
                <a:ext cx="52" cy="25"/>
              </a:xfrm>
              <a:custGeom>
                <a:avLst/>
                <a:gdLst>
                  <a:gd name="T0" fmla="*/ 0 w 52"/>
                  <a:gd name="T1" fmla="*/ 0 h 25"/>
                  <a:gd name="T2" fmla="*/ 51 w 52"/>
                  <a:gd name="T3" fmla="*/ 24 h 25"/>
                  <a:gd name="T4" fmla="*/ 23 w 52"/>
                  <a:gd name="T5" fmla="*/ 20 h 25"/>
                  <a:gd name="T6" fmla="*/ 0 w 52"/>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2" h="25">
                    <a:moveTo>
                      <a:pt x="0" y="0"/>
                    </a:moveTo>
                    <a:lnTo>
                      <a:pt x="51" y="24"/>
                    </a:lnTo>
                    <a:lnTo>
                      <a:pt x="23" y="20"/>
                    </a:lnTo>
                    <a:lnTo>
                      <a:pt x="0" y="0"/>
                    </a:lnTo>
                  </a:path>
                </a:pathLst>
              </a:custGeom>
              <a:solidFill>
                <a:srgbClr val="C0C0E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32" name="Freeform 2287"/>
              <p:cNvSpPr>
                <a:spLocks/>
              </p:cNvSpPr>
              <p:nvPr/>
            </p:nvSpPr>
            <p:spPr bwMode="auto">
              <a:xfrm>
                <a:off x="2037" y="2616"/>
                <a:ext cx="22" cy="17"/>
              </a:xfrm>
              <a:custGeom>
                <a:avLst/>
                <a:gdLst>
                  <a:gd name="T0" fmla="*/ 21 w 22"/>
                  <a:gd name="T1" fmla="*/ 0 h 17"/>
                  <a:gd name="T2" fmla="*/ 0 w 22"/>
                  <a:gd name="T3" fmla="*/ 16 h 17"/>
                  <a:gd name="T4" fmla="*/ 14 w 22"/>
                  <a:gd name="T5" fmla="*/ 12 h 17"/>
                  <a:gd name="T6" fmla="*/ 21 w 22"/>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21" y="0"/>
                    </a:moveTo>
                    <a:lnTo>
                      <a:pt x="0" y="16"/>
                    </a:lnTo>
                    <a:lnTo>
                      <a:pt x="14" y="12"/>
                    </a:lnTo>
                    <a:lnTo>
                      <a:pt x="21" y="0"/>
                    </a:lnTo>
                  </a:path>
                </a:pathLst>
              </a:custGeom>
              <a:solidFill>
                <a:srgbClr val="C0C0E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00" name="Group 2288"/>
            <p:cNvGrpSpPr>
              <a:grpSpLocks/>
            </p:cNvGrpSpPr>
            <p:nvPr/>
          </p:nvGrpSpPr>
          <p:grpSpPr bwMode="auto">
            <a:xfrm>
              <a:off x="2064" y="2584"/>
              <a:ext cx="82" cy="217"/>
              <a:chOff x="2064" y="2584"/>
              <a:chExt cx="82" cy="217"/>
            </a:xfrm>
          </p:grpSpPr>
          <p:sp>
            <p:nvSpPr>
              <p:cNvPr id="57428" name="Freeform 2289"/>
              <p:cNvSpPr>
                <a:spLocks/>
              </p:cNvSpPr>
              <p:nvPr/>
            </p:nvSpPr>
            <p:spPr bwMode="auto">
              <a:xfrm>
                <a:off x="2064" y="2584"/>
                <a:ext cx="82" cy="217"/>
              </a:xfrm>
              <a:custGeom>
                <a:avLst/>
                <a:gdLst>
                  <a:gd name="T0" fmla="*/ 21 w 82"/>
                  <a:gd name="T1" fmla="*/ 0 h 217"/>
                  <a:gd name="T2" fmla="*/ 52 w 82"/>
                  <a:gd name="T3" fmla="*/ 24 h 217"/>
                  <a:gd name="T4" fmla="*/ 44 w 82"/>
                  <a:gd name="T5" fmla="*/ 65 h 217"/>
                  <a:gd name="T6" fmla="*/ 81 w 82"/>
                  <a:gd name="T7" fmla="*/ 131 h 217"/>
                  <a:gd name="T8" fmla="*/ 44 w 82"/>
                  <a:gd name="T9" fmla="*/ 216 h 217"/>
                  <a:gd name="T10" fmla="*/ 0 w 82"/>
                  <a:gd name="T11" fmla="*/ 151 h 217"/>
                  <a:gd name="T12" fmla="*/ 17 w 82"/>
                  <a:gd name="T13" fmla="*/ 65 h 217"/>
                  <a:gd name="T14" fmla="*/ 3 w 82"/>
                  <a:gd name="T15" fmla="*/ 34 h 217"/>
                  <a:gd name="T16" fmla="*/ 21 w 82"/>
                  <a:gd name="T17" fmla="*/ 0 h 2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2" h="217">
                    <a:moveTo>
                      <a:pt x="21" y="0"/>
                    </a:moveTo>
                    <a:lnTo>
                      <a:pt x="52" y="24"/>
                    </a:lnTo>
                    <a:lnTo>
                      <a:pt x="44" y="65"/>
                    </a:lnTo>
                    <a:lnTo>
                      <a:pt x="81" y="131"/>
                    </a:lnTo>
                    <a:lnTo>
                      <a:pt x="44" y="216"/>
                    </a:lnTo>
                    <a:lnTo>
                      <a:pt x="0" y="151"/>
                    </a:lnTo>
                    <a:lnTo>
                      <a:pt x="17" y="65"/>
                    </a:lnTo>
                    <a:lnTo>
                      <a:pt x="3" y="34"/>
                    </a:lnTo>
                    <a:lnTo>
                      <a:pt x="21" y="0"/>
                    </a:lnTo>
                  </a:path>
                </a:pathLst>
              </a:custGeom>
              <a:solidFill>
                <a:srgbClr val="FF0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9" name="Freeform 2290"/>
              <p:cNvSpPr>
                <a:spLocks/>
              </p:cNvSpPr>
              <p:nvPr/>
            </p:nvSpPr>
            <p:spPr bwMode="auto">
              <a:xfrm>
                <a:off x="2078" y="2646"/>
                <a:ext cx="29" cy="17"/>
              </a:xfrm>
              <a:custGeom>
                <a:avLst/>
                <a:gdLst>
                  <a:gd name="T0" fmla="*/ 0 w 29"/>
                  <a:gd name="T1" fmla="*/ 5 h 17"/>
                  <a:gd name="T2" fmla="*/ 16 w 29"/>
                  <a:gd name="T3" fmla="*/ 10 h 17"/>
                  <a:gd name="T4" fmla="*/ 28 w 29"/>
                  <a:gd name="T5" fmla="*/ 0 h 17"/>
                  <a:gd name="T6" fmla="*/ 17 w 29"/>
                  <a:gd name="T7" fmla="*/ 16 h 17"/>
                  <a:gd name="T8" fmla="*/ 0 w 29"/>
                  <a:gd name="T9" fmla="*/ 5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17">
                    <a:moveTo>
                      <a:pt x="0" y="5"/>
                    </a:moveTo>
                    <a:lnTo>
                      <a:pt x="16" y="10"/>
                    </a:lnTo>
                    <a:lnTo>
                      <a:pt x="28" y="0"/>
                    </a:lnTo>
                    <a:lnTo>
                      <a:pt x="17" y="16"/>
                    </a:lnTo>
                    <a:lnTo>
                      <a:pt x="0" y="5"/>
                    </a:lnTo>
                  </a:path>
                </a:pathLst>
              </a:custGeom>
              <a:solidFill>
                <a:srgbClr val="E04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01" name="Freeform 2291"/>
            <p:cNvSpPr>
              <a:spLocks/>
            </p:cNvSpPr>
            <p:nvPr/>
          </p:nvSpPr>
          <p:spPr bwMode="auto">
            <a:xfrm>
              <a:off x="1963" y="2631"/>
              <a:ext cx="75" cy="86"/>
            </a:xfrm>
            <a:custGeom>
              <a:avLst/>
              <a:gdLst>
                <a:gd name="T0" fmla="*/ 0 w 75"/>
                <a:gd name="T1" fmla="*/ 21 h 86"/>
                <a:gd name="T2" fmla="*/ 12 w 75"/>
                <a:gd name="T3" fmla="*/ 34 h 86"/>
                <a:gd name="T4" fmla="*/ 14 w 75"/>
                <a:gd name="T5" fmla="*/ 42 h 86"/>
                <a:gd name="T6" fmla="*/ 22 w 75"/>
                <a:gd name="T7" fmla="*/ 51 h 86"/>
                <a:gd name="T8" fmla="*/ 31 w 75"/>
                <a:gd name="T9" fmla="*/ 56 h 86"/>
                <a:gd name="T10" fmla="*/ 40 w 75"/>
                <a:gd name="T11" fmla="*/ 65 h 86"/>
                <a:gd name="T12" fmla="*/ 46 w 75"/>
                <a:gd name="T13" fmla="*/ 75 h 86"/>
                <a:gd name="T14" fmla="*/ 63 w 75"/>
                <a:gd name="T15" fmla="*/ 81 h 86"/>
                <a:gd name="T16" fmla="*/ 74 w 75"/>
                <a:gd name="T17" fmla="*/ 85 h 86"/>
                <a:gd name="T18" fmla="*/ 54 w 75"/>
                <a:gd name="T19" fmla="*/ 71 h 86"/>
                <a:gd name="T20" fmla="*/ 44 w 75"/>
                <a:gd name="T21" fmla="*/ 59 h 86"/>
                <a:gd name="T22" fmla="*/ 36 w 75"/>
                <a:gd name="T23" fmla="*/ 51 h 86"/>
                <a:gd name="T24" fmla="*/ 35 w 75"/>
                <a:gd name="T25" fmla="*/ 36 h 86"/>
                <a:gd name="T26" fmla="*/ 28 w 75"/>
                <a:gd name="T27" fmla="*/ 38 h 86"/>
                <a:gd name="T28" fmla="*/ 22 w 75"/>
                <a:gd name="T29" fmla="*/ 34 h 86"/>
                <a:gd name="T30" fmla="*/ 15 w 75"/>
                <a:gd name="T31" fmla="*/ 21 h 86"/>
                <a:gd name="T32" fmla="*/ 12 w 75"/>
                <a:gd name="T33" fmla="*/ 13 h 86"/>
                <a:gd name="T34" fmla="*/ 13 w 75"/>
                <a:gd name="T35" fmla="*/ 0 h 86"/>
                <a:gd name="T36" fmla="*/ 6 w 75"/>
                <a:gd name="T37" fmla="*/ 7 h 86"/>
                <a:gd name="T38" fmla="*/ 0 w 75"/>
                <a:gd name="T39" fmla="*/ 21 h 8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5" h="86">
                  <a:moveTo>
                    <a:pt x="0" y="21"/>
                  </a:moveTo>
                  <a:lnTo>
                    <a:pt x="12" y="34"/>
                  </a:lnTo>
                  <a:lnTo>
                    <a:pt x="14" y="42"/>
                  </a:lnTo>
                  <a:lnTo>
                    <a:pt x="22" y="51"/>
                  </a:lnTo>
                  <a:lnTo>
                    <a:pt x="31" y="56"/>
                  </a:lnTo>
                  <a:lnTo>
                    <a:pt x="40" y="65"/>
                  </a:lnTo>
                  <a:lnTo>
                    <a:pt x="46" y="75"/>
                  </a:lnTo>
                  <a:lnTo>
                    <a:pt x="63" y="81"/>
                  </a:lnTo>
                  <a:lnTo>
                    <a:pt x="74" y="85"/>
                  </a:lnTo>
                  <a:lnTo>
                    <a:pt x="54" y="71"/>
                  </a:lnTo>
                  <a:lnTo>
                    <a:pt x="44" y="59"/>
                  </a:lnTo>
                  <a:lnTo>
                    <a:pt x="36" y="51"/>
                  </a:lnTo>
                  <a:lnTo>
                    <a:pt x="35" y="36"/>
                  </a:lnTo>
                  <a:lnTo>
                    <a:pt x="28" y="38"/>
                  </a:lnTo>
                  <a:lnTo>
                    <a:pt x="22" y="34"/>
                  </a:lnTo>
                  <a:lnTo>
                    <a:pt x="15" y="21"/>
                  </a:lnTo>
                  <a:lnTo>
                    <a:pt x="12" y="13"/>
                  </a:lnTo>
                  <a:lnTo>
                    <a:pt x="13" y="0"/>
                  </a:lnTo>
                  <a:lnTo>
                    <a:pt x="6" y="7"/>
                  </a:lnTo>
                  <a:lnTo>
                    <a:pt x="0" y="21"/>
                  </a:lnTo>
                </a:path>
              </a:pathLst>
            </a:custGeom>
            <a:solidFill>
              <a:srgbClr val="808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2" name="Freeform 2292"/>
            <p:cNvSpPr>
              <a:spLocks/>
            </p:cNvSpPr>
            <p:nvPr/>
          </p:nvSpPr>
          <p:spPr bwMode="auto">
            <a:xfrm>
              <a:off x="2001" y="2820"/>
              <a:ext cx="80" cy="72"/>
            </a:xfrm>
            <a:custGeom>
              <a:avLst/>
              <a:gdLst>
                <a:gd name="T0" fmla="*/ 0 w 80"/>
                <a:gd name="T1" fmla="*/ 0 h 72"/>
                <a:gd name="T2" fmla="*/ 9 w 80"/>
                <a:gd name="T3" fmla="*/ 11 h 72"/>
                <a:gd name="T4" fmla="*/ 16 w 80"/>
                <a:gd name="T5" fmla="*/ 18 h 72"/>
                <a:gd name="T6" fmla="*/ 26 w 80"/>
                <a:gd name="T7" fmla="*/ 27 h 72"/>
                <a:gd name="T8" fmla="*/ 35 w 80"/>
                <a:gd name="T9" fmla="*/ 37 h 72"/>
                <a:gd name="T10" fmla="*/ 46 w 80"/>
                <a:gd name="T11" fmla="*/ 46 h 72"/>
                <a:gd name="T12" fmla="*/ 52 w 80"/>
                <a:gd name="T13" fmla="*/ 71 h 72"/>
                <a:gd name="T14" fmla="*/ 52 w 80"/>
                <a:gd name="T15" fmla="*/ 48 h 72"/>
                <a:gd name="T16" fmla="*/ 48 w 80"/>
                <a:gd name="T17" fmla="*/ 37 h 72"/>
                <a:gd name="T18" fmla="*/ 38 w 80"/>
                <a:gd name="T19" fmla="*/ 30 h 72"/>
                <a:gd name="T20" fmla="*/ 35 w 80"/>
                <a:gd name="T21" fmla="*/ 24 h 72"/>
                <a:gd name="T22" fmla="*/ 45 w 80"/>
                <a:gd name="T23" fmla="*/ 27 h 72"/>
                <a:gd name="T24" fmla="*/ 63 w 80"/>
                <a:gd name="T25" fmla="*/ 28 h 72"/>
                <a:gd name="T26" fmla="*/ 79 w 80"/>
                <a:gd name="T27" fmla="*/ 24 h 72"/>
                <a:gd name="T28" fmla="*/ 60 w 80"/>
                <a:gd name="T29" fmla="*/ 22 h 72"/>
                <a:gd name="T30" fmla="*/ 36 w 80"/>
                <a:gd name="T31" fmla="*/ 19 h 72"/>
                <a:gd name="T32" fmla="*/ 19 w 80"/>
                <a:gd name="T33" fmla="*/ 13 h 72"/>
                <a:gd name="T34" fmla="*/ 0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0" h="72">
                  <a:moveTo>
                    <a:pt x="0" y="0"/>
                  </a:moveTo>
                  <a:lnTo>
                    <a:pt x="9" y="11"/>
                  </a:lnTo>
                  <a:lnTo>
                    <a:pt x="16" y="18"/>
                  </a:lnTo>
                  <a:lnTo>
                    <a:pt x="26" y="27"/>
                  </a:lnTo>
                  <a:lnTo>
                    <a:pt x="35" y="37"/>
                  </a:lnTo>
                  <a:lnTo>
                    <a:pt x="46" y="46"/>
                  </a:lnTo>
                  <a:lnTo>
                    <a:pt x="52" y="71"/>
                  </a:lnTo>
                  <a:lnTo>
                    <a:pt x="52" y="48"/>
                  </a:lnTo>
                  <a:lnTo>
                    <a:pt x="48" y="37"/>
                  </a:lnTo>
                  <a:lnTo>
                    <a:pt x="38" y="30"/>
                  </a:lnTo>
                  <a:lnTo>
                    <a:pt x="35" y="24"/>
                  </a:lnTo>
                  <a:lnTo>
                    <a:pt x="45" y="27"/>
                  </a:lnTo>
                  <a:lnTo>
                    <a:pt x="63" y="28"/>
                  </a:lnTo>
                  <a:lnTo>
                    <a:pt x="79" y="24"/>
                  </a:lnTo>
                  <a:lnTo>
                    <a:pt x="60" y="22"/>
                  </a:lnTo>
                  <a:lnTo>
                    <a:pt x="36" y="19"/>
                  </a:lnTo>
                  <a:lnTo>
                    <a:pt x="19" y="13"/>
                  </a:lnTo>
                  <a:lnTo>
                    <a:pt x="0" y="0"/>
                  </a:lnTo>
                </a:path>
              </a:pathLst>
            </a:custGeom>
            <a:solidFill>
              <a:srgbClr val="808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3" name="Freeform 2293"/>
            <p:cNvSpPr>
              <a:spLocks/>
            </p:cNvSpPr>
            <p:nvPr/>
          </p:nvSpPr>
          <p:spPr bwMode="auto">
            <a:xfrm>
              <a:off x="2516" y="2354"/>
              <a:ext cx="218" cy="227"/>
            </a:xfrm>
            <a:custGeom>
              <a:avLst/>
              <a:gdLst>
                <a:gd name="T0" fmla="*/ 24 w 218"/>
                <a:gd name="T1" fmla="*/ 63 h 227"/>
                <a:gd name="T2" fmla="*/ 10 w 218"/>
                <a:gd name="T3" fmla="*/ 77 h 227"/>
                <a:gd name="T4" fmla="*/ 0 w 218"/>
                <a:gd name="T5" fmla="*/ 104 h 227"/>
                <a:gd name="T6" fmla="*/ 0 w 218"/>
                <a:gd name="T7" fmla="*/ 135 h 227"/>
                <a:gd name="T8" fmla="*/ 10 w 218"/>
                <a:gd name="T9" fmla="*/ 160 h 227"/>
                <a:gd name="T10" fmla="*/ 26 w 218"/>
                <a:gd name="T11" fmla="*/ 193 h 227"/>
                <a:gd name="T12" fmla="*/ 43 w 218"/>
                <a:gd name="T13" fmla="*/ 211 h 227"/>
                <a:gd name="T14" fmla="*/ 65 w 218"/>
                <a:gd name="T15" fmla="*/ 223 h 227"/>
                <a:gd name="T16" fmla="*/ 93 w 218"/>
                <a:gd name="T17" fmla="*/ 226 h 227"/>
                <a:gd name="T18" fmla="*/ 111 w 218"/>
                <a:gd name="T19" fmla="*/ 222 h 227"/>
                <a:gd name="T20" fmla="*/ 131 w 218"/>
                <a:gd name="T21" fmla="*/ 211 h 227"/>
                <a:gd name="T22" fmla="*/ 167 w 218"/>
                <a:gd name="T23" fmla="*/ 214 h 227"/>
                <a:gd name="T24" fmla="*/ 197 w 218"/>
                <a:gd name="T25" fmla="*/ 216 h 227"/>
                <a:gd name="T26" fmla="*/ 205 w 218"/>
                <a:gd name="T27" fmla="*/ 210 h 227"/>
                <a:gd name="T28" fmla="*/ 207 w 218"/>
                <a:gd name="T29" fmla="*/ 197 h 227"/>
                <a:gd name="T30" fmla="*/ 202 w 218"/>
                <a:gd name="T31" fmla="*/ 190 h 227"/>
                <a:gd name="T32" fmla="*/ 178 w 218"/>
                <a:gd name="T33" fmla="*/ 180 h 227"/>
                <a:gd name="T34" fmla="*/ 153 w 218"/>
                <a:gd name="T35" fmla="*/ 180 h 227"/>
                <a:gd name="T36" fmla="*/ 212 w 218"/>
                <a:gd name="T37" fmla="*/ 148 h 227"/>
                <a:gd name="T38" fmla="*/ 217 w 218"/>
                <a:gd name="T39" fmla="*/ 135 h 227"/>
                <a:gd name="T40" fmla="*/ 214 w 218"/>
                <a:gd name="T41" fmla="*/ 123 h 227"/>
                <a:gd name="T42" fmla="*/ 205 w 218"/>
                <a:gd name="T43" fmla="*/ 118 h 227"/>
                <a:gd name="T44" fmla="*/ 138 w 218"/>
                <a:gd name="T45" fmla="*/ 144 h 227"/>
                <a:gd name="T46" fmla="*/ 202 w 218"/>
                <a:gd name="T47" fmla="*/ 104 h 227"/>
                <a:gd name="T48" fmla="*/ 207 w 218"/>
                <a:gd name="T49" fmla="*/ 98 h 227"/>
                <a:gd name="T50" fmla="*/ 209 w 218"/>
                <a:gd name="T51" fmla="*/ 88 h 227"/>
                <a:gd name="T52" fmla="*/ 204 w 218"/>
                <a:gd name="T53" fmla="*/ 79 h 227"/>
                <a:gd name="T54" fmla="*/ 193 w 218"/>
                <a:gd name="T55" fmla="*/ 75 h 227"/>
                <a:gd name="T56" fmla="*/ 118 w 218"/>
                <a:gd name="T57" fmla="*/ 112 h 227"/>
                <a:gd name="T58" fmla="*/ 162 w 218"/>
                <a:gd name="T59" fmla="*/ 75 h 227"/>
                <a:gd name="T60" fmla="*/ 176 w 218"/>
                <a:gd name="T61" fmla="*/ 63 h 227"/>
                <a:gd name="T62" fmla="*/ 176 w 218"/>
                <a:gd name="T63" fmla="*/ 50 h 227"/>
                <a:gd name="T64" fmla="*/ 170 w 218"/>
                <a:gd name="T65" fmla="*/ 42 h 227"/>
                <a:gd name="T66" fmla="*/ 160 w 218"/>
                <a:gd name="T67" fmla="*/ 40 h 227"/>
                <a:gd name="T68" fmla="*/ 131 w 218"/>
                <a:gd name="T69" fmla="*/ 53 h 227"/>
                <a:gd name="T70" fmla="*/ 100 w 218"/>
                <a:gd name="T71" fmla="*/ 73 h 227"/>
                <a:gd name="T72" fmla="*/ 76 w 218"/>
                <a:gd name="T73" fmla="*/ 82 h 227"/>
                <a:gd name="T74" fmla="*/ 69 w 218"/>
                <a:gd name="T75" fmla="*/ 77 h 227"/>
                <a:gd name="T76" fmla="*/ 80 w 218"/>
                <a:gd name="T77" fmla="*/ 61 h 227"/>
                <a:gd name="T78" fmla="*/ 83 w 218"/>
                <a:gd name="T79" fmla="*/ 38 h 227"/>
                <a:gd name="T80" fmla="*/ 73 w 218"/>
                <a:gd name="T81" fmla="*/ 15 h 227"/>
                <a:gd name="T82" fmla="*/ 63 w 218"/>
                <a:gd name="T83" fmla="*/ 4 h 227"/>
                <a:gd name="T84" fmla="*/ 57 w 218"/>
                <a:gd name="T85" fmla="*/ 0 h 227"/>
                <a:gd name="T86" fmla="*/ 49 w 218"/>
                <a:gd name="T87" fmla="*/ 4 h 227"/>
                <a:gd name="T88" fmla="*/ 41 w 218"/>
                <a:gd name="T89" fmla="*/ 14 h 227"/>
                <a:gd name="T90" fmla="*/ 45 w 218"/>
                <a:gd name="T91" fmla="*/ 29 h 227"/>
                <a:gd name="T92" fmla="*/ 45 w 218"/>
                <a:gd name="T93" fmla="*/ 46 h 227"/>
                <a:gd name="T94" fmla="*/ 38 w 218"/>
                <a:gd name="T95" fmla="*/ 59 h 227"/>
                <a:gd name="T96" fmla="*/ 24 w 218"/>
                <a:gd name="T97" fmla="*/ 63 h 22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8" h="227">
                  <a:moveTo>
                    <a:pt x="24" y="63"/>
                  </a:moveTo>
                  <a:lnTo>
                    <a:pt x="10" y="77"/>
                  </a:lnTo>
                  <a:lnTo>
                    <a:pt x="0" y="104"/>
                  </a:lnTo>
                  <a:lnTo>
                    <a:pt x="0" y="135"/>
                  </a:lnTo>
                  <a:lnTo>
                    <a:pt x="10" y="160"/>
                  </a:lnTo>
                  <a:lnTo>
                    <a:pt x="26" y="193"/>
                  </a:lnTo>
                  <a:lnTo>
                    <a:pt x="43" y="211"/>
                  </a:lnTo>
                  <a:lnTo>
                    <a:pt x="65" y="223"/>
                  </a:lnTo>
                  <a:lnTo>
                    <a:pt x="93" y="226"/>
                  </a:lnTo>
                  <a:lnTo>
                    <a:pt x="111" y="222"/>
                  </a:lnTo>
                  <a:lnTo>
                    <a:pt x="131" y="211"/>
                  </a:lnTo>
                  <a:lnTo>
                    <a:pt x="167" y="214"/>
                  </a:lnTo>
                  <a:lnTo>
                    <a:pt x="197" y="216"/>
                  </a:lnTo>
                  <a:lnTo>
                    <a:pt x="205" y="210"/>
                  </a:lnTo>
                  <a:lnTo>
                    <a:pt x="207" y="197"/>
                  </a:lnTo>
                  <a:lnTo>
                    <a:pt x="202" y="190"/>
                  </a:lnTo>
                  <a:lnTo>
                    <a:pt x="178" y="180"/>
                  </a:lnTo>
                  <a:lnTo>
                    <a:pt x="153" y="180"/>
                  </a:lnTo>
                  <a:lnTo>
                    <a:pt x="212" y="148"/>
                  </a:lnTo>
                  <a:lnTo>
                    <a:pt x="217" y="135"/>
                  </a:lnTo>
                  <a:lnTo>
                    <a:pt x="214" y="123"/>
                  </a:lnTo>
                  <a:lnTo>
                    <a:pt x="205" y="118"/>
                  </a:lnTo>
                  <a:lnTo>
                    <a:pt x="138" y="144"/>
                  </a:lnTo>
                  <a:lnTo>
                    <a:pt x="202" y="104"/>
                  </a:lnTo>
                  <a:lnTo>
                    <a:pt x="207" y="98"/>
                  </a:lnTo>
                  <a:lnTo>
                    <a:pt x="209" y="88"/>
                  </a:lnTo>
                  <a:lnTo>
                    <a:pt x="204" y="79"/>
                  </a:lnTo>
                  <a:lnTo>
                    <a:pt x="193" y="75"/>
                  </a:lnTo>
                  <a:lnTo>
                    <a:pt x="118" y="112"/>
                  </a:lnTo>
                  <a:lnTo>
                    <a:pt x="162" y="75"/>
                  </a:lnTo>
                  <a:lnTo>
                    <a:pt x="176" y="63"/>
                  </a:lnTo>
                  <a:lnTo>
                    <a:pt x="176" y="50"/>
                  </a:lnTo>
                  <a:lnTo>
                    <a:pt x="170" y="42"/>
                  </a:lnTo>
                  <a:lnTo>
                    <a:pt x="160" y="40"/>
                  </a:lnTo>
                  <a:lnTo>
                    <a:pt x="131" y="53"/>
                  </a:lnTo>
                  <a:lnTo>
                    <a:pt x="100" y="73"/>
                  </a:lnTo>
                  <a:lnTo>
                    <a:pt x="76" y="82"/>
                  </a:lnTo>
                  <a:lnTo>
                    <a:pt x="69" y="77"/>
                  </a:lnTo>
                  <a:lnTo>
                    <a:pt x="80" y="61"/>
                  </a:lnTo>
                  <a:lnTo>
                    <a:pt x="83" y="38"/>
                  </a:lnTo>
                  <a:lnTo>
                    <a:pt x="73" y="15"/>
                  </a:lnTo>
                  <a:lnTo>
                    <a:pt x="63" y="4"/>
                  </a:lnTo>
                  <a:lnTo>
                    <a:pt x="57" y="0"/>
                  </a:lnTo>
                  <a:lnTo>
                    <a:pt x="49" y="4"/>
                  </a:lnTo>
                  <a:lnTo>
                    <a:pt x="41" y="14"/>
                  </a:lnTo>
                  <a:lnTo>
                    <a:pt x="45" y="29"/>
                  </a:lnTo>
                  <a:lnTo>
                    <a:pt x="45" y="46"/>
                  </a:lnTo>
                  <a:lnTo>
                    <a:pt x="38" y="59"/>
                  </a:lnTo>
                  <a:lnTo>
                    <a:pt x="24" y="63"/>
                  </a:lnTo>
                </a:path>
              </a:pathLst>
            </a:custGeom>
            <a:solidFill>
              <a:srgbClr val="E0A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4" name="Freeform 2294"/>
            <p:cNvSpPr>
              <a:spLocks/>
            </p:cNvSpPr>
            <p:nvPr/>
          </p:nvSpPr>
          <p:spPr bwMode="auto">
            <a:xfrm>
              <a:off x="2266" y="2595"/>
              <a:ext cx="57" cy="111"/>
            </a:xfrm>
            <a:custGeom>
              <a:avLst/>
              <a:gdLst>
                <a:gd name="T0" fmla="*/ 30 w 57"/>
                <a:gd name="T1" fmla="*/ 0 h 111"/>
                <a:gd name="T2" fmla="*/ 34 w 57"/>
                <a:gd name="T3" fmla="*/ 6 h 111"/>
                <a:gd name="T4" fmla="*/ 38 w 57"/>
                <a:gd name="T5" fmla="*/ 14 h 111"/>
                <a:gd name="T6" fmla="*/ 45 w 57"/>
                <a:gd name="T7" fmla="*/ 14 h 111"/>
                <a:gd name="T8" fmla="*/ 51 w 57"/>
                <a:gd name="T9" fmla="*/ 14 h 111"/>
                <a:gd name="T10" fmla="*/ 56 w 57"/>
                <a:gd name="T11" fmla="*/ 15 h 111"/>
                <a:gd name="T12" fmla="*/ 46 w 57"/>
                <a:gd name="T13" fmla="*/ 19 h 111"/>
                <a:gd name="T14" fmla="*/ 39 w 57"/>
                <a:gd name="T15" fmla="*/ 27 h 111"/>
                <a:gd name="T16" fmla="*/ 35 w 57"/>
                <a:gd name="T17" fmla="*/ 35 h 111"/>
                <a:gd name="T18" fmla="*/ 35 w 57"/>
                <a:gd name="T19" fmla="*/ 42 h 111"/>
                <a:gd name="T20" fmla="*/ 36 w 57"/>
                <a:gd name="T21" fmla="*/ 51 h 111"/>
                <a:gd name="T22" fmla="*/ 34 w 57"/>
                <a:gd name="T23" fmla="*/ 61 h 111"/>
                <a:gd name="T24" fmla="*/ 27 w 57"/>
                <a:gd name="T25" fmla="*/ 72 h 111"/>
                <a:gd name="T26" fmla="*/ 14 w 57"/>
                <a:gd name="T27" fmla="*/ 78 h 111"/>
                <a:gd name="T28" fmla="*/ 19 w 57"/>
                <a:gd name="T29" fmla="*/ 73 h 111"/>
                <a:gd name="T30" fmla="*/ 25 w 57"/>
                <a:gd name="T31" fmla="*/ 68 h 111"/>
                <a:gd name="T32" fmla="*/ 31 w 57"/>
                <a:gd name="T33" fmla="*/ 51 h 111"/>
                <a:gd name="T34" fmla="*/ 32 w 57"/>
                <a:gd name="T35" fmla="*/ 46 h 111"/>
                <a:gd name="T36" fmla="*/ 23 w 57"/>
                <a:gd name="T37" fmla="*/ 51 h 111"/>
                <a:gd name="T38" fmla="*/ 13 w 57"/>
                <a:gd name="T39" fmla="*/ 62 h 111"/>
                <a:gd name="T40" fmla="*/ 9 w 57"/>
                <a:gd name="T41" fmla="*/ 75 h 111"/>
                <a:gd name="T42" fmla="*/ 9 w 57"/>
                <a:gd name="T43" fmla="*/ 87 h 111"/>
                <a:gd name="T44" fmla="*/ 11 w 57"/>
                <a:gd name="T45" fmla="*/ 101 h 111"/>
                <a:gd name="T46" fmla="*/ 17 w 57"/>
                <a:gd name="T47" fmla="*/ 110 h 111"/>
                <a:gd name="T48" fmla="*/ 8 w 57"/>
                <a:gd name="T49" fmla="*/ 99 h 111"/>
                <a:gd name="T50" fmla="*/ 4 w 57"/>
                <a:gd name="T51" fmla="*/ 87 h 111"/>
                <a:gd name="T52" fmla="*/ 4 w 57"/>
                <a:gd name="T53" fmla="*/ 75 h 111"/>
                <a:gd name="T54" fmla="*/ 7 w 57"/>
                <a:gd name="T55" fmla="*/ 62 h 111"/>
                <a:gd name="T56" fmla="*/ 12 w 57"/>
                <a:gd name="T57" fmla="*/ 54 h 111"/>
                <a:gd name="T58" fmla="*/ 22 w 57"/>
                <a:gd name="T59" fmla="*/ 42 h 111"/>
                <a:gd name="T60" fmla="*/ 25 w 57"/>
                <a:gd name="T61" fmla="*/ 32 h 111"/>
                <a:gd name="T62" fmla="*/ 12 w 57"/>
                <a:gd name="T63" fmla="*/ 40 h 111"/>
                <a:gd name="T64" fmla="*/ 0 w 57"/>
                <a:gd name="T65" fmla="*/ 39 h 111"/>
                <a:gd name="T66" fmla="*/ 11 w 57"/>
                <a:gd name="T67" fmla="*/ 36 h 111"/>
                <a:gd name="T68" fmla="*/ 16 w 57"/>
                <a:gd name="T69" fmla="*/ 32 h 111"/>
                <a:gd name="T70" fmla="*/ 23 w 57"/>
                <a:gd name="T71" fmla="*/ 28 h 111"/>
                <a:gd name="T72" fmla="*/ 28 w 57"/>
                <a:gd name="T73" fmla="*/ 18 h 111"/>
                <a:gd name="T74" fmla="*/ 31 w 57"/>
                <a:gd name="T75" fmla="*/ 11 h 111"/>
                <a:gd name="T76" fmla="*/ 30 w 57"/>
                <a:gd name="T77" fmla="*/ 0 h 11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7" h="111">
                  <a:moveTo>
                    <a:pt x="30" y="0"/>
                  </a:moveTo>
                  <a:lnTo>
                    <a:pt x="34" y="6"/>
                  </a:lnTo>
                  <a:lnTo>
                    <a:pt x="38" y="14"/>
                  </a:lnTo>
                  <a:lnTo>
                    <a:pt x="45" y="14"/>
                  </a:lnTo>
                  <a:lnTo>
                    <a:pt x="51" y="14"/>
                  </a:lnTo>
                  <a:lnTo>
                    <a:pt x="56" y="15"/>
                  </a:lnTo>
                  <a:lnTo>
                    <a:pt x="46" y="19"/>
                  </a:lnTo>
                  <a:lnTo>
                    <a:pt x="39" y="27"/>
                  </a:lnTo>
                  <a:lnTo>
                    <a:pt x="35" y="35"/>
                  </a:lnTo>
                  <a:lnTo>
                    <a:pt x="35" y="42"/>
                  </a:lnTo>
                  <a:lnTo>
                    <a:pt x="36" y="51"/>
                  </a:lnTo>
                  <a:lnTo>
                    <a:pt x="34" y="61"/>
                  </a:lnTo>
                  <a:lnTo>
                    <a:pt x="27" y="72"/>
                  </a:lnTo>
                  <a:lnTo>
                    <a:pt x="14" y="78"/>
                  </a:lnTo>
                  <a:lnTo>
                    <a:pt x="19" y="73"/>
                  </a:lnTo>
                  <a:lnTo>
                    <a:pt x="25" y="68"/>
                  </a:lnTo>
                  <a:lnTo>
                    <a:pt x="31" y="51"/>
                  </a:lnTo>
                  <a:lnTo>
                    <a:pt x="32" y="46"/>
                  </a:lnTo>
                  <a:lnTo>
                    <a:pt x="23" y="51"/>
                  </a:lnTo>
                  <a:lnTo>
                    <a:pt x="13" y="62"/>
                  </a:lnTo>
                  <a:lnTo>
                    <a:pt x="9" y="75"/>
                  </a:lnTo>
                  <a:lnTo>
                    <a:pt x="9" y="87"/>
                  </a:lnTo>
                  <a:lnTo>
                    <a:pt x="11" y="101"/>
                  </a:lnTo>
                  <a:lnTo>
                    <a:pt x="17" y="110"/>
                  </a:lnTo>
                  <a:lnTo>
                    <a:pt x="8" y="99"/>
                  </a:lnTo>
                  <a:lnTo>
                    <a:pt x="4" y="87"/>
                  </a:lnTo>
                  <a:lnTo>
                    <a:pt x="4" y="75"/>
                  </a:lnTo>
                  <a:lnTo>
                    <a:pt x="7" y="62"/>
                  </a:lnTo>
                  <a:lnTo>
                    <a:pt x="12" y="54"/>
                  </a:lnTo>
                  <a:lnTo>
                    <a:pt x="22" y="42"/>
                  </a:lnTo>
                  <a:lnTo>
                    <a:pt x="25" y="32"/>
                  </a:lnTo>
                  <a:lnTo>
                    <a:pt x="12" y="40"/>
                  </a:lnTo>
                  <a:lnTo>
                    <a:pt x="0" y="39"/>
                  </a:lnTo>
                  <a:lnTo>
                    <a:pt x="11" y="36"/>
                  </a:lnTo>
                  <a:lnTo>
                    <a:pt x="16" y="32"/>
                  </a:lnTo>
                  <a:lnTo>
                    <a:pt x="23" y="28"/>
                  </a:lnTo>
                  <a:lnTo>
                    <a:pt x="28" y="18"/>
                  </a:lnTo>
                  <a:lnTo>
                    <a:pt x="31" y="11"/>
                  </a:lnTo>
                  <a:lnTo>
                    <a:pt x="30" y="0"/>
                  </a:lnTo>
                </a:path>
              </a:pathLst>
            </a:custGeom>
            <a:solidFill>
              <a:srgbClr val="808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5" name="Freeform 2295"/>
            <p:cNvSpPr>
              <a:spLocks/>
            </p:cNvSpPr>
            <p:nvPr/>
          </p:nvSpPr>
          <p:spPr bwMode="auto">
            <a:xfrm>
              <a:off x="2272" y="2752"/>
              <a:ext cx="60" cy="102"/>
            </a:xfrm>
            <a:custGeom>
              <a:avLst/>
              <a:gdLst>
                <a:gd name="T0" fmla="*/ 59 w 60"/>
                <a:gd name="T1" fmla="*/ 60 h 102"/>
                <a:gd name="T2" fmla="*/ 50 w 60"/>
                <a:gd name="T3" fmla="*/ 56 h 102"/>
                <a:gd name="T4" fmla="*/ 44 w 60"/>
                <a:gd name="T5" fmla="*/ 45 h 102"/>
                <a:gd name="T6" fmla="*/ 40 w 60"/>
                <a:gd name="T7" fmla="*/ 29 h 102"/>
                <a:gd name="T8" fmla="*/ 39 w 60"/>
                <a:gd name="T9" fmla="*/ 15 h 102"/>
                <a:gd name="T10" fmla="*/ 42 w 60"/>
                <a:gd name="T11" fmla="*/ 0 h 102"/>
                <a:gd name="T12" fmla="*/ 37 w 60"/>
                <a:gd name="T13" fmla="*/ 9 h 102"/>
                <a:gd name="T14" fmla="*/ 34 w 60"/>
                <a:gd name="T15" fmla="*/ 25 h 102"/>
                <a:gd name="T16" fmla="*/ 34 w 60"/>
                <a:gd name="T17" fmla="*/ 34 h 102"/>
                <a:gd name="T18" fmla="*/ 35 w 60"/>
                <a:gd name="T19" fmla="*/ 42 h 102"/>
                <a:gd name="T20" fmla="*/ 24 w 60"/>
                <a:gd name="T21" fmla="*/ 43 h 102"/>
                <a:gd name="T22" fmla="*/ 11 w 60"/>
                <a:gd name="T23" fmla="*/ 51 h 102"/>
                <a:gd name="T24" fmla="*/ 0 w 60"/>
                <a:gd name="T25" fmla="*/ 60 h 102"/>
                <a:gd name="T26" fmla="*/ 12 w 60"/>
                <a:gd name="T27" fmla="*/ 55 h 102"/>
                <a:gd name="T28" fmla="*/ 25 w 60"/>
                <a:gd name="T29" fmla="*/ 51 h 102"/>
                <a:gd name="T30" fmla="*/ 37 w 60"/>
                <a:gd name="T31" fmla="*/ 51 h 102"/>
                <a:gd name="T32" fmla="*/ 26 w 60"/>
                <a:gd name="T33" fmla="*/ 57 h 102"/>
                <a:gd name="T34" fmla="*/ 21 w 60"/>
                <a:gd name="T35" fmla="*/ 66 h 102"/>
                <a:gd name="T36" fmla="*/ 15 w 60"/>
                <a:gd name="T37" fmla="*/ 76 h 102"/>
                <a:gd name="T38" fmla="*/ 12 w 60"/>
                <a:gd name="T39" fmla="*/ 85 h 102"/>
                <a:gd name="T40" fmla="*/ 19 w 60"/>
                <a:gd name="T41" fmla="*/ 78 h 102"/>
                <a:gd name="T42" fmla="*/ 27 w 60"/>
                <a:gd name="T43" fmla="*/ 67 h 102"/>
                <a:gd name="T44" fmla="*/ 39 w 60"/>
                <a:gd name="T45" fmla="*/ 60 h 102"/>
                <a:gd name="T46" fmla="*/ 44 w 60"/>
                <a:gd name="T47" fmla="*/ 60 h 102"/>
                <a:gd name="T48" fmla="*/ 43 w 60"/>
                <a:gd name="T49" fmla="*/ 68 h 102"/>
                <a:gd name="T50" fmla="*/ 46 w 60"/>
                <a:gd name="T51" fmla="*/ 77 h 102"/>
                <a:gd name="T52" fmla="*/ 47 w 60"/>
                <a:gd name="T53" fmla="*/ 85 h 102"/>
                <a:gd name="T54" fmla="*/ 49 w 60"/>
                <a:gd name="T55" fmla="*/ 95 h 102"/>
                <a:gd name="T56" fmla="*/ 55 w 60"/>
                <a:gd name="T57" fmla="*/ 101 h 102"/>
                <a:gd name="T58" fmla="*/ 54 w 60"/>
                <a:gd name="T59" fmla="*/ 92 h 102"/>
                <a:gd name="T60" fmla="*/ 53 w 60"/>
                <a:gd name="T61" fmla="*/ 85 h 102"/>
                <a:gd name="T62" fmla="*/ 53 w 60"/>
                <a:gd name="T63" fmla="*/ 78 h 102"/>
                <a:gd name="T64" fmla="*/ 55 w 60"/>
                <a:gd name="T65" fmla="*/ 72 h 102"/>
                <a:gd name="T66" fmla="*/ 59 w 60"/>
                <a:gd name="T67" fmla="*/ 60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 h="102">
                  <a:moveTo>
                    <a:pt x="59" y="60"/>
                  </a:moveTo>
                  <a:lnTo>
                    <a:pt x="50" y="56"/>
                  </a:lnTo>
                  <a:lnTo>
                    <a:pt x="44" y="45"/>
                  </a:lnTo>
                  <a:lnTo>
                    <a:pt x="40" y="29"/>
                  </a:lnTo>
                  <a:lnTo>
                    <a:pt x="39" y="15"/>
                  </a:lnTo>
                  <a:lnTo>
                    <a:pt x="42" y="0"/>
                  </a:lnTo>
                  <a:lnTo>
                    <a:pt x="37" y="9"/>
                  </a:lnTo>
                  <a:lnTo>
                    <a:pt x="34" y="25"/>
                  </a:lnTo>
                  <a:lnTo>
                    <a:pt x="34" y="34"/>
                  </a:lnTo>
                  <a:lnTo>
                    <a:pt x="35" y="42"/>
                  </a:lnTo>
                  <a:lnTo>
                    <a:pt x="24" y="43"/>
                  </a:lnTo>
                  <a:lnTo>
                    <a:pt x="11" y="51"/>
                  </a:lnTo>
                  <a:lnTo>
                    <a:pt x="0" y="60"/>
                  </a:lnTo>
                  <a:lnTo>
                    <a:pt x="12" y="55"/>
                  </a:lnTo>
                  <a:lnTo>
                    <a:pt x="25" y="51"/>
                  </a:lnTo>
                  <a:lnTo>
                    <a:pt x="37" y="51"/>
                  </a:lnTo>
                  <a:lnTo>
                    <a:pt x="26" y="57"/>
                  </a:lnTo>
                  <a:lnTo>
                    <a:pt x="21" y="66"/>
                  </a:lnTo>
                  <a:lnTo>
                    <a:pt x="15" y="76"/>
                  </a:lnTo>
                  <a:lnTo>
                    <a:pt x="12" y="85"/>
                  </a:lnTo>
                  <a:lnTo>
                    <a:pt x="19" y="78"/>
                  </a:lnTo>
                  <a:lnTo>
                    <a:pt x="27" y="67"/>
                  </a:lnTo>
                  <a:lnTo>
                    <a:pt x="39" y="60"/>
                  </a:lnTo>
                  <a:lnTo>
                    <a:pt x="44" y="60"/>
                  </a:lnTo>
                  <a:lnTo>
                    <a:pt x="43" y="68"/>
                  </a:lnTo>
                  <a:lnTo>
                    <a:pt x="46" y="77"/>
                  </a:lnTo>
                  <a:lnTo>
                    <a:pt x="47" y="85"/>
                  </a:lnTo>
                  <a:lnTo>
                    <a:pt x="49" y="95"/>
                  </a:lnTo>
                  <a:lnTo>
                    <a:pt x="55" y="101"/>
                  </a:lnTo>
                  <a:lnTo>
                    <a:pt x="54" y="92"/>
                  </a:lnTo>
                  <a:lnTo>
                    <a:pt x="53" y="85"/>
                  </a:lnTo>
                  <a:lnTo>
                    <a:pt x="53" y="78"/>
                  </a:lnTo>
                  <a:lnTo>
                    <a:pt x="55" y="72"/>
                  </a:lnTo>
                  <a:lnTo>
                    <a:pt x="59" y="60"/>
                  </a:lnTo>
                </a:path>
              </a:pathLst>
            </a:custGeom>
            <a:solidFill>
              <a:srgbClr val="8080A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06" name="Group 2296"/>
            <p:cNvGrpSpPr>
              <a:grpSpLocks/>
            </p:cNvGrpSpPr>
            <p:nvPr/>
          </p:nvGrpSpPr>
          <p:grpSpPr bwMode="auto">
            <a:xfrm>
              <a:off x="1787" y="1702"/>
              <a:ext cx="583" cy="886"/>
              <a:chOff x="1787" y="1702"/>
              <a:chExt cx="583" cy="886"/>
            </a:xfrm>
          </p:grpSpPr>
          <p:grpSp>
            <p:nvGrpSpPr>
              <p:cNvPr id="57417" name="Group 2297"/>
              <p:cNvGrpSpPr>
                <a:grpSpLocks/>
              </p:cNvGrpSpPr>
              <p:nvPr/>
            </p:nvGrpSpPr>
            <p:grpSpPr bwMode="auto">
              <a:xfrm>
                <a:off x="1787" y="1751"/>
                <a:ext cx="531" cy="837"/>
                <a:chOff x="1787" y="1751"/>
                <a:chExt cx="531" cy="837"/>
              </a:xfrm>
            </p:grpSpPr>
            <p:sp>
              <p:nvSpPr>
                <p:cNvPr id="57426" name="Freeform 2298"/>
                <p:cNvSpPr>
                  <a:spLocks/>
                </p:cNvSpPr>
                <p:nvPr/>
              </p:nvSpPr>
              <p:spPr bwMode="auto">
                <a:xfrm>
                  <a:off x="1787" y="1751"/>
                  <a:ext cx="531" cy="837"/>
                </a:xfrm>
                <a:custGeom>
                  <a:avLst/>
                  <a:gdLst>
                    <a:gd name="T0" fmla="*/ 259 w 531"/>
                    <a:gd name="T1" fmla="*/ 86 h 837"/>
                    <a:gd name="T2" fmla="*/ 235 w 531"/>
                    <a:gd name="T3" fmla="*/ 130 h 837"/>
                    <a:gd name="T4" fmla="*/ 216 w 531"/>
                    <a:gd name="T5" fmla="*/ 200 h 837"/>
                    <a:gd name="T6" fmla="*/ 204 w 531"/>
                    <a:gd name="T7" fmla="*/ 253 h 837"/>
                    <a:gd name="T8" fmla="*/ 163 w 531"/>
                    <a:gd name="T9" fmla="*/ 279 h 837"/>
                    <a:gd name="T10" fmla="*/ 93 w 531"/>
                    <a:gd name="T11" fmla="*/ 304 h 837"/>
                    <a:gd name="T12" fmla="*/ 34 w 531"/>
                    <a:gd name="T13" fmla="*/ 333 h 837"/>
                    <a:gd name="T14" fmla="*/ 4 w 531"/>
                    <a:gd name="T15" fmla="*/ 367 h 837"/>
                    <a:gd name="T16" fmla="*/ 0 w 531"/>
                    <a:gd name="T17" fmla="*/ 412 h 837"/>
                    <a:gd name="T18" fmla="*/ 20 w 531"/>
                    <a:gd name="T19" fmla="*/ 449 h 837"/>
                    <a:gd name="T20" fmla="*/ 64 w 531"/>
                    <a:gd name="T21" fmla="*/ 471 h 837"/>
                    <a:gd name="T22" fmla="*/ 132 w 531"/>
                    <a:gd name="T23" fmla="*/ 476 h 837"/>
                    <a:gd name="T24" fmla="*/ 198 w 531"/>
                    <a:gd name="T25" fmla="*/ 466 h 837"/>
                    <a:gd name="T26" fmla="*/ 191 w 531"/>
                    <a:gd name="T27" fmla="*/ 552 h 837"/>
                    <a:gd name="T28" fmla="*/ 202 w 531"/>
                    <a:gd name="T29" fmla="*/ 672 h 837"/>
                    <a:gd name="T30" fmla="*/ 222 w 531"/>
                    <a:gd name="T31" fmla="*/ 752 h 837"/>
                    <a:gd name="T32" fmla="*/ 251 w 531"/>
                    <a:gd name="T33" fmla="*/ 798 h 837"/>
                    <a:gd name="T34" fmla="*/ 290 w 531"/>
                    <a:gd name="T35" fmla="*/ 831 h 837"/>
                    <a:gd name="T36" fmla="*/ 335 w 531"/>
                    <a:gd name="T37" fmla="*/ 831 h 837"/>
                    <a:gd name="T38" fmla="*/ 386 w 531"/>
                    <a:gd name="T39" fmla="*/ 793 h 837"/>
                    <a:gd name="T40" fmla="*/ 419 w 531"/>
                    <a:gd name="T41" fmla="*/ 721 h 837"/>
                    <a:gd name="T42" fmla="*/ 450 w 531"/>
                    <a:gd name="T43" fmla="*/ 611 h 837"/>
                    <a:gd name="T44" fmla="*/ 469 w 531"/>
                    <a:gd name="T45" fmla="*/ 529 h 837"/>
                    <a:gd name="T46" fmla="*/ 481 w 531"/>
                    <a:gd name="T47" fmla="*/ 426 h 837"/>
                    <a:gd name="T48" fmla="*/ 481 w 531"/>
                    <a:gd name="T49" fmla="*/ 377 h 837"/>
                    <a:gd name="T50" fmla="*/ 507 w 531"/>
                    <a:gd name="T51" fmla="*/ 373 h 837"/>
                    <a:gd name="T52" fmla="*/ 527 w 531"/>
                    <a:gd name="T53" fmla="*/ 342 h 837"/>
                    <a:gd name="T54" fmla="*/ 526 w 531"/>
                    <a:gd name="T55" fmla="*/ 308 h 837"/>
                    <a:gd name="T56" fmla="*/ 504 w 531"/>
                    <a:gd name="T57" fmla="*/ 295 h 837"/>
                    <a:gd name="T58" fmla="*/ 505 w 531"/>
                    <a:gd name="T59" fmla="*/ 259 h 837"/>
                    <a:gd name="T60" fmla="*/ 517 w 531"/>
                    <a:gd name="T61" fmla="*/ 143 h 837"/>
                    <a:gd name="T62" fmla="*/ 473 w 531"/>
                    <a:gd name="T63" fmla="*/ 27 h 837"/>
                    <a:gd name="T64" fmla="*/ 382 w 531"/>
                    <a:gd name="T65" fmla="*/ 0 h 837"/>
                    <a:gd name="T66" fmla="*/ 293 w 531"/>
                    <a:gd name="T67" fmla="*/ 42 h 8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31" h="837">
                      <a:moveTo>
                        <a:pt x="293" y="42"/>
                      </a:moveTo>
                      <a:lnTo>
                        <a:pt x="259" y="86"/>
                      </a:lnTo>
                      <a:lnTo>
                        <a:pt x="246" y="106"/>
                      </a:lnTo>
                      <a:lnTo>
                        <a:pt x="235" y="130"/>
                      </a:lnTo>
                      <a:lnTo>
                        <a:pt x="225" y="162"/>
                      </a:lnTo>
                      <a:lnTo>
                        <a:pt x="216" y="200"/>
                      </a:lnTo>
                      <a:lnTo>
                        <a:pt x="208" y="232"/>
                      </a:lnTo>
                      <a:lnTo>
                        <a:pt x="204" y="253"/>
                      </a:lnTo>
                      <a:lnTo>
                        <a:pt x="193" y="266"/>
                      </a:lnTo>
                      <a:lnTo>
                        <a:pt x="163" y="279"/>
                      </a:lnTo>
                      <a:lnTo>
                        <a:pt x="128" y="289"/>
                      </a:lnTo>
                      <a:lnTo>
                        <a:pt x="93" y="304"/>
                      </a:lnTo>
                      <a:lnTo>
                        <a:pt x="58" y="319"/>
                      </a:lnTo>
                      <a:lnTo>
                        <a:pt x="34" y="333"/>
                      </a:lnTo>
                      <a:lnTo>
                        <a:pt x="15" y="348"/>
                      </a:lnTo>
                      <a:lnTo>
                        <a:pt x="4" y="367"/>
                      </a:lnTo>
                      <a:lnTo>
                        <a:pt x="0" y="390"/>
                      </a:lnTo>
                      <a:lnTo>
                        <a:pt x="0" y="412"/>
                      </a:lnTo>
                      <a:lnTo>
                        <a:pt x="7" y="432"/>
                      </a:lnTo>
                      <a:lnTo>
                        <a:pt x="20" y="449"/>
                      </a:lnTo>
                      <a:lnTo>
                        <a:pt x="38" y="462"/>
                      </a:lnTo>
                      <a:lnTo>
                        <a:pt x="64" y="471"/>
                      </a:lnTo>
                      <a:lnTo>
                        <a:pt x="98" y="475"/>
                      </a:lnTo>
                      <a:lnTo>
                        <a:pt x="132" y="476"/>
                      </a:lnTo>
                      <a:lnTo>
                        <a:pt x="170" y="473"/>
                      </a:lnTo>
                      <a:lnTo>
                        <a:pt x="198" y="466"/>
                      </a:lnTo>
                      <a:lnTo>
                        <a:pt x="193" y="499"/>
                      </a:lnTo>
                      <a:lnTo>
                        <a:pt x="191" y="552"/>
                      </a:lnTo>
                      <a:lnTo>
                        <a:pt x="193" y="608"/>
                      </a:lnTo>
                      <a:lnTo>
                        <a:pt x="202" y="672"/>
                      </a:lnTo>
                      <a:lnTo>
                        <a:pt x="214" y="729"/>
                      </a:lnTo>
                      <a:lnTo>
                        <a:pt x="222" y="752"/>
                      </a:lnTo>
                      <a:lnTo>
                        <a:pt x="234" y="775"/>
                      </a:lnTo>
                      <a:lnTo>
                        <a:pt x="251" y="798"/>
                      </a:lnTo>
                      <a:lnTo>
                        <a:pt x="276" y="821"/>
                      </a:lnTo>
                      <a:lnTo>
                        <a:pt x="290" y="831"/>
                      </a:lnTo>
                      <a:lnTo>
                        <a:pt x="316" y="836"/>
                      </a:lnTo>
                      <a:lnTo>
                        <a:pt x="335" y="831"/>
                      </a:lnTo>
                      <a:lnTo>
                        <a:pt x="357" y="821"/>
                      </a:lnTo>
                      <a:lnTo>
                        <a:pt x="386" y="793"/>
                      </a:lnTo>
                      <a:lnTo>
                        <a:pt x="405" y="758"/>
                      </a:lnTo>
                      <a:lnTo>
                        <a:pt x="419" y="721"/>
                      </a:lnTo>
                      <a:lnTo>
                        <a:pt x="437" y="660"/>
                      </a:lnTo>
                      <a:lnTo>
                        <a:pt x="450" y="611"/>
                      </a:lnTo>
                      <a:lnTo>
                        <a:pt x="462" y="563"/>
                      </a:lnTo>
                      <a:lnTo>
                        <a:pt x="469" y="529"/>
                      </a:lnTo>
                      <a:lnTo>
                        <a:pt x="476" y="474"/>
                      </a:lnTo>
                      <a:lnTo>
                        <a:pt x="481" y="426"/>
                      </a:lnTo>
                      <a:lnTo>
                        <a:pt x="483" y="394"/>
                      </a:lnTo>
                      <a:lnTo>
                        <a:pt x="481" y="377"/>
                      </a:lnTo>
                      <a:lnTo>
                        <a:pt x="493" y="380"/>
                      </a:lnTo>
                      <a:lnTo>
                        <a:pt x="507" y="373"/>
                      </a:lnTo>
                      <a:lnTo>
                        <a:pt x="519" y="358"/>
                      </a:lnTo>
                      <a:lnTo>
                        <a:pt x="527" y="342"/>
                      </a:lnTo>
                      <a:lnTo>
                        <a:pt x="530" y="325"/>
                      </a:lnTo>
                      <a:lnTo>
                        <a:pt x="526" y="308"/>
                      </a:lnTo>
                      <a:lnTo>
                        <a:pt x="517" y="298"/>
                      </a:lnTo>
                      <a:lnTo>
                        <a:pt x="504" y="295"/>
                      </a:lnTo>
                      <a:lnTo>
                        <a:pt x="489" y="295"/>
                      </a:lnTo>
                      <a:lnTo>
                        <a:pt x="505" y="259"/>
                      </a:lnTo>
                      <a:lnTo>
                        <a:pt x="515" y="204"/>
                      </a:lnTo>
                      <a:lnTo>
                        <a:pt x="517" y="143"/>
                      </a:lnTo>
                      <a:lnTo>
                        <a:pt x="515" y="75"/>
                      </a:lnTo>
                      <a:lnTo>
                        <a:pt x="473" y="27"/>
                      </a:lnTo>
                      <a:lnTo>
                        <a:pt x="436" y="5"/>
                      </a:lnTo>
                      <a:lnTo>
                        <a:pt x="382" y="0"/>
                      </a:lnTo>
                      <a:lnTo>
                        <a:pt x="333" y="13"/>
                      </a:lnTo>
                      <a:lnTo>
                        <a:pt x="293" y="42"/>
                      </a:lnTo>
                    </a:path>
                  </a:pathLst>
                </a:custGeom>
                <a:solidFill>
                  <a:srgbClr val="E0A08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7" name="Freeform 2299"/>
                <p:cNvSpPr>
                  <a:spLocks/>
                </p:cNvSpPr>
                <p:nvPr/>
              </p:nvSpPr>
              <p:spPr bwMode="auto">
                <a:xfrm>
                  <a:off x="1981" y="2168"/>
                  <a:ext cx="100" cy="55"/>
                </a:xfrm>
                <a:custGeom>
                  <a:avLst/>
                  <a:gdLst>
                    <a:gd name="T0" fmla="*/ 0 w 100"/>
                    <a:gd name="T1" fmla="*/ 54 h 55"/>
                    <a:gd name="T2" fmla="*/ 22 w 100"/>
                    <a:gd name="T3" fmla="*/ 50 h 55"/>
                    <a:gd name="T4" fmla="*/ 47 w 100"/>
                    <a:gd name="T5" fmla="*/ 39 h 55"/>
                    <a:gd name="T6" fmla="*/ 67 w 100"/>
                    <a:gd name="T7" fmla="*/ 30 h 55"/>
                    <a:gd name="T8" fmla="*/ 86 w 100"/>
                    <a:gd name="T9" fmla="*/ 16 h 55"/>
                    <a:gd name="T10" fmla="*/ 99 w 100"/>
                    <a:gd name="T11" fmla="*/ 0 h 5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 h="55">
                      <a:moveTo>
                        <a:pt x="0" y="54"/>
                      </a:moveTo>
                      <a:lnTo>
                        <a:pt x="22" y="50"/>
                      </a:lnTo>
                      <a:lnTo>
                        <a:pt x="47" y="39"/>
                      </a:lnTo>
                      <a:lnTo>
                        <a:pt x="67" y="30"/>
                      </a:lnTo>
                      <a:lnTo>
                        <a:pt x="86" y="16"/>
                      </a:lnTo>
                      <a:lnTo>
                        <a:pt x="99" y="0"/>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18" name="Group 2300"/>
              <p:cNvGrpSpPr>
                <a:grpSpLocks/>
              </p:cNvGrpSpPr>
              <p:nvPr/>
            </p:nvGrpSpPr>
            <p:grpSpPr bwMode="auto">
              <a:xfrm>
                <a:off x="1984" y="1702"/>
                <a:ext cx="386" cy="356"/>
                <a:chOff x="1984" y="1702"/>
                <a:chExt cx="386" cy="356"/>
              </a:xfrm>
            </p:grpSpPr>
            <p:sp>
              <p:nvSpPr>
                <p:cNvPr id="57419" name="Freeform 2301"/>
                <p:cNvSpPr>
                  <a:spLocks/>
                </p:cNvSpPr>
                <p:nvPr/>
              </p:nvSpPr>
              <p:spPr bwMode="auto">
                <a:xfrm>
                  <a:off x="1984" y="1702"/>
                  <a:ext cx="386" cy="356"/>
                </a:xfrm>
                <a:custGeom>
                  <a:avLst/>
                  <a:gdLst>
                    <a:gd name="T0" fmla="*/ 1 w 386"/>
                    <a:gd name="T1" fmla="*/ 91 h 356"/>
                    <a:gd name="T2" fmla="*/ 16 w 386"/>
                    <a:gd name="T3" fmla="*/ 67 h 356"/>
                    <a:gd name="T4" fmla="*/ 51 w 386"/>
                    <a:gd name="T5" fmla="*/ 44 h 356"/>
                    <a:gd name="T6" fmla="*/ 102 w 386"/>
                    <a:gd name="T7" fmla="*/ 27 h 356"/>
                    <a:gd name="T8" fmla="*/ 144 w 386"/>
                    <a:gd name="T9" fmla="*/ 14 h 356"/>
                    <a:gd name="T10" fmla="*/ 186 w 386"/>
                    <a:gd name="T11" fmla="*/ 1 h 356"/>
                    <a:gd name="T12" fmla="*/ 232 w 386"/>
                    <a:gd name="T13" fmla="*/ 2 h 356"/>
                    <a:gd name="T14" fmla="*/ 271 w 386"/>
                    <a:gd name="T15" fmla="*/ 12 h 356"/>
                    <a:gd name="T16" fmla="*/ 294 w 386"/>
                    <a:gd name="T17" fmla="*/ 34 h 356"/>
                    <a:gd name="T18" fmla="*/ 309 w 386"/>
                    <a:gd name="T19" fmla="*/ 73 h 356"/>
                    <a:gd name="T20" fmla="*/ 333 w 386"/>
                    <a:gd name="T21" fmla="*/ 99 h 356"/>
                    <a:gd name="T22" fmla="*/ 360 w 386"/>
                    <a:gd name="T23" fmla="*/ 110 h 356"/>
                    <a:gd name="T24" fmla="*/ 382 w 386"/>
                    <a:gd name="T25" fmla="*/ 131 h 356"/>
                    <a:gd name="T26" fmla="*/ 384 w 386"/>
                    <a:gd name="T27" fmla="*/ 169 h 356"/>
                    <a:gd name="T28" fmla="*/ 374 w 386"/>
                    <a:gd name="T29" fmla="*/ 210 h 356"/>
                    <a:gd name="T30" fmla="*/ 383 w 386"/>
                    <a:gd name="T31" fmla="*/ 244 h 356"/>
                    <a:gd name="T32" fmla="*/ 376 w 386"/>
                    <a:gd name="T33" fmla="*/ 277 h 356"/>
                    <a:gd name="T34" fmla="*/ 348 w 386"/>
                    <a:gd name="T35" fmla="*/ 315 h 356"/>
                    <a:gd name="T36" fmla="*/ 323 w 386"/>
                    <a:gd name="T37" fmla="*/ 338 h 356"/>
                    <a:gd name="T38" fmla="*/ 288 w 386"/>
                    <a:gd name="T39" fmla="*/ 355 h 356"/>
                    <a:gd name="T40" fmla="*/ 260 w 386"/>
                    <a:gd name="T41" fmla="*/ 344 h 356"/>
                    <a:gd name="T42" fmla="*/ 265 w 386"/>
                    <a:gd name="T43" fmla="*/ 308 h 356"/>
                    <a:gd name="T44" fmla="*/ 256 w 386"/>
                    <a:gd name="T45" fmla="*/ 279 h 356"/>
                    <a:gd name="T46" fmla="*/ 230 w 386"/>
                    <a:gd name="T47" fmla="*/ 257 h 356"/>
                    <a:gd name="T48" fmla="*/ 225 w 386"/>
                    <a:gd name="T49" fmla="*/ 220 h 356"/>
                    <a:gd name="T50" fmla="*/ 228 w 386"/>
                    <a:gd name="T51" fmla="*/ 177 h 356"/>
                    <a:gd name="T52" fmla="*/ 244 w 386"/>
                    <a:gd name="T53" fmla="*/ 145 h 356"/>
                    <a:gd name="T54" fmla="*/ 238 w 386"/>
                    <a:gd name="T55" fmla="*/ 136 h 356"/>
                    <a:gd name="T56" fmla="*/ 204 w 386"/>
                    <a:gd name="T57" fmla="*/ 145 h 356"/>
                    <a:gd name="T58" fmla="*/ 177 w 386"/>
                    <a:gd name="T59" fmla="*/ 136 h 356"/>
                    <a:gd name="T60" fmla="*/ 154 w 386"/>
                    <a:gd name="T61" fmla="*/ 128 h 356"/>
                    <a:gd name="T62" fmla="*/ 128 w 386"/>
                    <a:gd name="T63" fmla="*/ 118 h 356"/>
                    <a:gd name="T64" fmla="*/ 95 w 386"/>
                    <a:gd name="T65" fmla="*/ 128 h 356"/>
                    <a:gd name="T66" fmla="*/ 52 w 386"/>
                    <a:gd name="T67" fmla="*/ 131 h 356"/>
                    <a:gd name="T68" fmla="*/ 16 w 386"/>
                    <a:gd name="T69" fmla="*/ 124 h 356"/>
                    <a:gd name="T70" fmla="*/ 0 w 386"/>
                    <a:gd name="T71" fmla="*/ 103 h 35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86" h="356">
                      <a:moveTo>
                        <a:pt x="0" y="103"/>
                      </a:moveTo>
                      <a:lnTo>
                        <a:pt x="1" y="91"/>
                      </a:lnTo>
                      <a:lnTo>
                        <a:pt x="5" y="81"/>
                      </a:lnTo>
                      <a:lnTo>
                        <a:pt x="16" y="67"/>
                      </a:lnTo>
                      <a:lnTo>
                        <a:pt x="32" y="55"/>
                      </a:lnTo>
                      <a:lnTo>
                        <a:pt x="51" y="44"/>
                      </a:lnTo>
                      <a:lnTo>
                        <a:pt x="73" y="35"/>
                      </a:lnTo>
                      <a:lnTo>
                        <a:pt x="102" y="27"/>
                      </a:lnTo>
                      <a:lnTo>
                        <a:pt x="126" y="24"/>
                      </a:lnTo>
                      <a:lnTo>
                        <a:pt x="144" y="14"/>
                      </a:lnTo>
                      <a:lnTo>
                        <a:pt x="162" y="7"/>
                      </a:lnTo>
                      <a:lnTo>
                        <a:pt x="186" y="1"/>
                      </a:lnTo>
                      <a:lnTo>
                        <a:pt x="214" y="0"/>
                      </a:lnTo>
                      <a:lnTo>
                        <a:pt x="232" y="2"/>
                      </a:lnTo>
                      <a:lnTo>
                        <a:pt x="254" y="6"/>
                      </a:lnTo>
                      <a:lnTo>
                        <a:pt x="271" y="12"/>
                      </a:lnTo>
                      <a:lnTo>
                        <a:pt x="282" y="19"/>
                      </a:lnTo>
                      <a:lnTo>
                        <a:pt x="294" y="34"/>
                      </a:lnTo>
                      <a:lnTo>
                        <a:pt x="304" y="54"/>
                      </a:lnTo>
                      <a:lnTo>
                        <a:pt x="309" y="73"/>
                      </a:lnTo>
                      <a:lnTo>
                        <a:pt x="318" y="89"/>
                      </a:lnTo>
                      <a:lnTo>
                        <a:pt x="333" y="99"/>
                      </a:lnTo>
                      <a:lnTo>
                        <a:pt x="347" y="105"/>
                      </a:lnTo>
                      <a:lnTo>
                        <a:pt x="360" y="110"/>
                      </a:lnTo>
                      <a:lnTo>
                        <a:pt x="374" y="120"/>
                      </a:lnTo>
                      <a:lnTo>
                        <a:pt x="382" y="131"/>
                      </a:lnTo>
                      <a:lnTo>
                        <a:pt x="385" y="151"/>
                      </a:lnTo>
                      <a:lnTo>
                        <a:pt x="384" y="169"/>
                      </a:lnTo>
                      <a:lnTo>
                        <a:pt x="380" y="192"/>
                      </a:lnTo>
                      <a:lnTo>
                        <a:pt x="374" y="210"/>
                      </a:lnTo>
                      <a:lnTo>
                        <a:pt x="380" y="223"/>
                      </a:lnTo>
                      <a:lnTo>
                        <a:pt x="383" y="244"/>
                      </a:lnTo>
                      <a:lnTo>
                        <a:pt x="382" y="262"/>
                      </a:lnTo>
                      <a:lnTo>
                        <a:pt x="376" y="277"/>
                      </a:lnTo>
                      <a:lnTo>
                        <a:pt x="360" y="302"/>
                      </a:lnTo>
                      <a:lnTo>
                        <a:pt x="348" y="315"/>
                      </a:lnTo>
                      <a:lnTo>
                        <a:pt x="338" y="326"/>
                      </a:lnTo>
                      <a:lnTo>
                        <a:pt x="323" y="338"/>
                      </a:lnTo>
                      <a:lnTo>
                        <a:pt x="308" y="347"/>
                      </a:lnTo>
                      <a:lnTo>
                        <a:pt x="288" y="355"/>
                      </a:lnTo>
                      <a:lnTo>
                        <a:pt x="274" y="350"/>
                      </a:lnTo>
                      <a:lnTo>
                        <a:pt x="260" y="344"/>
                      </a:lnTo>
                      <a:lnTo>
                        <a:pt x="265" y="325"/>
                      </a:lnTo>
                      <a:lnTo>
                        <a:pt x="265" y="308"/>
                      </a:lnTo>
                      <a:lnTo>
                        <a:pt x="262" y="294"/>
                      </a:lnTo>
                      <a:lnTo>
                        <a:pt x="256" y="279"/>
                      </a:lnTo>
                      <a:lnTo>
                        <a:pt x="242" y="271"/>
                      </a:lnTo>
                      <a:lnTo>
                        <a:pt x="230" y="257"/>
                      </a:lnTo>
                      <a:lnTo>
                        <a:pt x="227" y="239"/>
                      </a:lnTo>
                      <a:lnTo>
                        <a:pt x="225" y="220"/>
                      </a:lnTo>
                      <a:lnTo>
                        <a:pt x="227" y="196"/>
                      </a:lnTo>
                      <a:lnTo>
                        <a:pt x="228" y="177"/>
                      </a:lnTo>
                      <a:lnTo>
                        <a:pt x="238" y="159"/>
                      </a:lnTo>
                      <a:lnTo>
                        <a:pt x="244" y="145"/>
                      </a:lnTo>
                      <a:lnTo>
                        <a:pt x="250" y="133"/>
                      </a:lnTo>
                      <a:lnTo>
                        <a:pt x="238" y="136"/>
                      </a:lnTo>
                      <a:lnTo>
                        <a:pt x="216" y="143"/>
                      </a:lnTo>
                      <a:lnTo>
                        <a:pt x="204" y="145"/>
                      </a:lnTo>
                      <a:lnTo>
                        <a:pt x="190" y="143"/>
                      </a:lnTo>
                      <a:lnTo>
                        <a:pt x="177" y="136"/>
                      </a:lnTo>
                      <a:lnTo>
                        <a:pt x="168" y="130"/>
                      </a:lnTo>
                      <a:lnTo>
                        <a:pt x="154" y="128"/>
                      </a:lnTo>
                      <a:lnTo>
                        <a:pt x="137" y="125"/>
                      </a:lnTo>
                      <a:lnTo>
                        <a:pt x="128" y="118"/>
                      </a:lnTo>
                      <a:lnTo>
                        <a:pt x="116" y="123"/>
                      </a:lnTo>
                      <a:lnTo>
                        <a:pt x="95" y="128"/>
                      </a:lnTo>
                      <a:lnTo>
                        <a:pt x="73" y="130"/>
                      </a:lnTo>
                      <a:lnTo>
                        <a:pt x="52" y="131"/>
                      </a:lnTo>
                      <a:lnTo>
                        <a:pt x="34" y="129"/>
                      </a:lnTo>
                      <a:lnTo>
                        <a:pt x="16" y="124"/>
                      </a:lnTo>
                      <a:lnTo>
                        <a:pt x="5" y="117"/>
                      </a:lnTo>
                      <a:lnTo>
                        <a:pt x="0" y="103"/>
                      </a:lnTo>
                    </a:path>
                  </a:pathLst>
                </a:custGeom>
                <a:solidFill>
                  <a:srgbClr val="A0400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20" name="Group 2302"/>
                <p:cNvGrpSpPr>
                  <a:grpSpLocks/>
                </p:cNvGrpSpPr>
                <p:nvPr/>
              </p:nvGrpSpPr>
              <p:grpSpPr bwMode="auto">
                <a:xfrm>
                  <a:off x="2112" y="1793"/>
                  <a:ext cx="155" cy="220"/>
                  <a:chOff x="2112" y="1793"/>
                  <a:chExt cx="155" cy="220"/>
                </a:xfrm>
              </p:grpSpPr>
              <p:grpSp>
                <p:nvGrpSpPr>
                  <p:cNvPr id="57421" name="Group 2303"/>
                  <p:cNvGrpSpPr>
                    <a:grpSpLocks/>
                  </p:cNvGrpSpPr>
                  <p:nvPr/>
                </p:nvGrpSpPr>
                <p:grpSpPr bwMode="auto">
                  <a:xfrm>
                    <a:off x="2112" y="1802"/>
                    <a:ext cx="155" cy="211"/>
                    <a:chOff x="2112" y="1802"/>
                    <a:chExt cx="155" cy="211"/>
                  </a:xfrm>
                </p:grpSpPr>
                <p:sp>
                  <p:nvSpPr>
                    <p:cNvPr id="57423" name="Freeform 2304"/>
                    <p:cNvSpPr>
                      <a:spLocks/>
                    </p:cNvSpPr>
                    <p:nvPr/>
                  </p:nvSpPr>
                  <p:spPr bwMode="auto">
                    <a:xfrm>
                      <a:off x="2209" y="1802"/>
                      <a:ext cx="58" cy="62"/>
                    </a:xfrm>
                    <a:custGeom>
                      <a:avLst/>
                      <a:gdLst>
                        <a:gd name="T0" fmla="*/ 0 w 58"/>
                        <a:gd name="T1" fmla="*/ 40 h 62"/>
                        <a:gd name="T2" fmla="*/ 21 w 58"/>
                        <a:gd name="T3" fmla="*/ 29 h 62"/>
                        <a:gd name="T4" fmla="*/ 29 w 58"/>
                        <a:gd name="T5" fmla="*/ 18 h 62"/>
                        <a:gd name="T6" fmla="*/ 28 w 58"/>
                        <a:gd name="T7" fmla="*/ 9 h 62"/>
                        <a:gd name="T8" fmla="*/ 22 w 58"/>
                        <a:gd name="T9" fmla="*/ 0 h 62"/>
                        <a:gd name="T10" fmla="*/ 34 w 58"/>
                        <a:gd name="T11" fmla="*/ 5 h 62"/>
                        <a:gd name="T12" fmla="*/ 37 w 58"/>
                        <a:gd name="T13" fmla="*/ 11 h 62"/>
                        <a:gd name="T14" fmla="*/ 35 w 58"/>
                        <a:gd name="T15" fmla="*/ 21 h 62"/>
                        <a:gd name="T16" fmla="*/ 30 w 58"/>
                        <a:gd name="T17" fmla="*/ 32 h 62"/>
                        <a:gd name="T18" fmla="*/ 45 w 58"/>
                        <a:gd name="T19" fmla="*/ 31 h 62"/>
                        <a:gd name="T20" fmla="*/ 57 w 58"/>
                        <a:gd name="T21" fmla="*/ 44 h 62"/>
                        <a:gd name="T22" fmla="*/ 49 w 58"/>
                        <a:gd name="T23" fmla="*/ 40 h 62"/>
                        <a:gd name="T24" fmla="*/ 44 w 58"/>
                        <a:gd name="T25" fmla="*/ 38 h 62"/>
                        <a:gd name="T26" fmla="*/ 36 w 58"/>
                        <a:gd name="T27" fmla="*/ 40 h 62"/>
                        <a:gd name="T28" fmla="*/ 38 w 58"/>
                        <a:gd name="T29" fmla="*/ 49 h 62"/>
                        <a:gd name="T30" fmla="*/ 34 w 58"/>
                        <a:gd name="T31" fmla="*/ 55 h 62"/>
                        <a:gd name="T32" fmla="*/ 25 w 58"/>
                        <a:gd name="T33" fmla="*/ 61 h 62"/>
                        <a:gd name="T34" fmla="*/ 34 w 58"/>
                        <a:gd name="T35" fmla="*/ 49 h 62"/>
                        <a:gd name="T36" fmla="*/ 32 w 58"/>
                        <a:gd name="T37" fmla="*/ 39 h 62"/>
                        <a:gd name="T38" fmla="*/ 26 w 58"/>
                        <a:gd name="T39" fmla="*/ 35 h 62"/>
                        <a:gd name="T40" fmla="*/ 20 w 58"/>
                        <a:gd name="T41" fmla="*/ 38 h 62"/>
                        <a:gd name="T42" fmla="*/ 7 w 58"/>
                        <a:gd name="T43" fmla="*/ 54 h 62"/>
                        <a:gd name="T44" fmla="*/ 14 w 58"/>
                        <a:gd name="T45" fmla="*/ 36 h 62"/>
                        <a:gd name="T46" fmla="*/ 0 w 58"/>
                        <a:gd name="T47" fmla="*/ 40 h 6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8" h="62">
                          <a:moveTo>
                            <a:pt x="0" y="40"/>
                          </a:moveTo>
                          <a:lnTo>
                            <a:pt x="21" y="29"/>
                          </a:lnTo>
                          <a:lnTo>
                            <a:pt x="29" y="18"/>
                          </a:lnTo>
                          <a:lnTo>
                            <a:pt x="28" y="9"/>
                          </a:lnTo>
                          <a:lnTo>
                            <a:pt x="22" y="0"/>
                          </a:lnTo>
                          <a:lnTo>
                            <a:pt x="34" y="5"/>
                          </a:lnTo>
                          <a:lnTo>
                            <a:pt x="37" y="11"/>
                          </a:lnTo>
                          <a:lnTo>
                            <a:pt x="35" y="21"/>
                          </a:lnTo>
                          <a:lnTo>
                            <a:pt x="30" y="32"/>
                          </a:lnTo>
                          <a:lnTo>
                            <a:pt x="45" y="31"/>
                          </a:lnTo>
                          <a:lnTo>
                            <a:pt x="57" y="44"/>
                          </a:lnTo>
                          <a:lnTo>
                            <a:pt x="49" y="40"/>
                          </a:lnTo>
                          <a:lnTo>
                            <a:pt x="44" y="38"/>
                          </a:lnTo>
                          <a:lnTo>
                            <a:pt x="36" y="40"/>
                          </a:lnTo>
                          <a:lnTo>
                            <a:pt x="38" y="49"/>
                          </a:lnTo>
                          <a:lnTo>
                            <a:pt x="34" y="55"/>
                          </a:lnTo>
                          <a:lnTo>
                            <a:pt x="25" y="61"/>
                          </a:lnTo>
                          <a:lnTo>
                            <a:pt x="34" y="49"/>
                          </a:lnTo>
                          <a:lnTo>
                            <a:pt x="32" y="39"/>
                          </a:lnTo>
                          <a:lnTo>
                            <a:pt x="26" y="35"/>
                          </a:lnTo>
                          <a:lnTo>
                            <a:pt x="20" y="38"/>
                          </a:lnTo>
                          <a:lnTo>
                            <a:pt x="7" y="54"/>
                          </a:lnTo>
                          <a:lnTo>
                            <a:pt x="14" y="36"/>
                          </a:lnTo>
                          <a:lnTo>
                            <a:pt x="0" y="40"/>
                          </a:lnTo>
                        </a:path>
                      </a:pathLst>
                    </a:custGeom>
                    <a:solidFill>
                      <a:srgbClr val="604020"/>
                    </a:solidFill>
                    <a:ln w="9525" cap="rnd">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4" name="Freeform 2305"/>
                    <p:cNvSpPr>
                      <a:spLocks/>
                    </p:cNvSpPr>
                    <p:nvPr/>
                  </p:nvSpPr>
                  <p:spPr bwMode="auto">
                    <a:xfrm>
                      <a:off x="2238" y="1951"/>
                      <a:ext cx="25" cy="62"/>
                    </a:xfrm>
                    <a:custGeom>
                      <a:avLst/>
                      <a:gdLst>
                        <a:gd name="T0" fmla="*/ 0 w 25"/>
                        <a:gd name="T1" fmla="*/ 30 h 62"/>
                        <a:gd name="T2" fmla="*/ 8 w 25"/>
                        <a:gd name="T3" fmla="*/ 30 h 62"/>
                        <a:gd name="T4" fmla="*/ 16 w 25"/>
                        <a:gd name="T5" fmla="*/ 24 h 62"/>
                        <a:gd name="T6" fmla="*/ 20 w 25"/>
                        <a:gd name="T7" fmla="*/ 12 h 62"/>
                        <a:gd name="T8" fmla="*/ 24 w 25"/>
                        <a:gd name="T9" fmla="*/ 0 h 62"/>
                        <a:gd name="T10" fmla="*/ 23 w 25"/>
                        <a:gd name="T11" fmla="*/ 14 h 62"/>
                        <a:gd name="T12" fmla="*/ 20 w 25"/>
                        <a:gd name="T13" fmla="*/ 27 h 62"/>
                        <a:gd name="T14" fmla="*/ 16 w 25"/>
                        <a:gd name="T15" fmla="*/ 34 h 62"/>
                        <a:gd name="T16" fmla="*/ 10 w 25"/>
                        <a:gd name="T17" fmla="*/ 39 h 62"/>
                        <a:gd name="T18" fmla="*/ 9 w 25"/>
                        <a:gd name="T19" fmla="*/ 48 h 62"/>
                        <a:gd name="T20" fmla="*/ 9 w 25"/>
                        <a:gd name="T21" fmla="*/ 55 h 62"/>
                        <a:gd name="T22" fmla="*/ 23 w 25"/>
                        <a:gd name="T23" fmla="*/ 54 h 62"/>
                        <a:gd name="T24" fmla="*/ 7 w 25"/>
                        <a:gd name="T25" fmla="*/ 61 h 62"/>
                        <a:gd name="T26" fmla="*/ 4 w 25"/>
                        <a:gd name="T27" fmla="*/ 49 h 62"/>
                        <a:gd name="T28" fmla="*/ 0 w 25"/>
                        <a:gd name="T29" fmla="*/ 30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5" h="62">
                          <a:moveTo>
                            <a:pt x="0" y="30"/>
                          </a:moveTo>
                          <a:lnTo>
                            <a:pt x="8" y="30"/>
                          </a:lnTo>
                          <a:lnTo>
                            <a:pt x="16" y="24"/>
                          </a:lnTo>
                          <a:lnTo>
                            <a:pt x="20" y="12"/>
                          </a:lnTo>
                          <a:lnTo>
                            <a:pt x="24" y="0"/>
                          </a:lnTo>
                          <a:lnTo>
                            <a:pt x="23" y="14"/>
                          </a:lnTo>
                          <a:lnTo>
                            <a:pt x="20" y="27"/>
                          </a:lnTo>
                          <a:lnTo>
                            <a:pt x="16" y="34"/>
                          </a:lnTo>
                          <a:lnTo>
                            <a:pt x="10" y="39"/>
                          </a:lnTo>
                          <a:lnTo>
                            <a:pt x="9" y="48"/>
                          </a:lnTo>
                          <a:lnTo>
                            <a:pt x="9" y="55"/>
                          </a:lnTo>
                          <a:lnTo>
                            <a:pt x="23" y="54"/>
                          </a:lnTo>
                          <a:lnTo>
                            <a:pt x="7" y="61"/>
                          </a:lnTo>
                          <a:lnTo>
                            <a:pt x="4" y="49"/>
                          </a:lnTo>
                          <a:lnTo>
                            <a:pt x="0" y="30"/>
                          </a:lnTo>
                        </a:path>
                      </a:pathLst>
                    </a:custGeom>
                    <a:solidFill>
                      <a:srgbClr val="604020"/>
                    </a:solidFill>
                    <a:ln w="9525" cap="rnd">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5" name="Freeform 2306"/>
                    <p:cNvSpPr>
                      <a:spLocks/>
                    </p:cNvSpPr>
                    <p:nvPr/>
                  </p:nvSpPr>
                  <p:spPr bwMode="auto">
                    <a:xfrm>
                      <a:off x="2112" y="1821"/>
                      <a:ext cx="41" cy="17"/>
                    </a:xfrm>
                    <a:custGeom>
                      <a:avLst/>
                      <a:gdLst>
                        <a:gd name="T0" fmla="*/ 13 w 41"/>
                        <a:gd name="T1" fmla="*/ 6 h 17"/>
                        <a:gd name="T2" fmla="*/ 22 w 41"/>
                        <a:gd name="T3" fmla="*/ 6 h 17"/>
                        <a:gd name="T4" fmla="*/ 40 w 41"/>
                        <a:gd name="T5" fmla="*/ 0 h 17"/>
                        <a:gd name="T6" fmla="*/ 26 w 41"/>
                        <a:gd name="T7" fmla="*/ 12 h 17"/>
                        <a:gd name="T8" fmla="*/ 16 w 41"/>
                        <a:gd name="T9" fmla="*/ 16 h 17"/>
                        <a:gd name="T10" fmla="*/ 7 w 41"/>
                        <a:gd name="T11" fmla="*/ 12 h 17"/>
                        <a:gd name="T12" fmla="*/ 0 w 41"/>
                        <a:gd name="T13" fmla="*/ 6 h 17"/>
                        <a:gd name="T14" fmla="*/ 13 w 41"/>
                        <a:gd name="T15" fmla="*/ 6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1" h="17">
                          <a:moveTo>
                            <a:pt x="13" y="6"/>
                          </a:moveTo>
                          <a:lnTo>
                            <a:pt x="22" y="6"/>
                          </a:lnTo>
                          <a:lnTo>
                            <a:pt x="40" y="0"/>
                          </a:lnTo>
                          <a:lnTo>
                            <a:pt x="26" y="12"/>
                          </a:lnTo>
                          <a:lnTo>
                            <a:pt x="16" y="16"/>
                          </a:lnTo>
                          <a:lnTo>
                            <a:pt x="7" y="12"/>
                          </a:lnTo>
                          <a:lnTo>
                            <a:pt x="0" y="6"/>
                          </a:lnTo>
                          <a:lnTo>
                            <a:pt x="13" y="6"/>
                          </a:lnTo>
                        </a:path>
                      </a:pathLst>
                    </a:custGeom>
                    <a:solidFill>
                      <a:srgbClr val="604020"/>
                    </a:solidFill>
                    <a:ln w="9525" cap="rnd">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22" name="Freeform 2307"/>
                  <p:cNvSpPr>
                    <a:spLocks/>
                  </p:cNvSpPr>
                  <p:nvPr/>
                </p:nvSpPr>
                <p:spPr bwMode="auto">
                  <a:xfrm>
                    <a:off x="2112" y="1793"/>
                    <a:ext cx="24" cy="28"/>
                  </a:xfrm>
                  <a:custGeom>
                    <a:avLst/>
                    <a:gdLst>
                      <a:gd name="T0" fmla="*/ 0 w 24"/>
                      <a:gd name="T1" fmla="*/ 27 h 28"/>
                      <a:gd name="T2" fmla="*/ 7 w 24"/>
                      <a:gd name="T3" fmla="*/ 27 h 28"/>
                      <a:gd name="T4" fmla="*/ 13 w 24"/>
                      <a:gd name="T5" fmla="*/ 23 h 28"/>
                      <a:gd name="T6" fmla="*/ 17 w 24"/>
                      <a:gd name="T7" fmla="*/ 14 h 28"/>
                      <a:gd name="T8" fmla="*/ 23 w 24"/>
                      <a:gd name="T9" fmla="*/ 0 h 28"/>
                      <a:gd name="T10" fmla="*/ 9 w 24"/>
                      <a:gd name="T11" fmla="*/ 21 h 28"/>
                      <a:gd name="T12" fmla="*/ 0 w 24"/>
                      <a:gd name="T13" fmla="*/ 27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28">
                        <a:moveTo>
                          <a:pt x="0" y="27"/>
                        </a:moveTo>
                        <a:lnTo>
                          <a:pt x="7" y="27"/>
                        </a:lnTo>
                        <a:lnTo>
                          <a:pt x="13" y="23"/>
                        </a:lnTo>
                        <a:lnTo>
                          <a:pt x="17" y="14"/>
                        </a:lnTo>
                        <a:lnTo>
                          <a:pt x="23" y="0"/>
                        </a:lnTo>
                        <a:lnTo>
                          <a:pt x="9" y="21"/>
                        </a:lnTo>
                        <a:lnTo>
                          <a:pt x="0" y="27"/>
                        </a:lnTo>
                      </a:path>
                    </a:pathLst>
                  </a:custGeom>
                  <a:solidFill>
                    <a:srgbClr val="604020"/>
                  </a:solidFill>
                  <a:ln w="9525" cap="rnd">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57407" name="Group 2308"/>
            <p:cNvGrpSpPr>
              <a:grpSpLocks/>
            </p:cNvGrpSpPr>
            <p:nvPr/>
          </p:nvGrpSpPr>
          <p:grpSpPr bwMode="auto">
            <a:xfrm>
              <a:off x="2024" y="1879"/>
              <a:ext cx="132" cy="170"/>
              <a:chOff x="2024" y="1879"/>
              <a:chExt cx="132" cy="170"/>
            </a:xfrm>
          </p:grpSpPr>
          <p:grpSp>
            <p:nvGrpSpPr>
              <p:cNvPr id="57411" name="Group 2309"/>
              <p:cNvGrpSpPr>
                <a:grpSpLocks/>
              </p:cNvGrpSpPr>
              <p:nvPr/>
            </p:nvGrpSpPr>
            <p:grpSpPr bwMode="auto">
              <a:xfrm>
                <a:off x="2024" y="1879"/>
                <a:ext cx="132" cy="25"/>
                <a:chOff x="2024" y="1879"/>
                <a:chExt cx="132" cy="25"/>
              </a:xfrm>
            </p:grpSpPr>
            <p:sp>
              <p:nvSpPr>
                <p:cNvPr id="57415" name="Freeform 2310"/>
                <p:cNvSpPr>
                  <a:spLocks/>
                </p:cNvSpPr>
                <p:nvPr/>
              </p:nvSpPr>
              <p:spPr bwMode="auto">
                <a:xfrm>
                  <a:off x="2094" y="1879"/>
                  <a:ext cx="62" cy="25"/>
                </a:xfrm>
                <a:custGeom>
                  <a:avLst/>
                  <a:gdLst>
                    <a:gd name="T0" fmla="*/ 0 w 62"/>
                    <a:gd name="T1" fmla="*/ 4 h 25"/>
                    <a:gd name="T2" fmla="*/ 13 w 62"/>
                    <a:gd name="T3" fmla="*/ 0 h 25"/>
                    <a:gd name="T4" fmla="*/ 27 w 62"/>
                    <a:gd name="T5" fmla="*/ 1 h 25"/>
                    <a:gd name="T6" fmla="*/ 40 w 62"/>
                    <a:gd name="T7" fmla="*/ 5 h 25"/>
                    <a:gd name="T8" fmla="*/ 52 w 62"/>
                    <a:gd name="T9" fmla="*/ 12 h 25"/>
                    <a:gd name="T10" fmla="*/ 61 w 62"/>
                    <a:gd name="T11" fmla="*/ 24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 h="25">
                      <a:moveTo>
                        <a:pt x="0" y="4"/>
                      </a:moveTo>
                      <a:lnTo>
                        <a:pt x="13" y="0"/>
                      </a:lnTo>
                      <a:lnTo>
                        <a:pt x="27" y="1"/>
                      </a:lnTo>
                      <a:lnTo>
                        <a:pt x="40" y="5"/>
                      </a:lnTo>
                      <a:lnTo>
                        <a:pt x="52" y="12"/>
                      </a:lnTo>
                      <a:lnTo>
                        <a:pt x="61" y="24"/>
                      </a:lnTo>
                    </a:path>
                  </a:pathLst>
                </a:custGeom>
                <a:noFill/>
                <a:ln w="254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16" name="Freeform 2311"/>
                <p:cNvSpPr>
                  <a:spLocks/>
                </p:cNvSpPr>
                <p:nvPr/>
              </p:nvSpPr>
              <p:spPr bwMode="auto">
                <a:xfrm>
                  <a:off x="2024" y="1879"/>
                  <a:ext cx="47" cy="18"/>
                </a:xfrm>
                <a:custGeom>
                  <a:avLst/>
                  <a:gdLst>
                    <a:gd name="T0" fmla="*/ 0 w 47"/>
                    <a:gd name="T1" fmla="*/ 17 h 18"/>
                    <a:gd name="T2" fmla="*/ 8 w 47"/>
                    <a:gd name="T3" fmla="*/ 8 h 18"/>
                    <a:gd name="T4" fmla="*/ 19 w 47"/>
                    <a:gd name="T5" fmla="*/ 4 h 18"/>
                    <a:gd name="T6" fmla="*/ 34 w 47"/>
                    <a:gd name="T7" fmla="*/ 0 h 18"/>
                    <a:gd name="T8" fmla="*/ 46 w 47"/>
                    <a:gd name="T9" fmla="*/ 2 h 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 h="18">
                      <a:moveTo>
                        <a:pt x="0" y="17"/>
                      </a:moveTo>
                      <a:lnTo>
                        <a:pt x="8" y="8"/>
                      </a:lnTo>
                      <a:lnTo>
                        <a:pt x="19" y="4"/>
                      </a:lnTo>
                      <a:lnTo>
                        <a:pt x="34" y="0"/>
                      </a:lnTo>
                      <a:lnTo>
                        <a:pt x="46" y="2"/>
                      </a:lnTo>
                    </a:path>
                  </a:pathLst>
                </a:custGeom>
                <a:noFill/>
                <a:ln w="254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12" name="Group 2312"/>
              <p:cNvGrpSpPr>
                <a:grpSpLocks/>
              </p:cNvGrpSpPr>
              <p:nvPr/>
            </p:nvGrpSpPr>
            <p:grpSpPr bwMode="auto">
              <a:xfrm>
                <a:off x="2030" y="1900"/>
                <a:ext cx="108" cy="149"/>
                <a:chOff x="2030" y="1900"/>
                <a:chExt cx="108" cy="149"/>
              </a:xfrm>
            </p:grpSpPr>
            <p:sp>
              <p:nvSpPr>
                <p:cNvPr id="57413" name="Oval 2313"/>
                <p:cNvSpPr>
                  <a:spLocks noChangeArrowheads="1"/>
                </p:cNvSpPr>
                <p:nvPr/>
              </p:nvSpPr>
              <p:spPr bwMode="auto">
                <a:xfrm>
                  <a:off x="2030" y="1900"/>
                  <a:ext cx="34" cy="149"/>
                </a:xfrm>
                <a:prstGeom prst="ellipse">
                  <a:avLst/>
                </a:prstGeom>
                <a:solidFill>
                  <a:srgbClr val="000000"/>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414" name="Oval 2314"/>
                <p:cNvSpPr>
                  <a:spLocks noChangeArrowheads="1"/>
                </p:cNvSpPr>
                <p:nvPr/>
              </p:nvSpPr>
              <p:spPr bwMode="auto">
                <a:xfrm>
                  <a:off x="2105" y="1900"/>
                  <a:ext cx="33" cy="149"/>
                </a:xfrm>
                <a:prstGeom prst="ellipse">
                  <a:avLst/>
                </a:prstGeom>
                <a:solidFill>
                  <a:srgbClr val="000000"/>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grpSp>
        </p:grpSp>
        <p:grpSp>
          <p:nvGrpSpPr>
            <p:cNvPr id="57408" name="Group 2315"/>
            <p:cNvGrpSpPr>
              <a:grpSpLocks/>
            </p:cNvGrpSpPr>
            <p:nvPr/>
          </p:nvGrpSpPr>
          <p:grpSpPr bwMode="auto">
            <a:xfrm>
              <a:off x="1998" y="2280"/>
              <a:ext cx="158" cy="143"/>
              <a:chOff x="1998" y="2280"/>
              <a:chExt cx="158" cy="143"/>
            </a:xfrm>
          </p:grpSpPr>
          <p:sp>
            <p:nvSpPr>
              <p:cNvPr id="57409" name="Freeform 2316"/>
              <p:cNvSpPr>
                <a:spLocks/>
              </p:cNvSpPr>
              <p:nvPr/>
            </p:nvSpPr>
            <p:spPr bwMode="auto">
              <a:xfrm>
                <a:off x="1998" y="2385"/>
                <a:ext cx="158" cy="38"/>
              </a:xfrm>
              <a:custGeom>
                <a:avLst/>
                <a:gdLst>
                  <a:gd name="T0" fmla="*/ 157 w 158"/>
                  <a:gd name="T1" fmla="*/ 23 h 38"/>
                  <a:gd name="T2" fmla="*/ 142 w 158"/>
                  <a:gd name="T3" fmla="*/ 15 h 38"/>
                  <a:gd name="T4" fmla="*/ 119 w 158"/>
                  <a:gd name="T5" fmla="*/ 5 h 38"/>
                  <a:gd name="T6" fmla="*/ 97 w 158"/>
                  <a:gd name="T7" fmla="*/ 2 h 38"/>
                  <a:gd name="T8" fmla="*/ 69 w 158"/>
                  <a:gd name="T9" fmla="*/ 0 h 38"/>
                  <a:gd name="T10" fmla="*/ 47 w 158"/>
                  <a:gd name="T11" fmla="*/ 2 h 38"/>
                  <a:gd name="T12" fmla="*/ 30 w 158"/>
                  <a:gd name="T13" fmla="*/ 12 h 38"/>
                  <a:gd name="T14" fmla="*/ 13 w 158"/>
                  <a:gd name="T15" fmla="*/ 24 h 38"/>
                  <a:gd name="T16" fmla="*/ 0 w 158"/>
                  <a:gd name="T17" fmla="*/ 37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8" h="38">
                    <a:moveTo>
                      <a:pt x="157" y="23"/>
                    </a:moveTo>
                    <a:lnTo>
                      <a:pt x="142" y="15"/>
                    </a:lnTo>
                    <a:lnTo>
                      <a:pt x="119" y="5"/>
                    </a:lnTo>
                    <a:lnTo>
                      <a:pt x="97" y="2"/>
                    </a:lnTo>
                    <a:lnTo>
                      <a:pt x="69" y="0"/>
                    </a:lnTo>
                    <a:lnTo>
                      <a:pt x="47" y="2"/>
                    </a:lnTo>
                    <a:lnTo>
                      <a:pt x="30" y="12"/>
                    </a:lnTo>
                    <a:lnTo>
                      <a:pt x="13" y="24"/>
                    </a:lnTo>
                    <a:lnTo>
                      <a:pt x="0" y="37"/>
                    </a:lnTo>
                  </a:path>
                </a:pathLst>
              </a:custGeom>
              <a:noFill/>
              <a:ln w="12700" cap="rnd"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10" name="Freeform 2317"/>
              <p:cNvSpPr>
                <a:spLocks/>
              </p:cNvSpPr>
              <p:nvPr/>
            </p:nvSpPr>
            <p:spPr bwMode="auto">
              <a:xfrm>
                <a:off x="2026" y="2280"/>
                <a:ext cx="69" cy="113"/>
              </a:xfrm>
              <a:custGeom>
                <a:avLst/>
                <a:gdLst>
                  <a:gd name="T0" fmla="*/ 59 w 69"/>
                  <a:gd name="T1" fmla="*/ 0 h 113"/>
                  <a:gd name="T2" fmla="*/ 29 w 69"/>
                  <a:gd name="T3" fmla="*/ 14 h 113"/>
                  <a:gd name="T4" fmla="*/ 0 w 69"/>
                  <a:gd name="T5" fmla="*/ 13 h 113"/>
                  <a:gd name="T6" fmla="*/ 9 w 69"/>
                  <a:gd name="T7" fmla="*/ 42 h 113"/>
                  <a:gd name="T8" fmla="*/ 12 w 69"/>
                  <a:gd name="T9" fmla="*/ 59 h 113"/>
                  <a:gd name="T10" fmla="*/ 11 w 69"/>
                  <a:gd name="T11" fmla="*/ 79 h 113"/>
                  <a:gd name="T12" fmla="*/ 6 w 69"/>
                  <a:gd name="T13" fmla="*/ 112 h 113"/>
                  <a:gd name="T14" fmla="*/ 21 w 69"/>
                  <a:gd name="T15" fmla="*/ 105 h 113"/>
                  <a:gd name="T16" fmla="*/ 36 w 69"/>
                  <a:gd name="T17" fmla="*/ 103 h 113"/>
                  <a:gd name="T18" fmla="*/ 54 w 69"/>
                  <a:gd name="T19" fmla="*/ 105 h 113"/>
                  <a:gd name="T20" fmla="*/ 68 w 69"/>
                  <a:gd name="T21" fmla="*/ 105 h 113"/>
                  <a:gd name="T22" fmla="*/ 59 w 69"/>
                  <a:gd name="T23" fmla="*/ 88 h 113"/>
                  <a:gd name="T24" fmla="*/ 53 w 69"/>
                  <a:gd name="T25" fmla="*/ 68 h 113"/>
                  <a:gd name="T26" fmla="*/ 51 w 69"/>
                  <a:gd name="T27" fmla="*/ 47 h 113"/>
                  <a:gd name="T28" fmla="*/ 54 w 69"/>
                  <a:gd name="T29" fmla="*/ 27 h 113"/>
                  <a:gd name="T30" fmla="*/ 59 w 69"/>
                  <a:gd name="T31" fmla="*/ 0 h 1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9" h="113">
                    <a:moveTo>
                      <a:pt x="59" y="0"/>
                    </a:moveTo>
                    <a:lnTo>
                      <a:pt x="29" y="14"/>
                    </a:lnTo>
                    <a:lnTo>
                      <a:pt x="0" y="13"/>
                    </a:lnTo>
                    <a:lnTo>
                      <a:pt x="9" y="42"/>
                    </a:lnTo>
                    <a:lnTo>
                      <a:pt x="12" y="59"/>
                    </a:lnTo>
                    <a:lnTo>
                      <a:pt x="11" y="79"/>
                    </a:lnTo>
                    <a:lnTo>
                      <a:pt x="6" y="112"/>
                    </a:lnTo>
                    <a:lnTo>
                      <a:pt x="21" y="105"/>
                    </a:lnTo>
                    <a:lnTo>
                      <a:pt x="36" y="103"/>
                    </a:lnTo>
                    <a:lnTo>
                      <a:pt x="54" y="105"/>
                    </a:lnTo>
                    <a:lnTo>
                      <a:pt x="68" y="105"/>
                    </a:lnTo>
                    <a:lnTo>
                      <a:pt x="59" y="88"/>
                    </a:lnTo>
                    <a:lnTo>
                      <a:pt x="53" y="68"/>
                    </a:lnTo>
                    <a:lnTo>
                      <a:pt x="51" y="47"/>
                    </a:lnTo>
                    <a:lnTo>
                      <a:pt x="54" y="27"/>
                    </a:lnTo>
                    <a:lnTo>
                      <a:pt x="59" y="0"/>
                    </a:lnTo>
                  </a:path>
                </a:pathLst>
              </a:custGeom>
              <a:solidFill>
                <a:srgbClr val="000000"/>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
        <p:nvSpPr>
          <p:cNvPr id="57387" name="Freeform 2318"/>
          <p:cNvSpPr>
            <a:spLocks/>
          </p:cNvSpPr>
          <p:nvPr/>
        </p:nvSpPr>
        <p:spPr bwMode="auto">
          <a:xfrm>
            <a:off x="2341563" y="4294188"/>
            <a:ext cx="149225" cy="382587"/>
          </a:xfrm>
          <a:custGeom>
            <a:avLst/>
            <a:gdLst>
              <a:gd name="T0" fmla="*/ 2147483647 w 94"/>
              <a:gd name="T1" fmla="*/ 0 h 245"/>
              <a:gd name="T2" fmla="*/ 0 w 94"/>
              <a:gd name="T3" fmla="*/ 2147483647 h 245"/>
              <a:gd name="T4" fmla="*/ 2147483647 w 94"/>
              <a:gd name="T5" fmla="*/ 2147483647 h 245"/>
              <a:gd name="T6" fmla="*/ 2147483647 w 94"/>
              <a:gd name="T7" fmla="*/ 0 h 24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4" h="245">
                <a:moveTo>
                  <a:pt x="34" y="0"/>
                </a:moveTo>
                <a:lnTo>
                  <a:pt x="0" y="244"/>
                </a:lnTo>
                <a:lnTo>
                  <a:pt x="93" y="244"/>
                </a:lnTo>
                <a:lnTo>
                  <a:pt x="34" y="0"/>
                </a:lnTo>
              </a:path>
            </a:pathLst>
          </a:custGeom>
          <a:solidFill>
            <a:srgbClr val="FC0128"/>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8" name="Freeform 2319"/>
          <p:cNvSpPr>
            <a:spLocks/>
          </p:cNvSpPr>
          <p:nvPr/>
        </p:nvSpPr>
        <p:spPr bwMode="auto">
          <a:xfrm>
            <a:off x="4367213" y="4351338"/>
            <a:ext cx="250825" cy="368300"/>
          </a:xfrm>
          <a:custGeom>
            <a:avLst/>
            <a:gdLst>
              <a:gd name="T0" fmla="*/ 2147483647 w 158"/>
              <a:gd name="T1" fmla="*/ 0 h 237"/>
              <a:gd name="T2" fmla="*/ 0 w 158"/>
              <a:gd name="T3" fmla="*/ 2147483647 h 237"/>
              <a:gd name="T4" fmla="*/ 2147483647 w 158"/>
              <a:gd name="T5" fmla="*/ 2147483647 h 237"/>
              <a:gd name="T6" fmla="*/ 2147483647 w 158"/>
              <a:gd name="T7" fmla="*/ 0 h 2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237">
                <a:moveTo>
                  <a:pt x="157" y="0"/>
                </a:moveTo>
                <a:lnTo>
                  <a:pt x="0" y="184"/>
                </a:lnTo>
                <a:lnTo>
                  <a:pt x="78" y="236"/>
                </a:lnTo>
                <a:lnTo>
                  <a:pt x="157" y="0"/>
                </a:lnTo>
              </a:path>
            </a:pathLst>
          </a:custGeom>
          <a:solidFill>
            <a:srgbClr val="FC0128"/>
          </a:solidFill>
          <a:ln w="12700" cap="rnd" cmpd="sng">
            <a:solidFill>
              <a:schemeClr val="tx1"/>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9" name="Rectangle 2320"/>
          <p:cNvSpPr>
            <a:spLocks noChangeArrowheads="1"/>
          </p:cNvSpPr>
          <p:nvPr/>
        </p:nvSpPr>
        <p:spPr bwMode="auto">
          <a:xfrm>
            <a:off x="1144588" y="4891088"/>
            <a:ext cx="1524000" cy="430212"/>
          </a:xfrm>
          <a:prstGeom prst="rect">
            <a:avLst/>
          </a:prstGeom>
          <a:noFill/>
          <a:ln w="9525">
            <a:solidFill>
              <a:schemeClr val="bg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82550" tIns="42862" rIns="82550" bIns="42862">
            <a:spAutoFit/>
          </a:bodyPr>
          <a:lstStyle/>
          <a:p>
            <a:pPr defTabSz="833438"/>
            <a:r>
              <a:rPr lang="fr-FR" sz="2200" b="1" i="1" dirty="0">
                <a:solidFill>
                  <a:srgbClr val="183B97"/>
                </a:solidFill>
              </a:rPr>
              <a:t>Très rare</a:t>
            </a:r>
          </a:p>
        </p:txBody>
      </p:sp>
      <p:sp>
        <p:nvSpPr>
          <p:cNvPr id="57390" name="Rectangle 2321"/>
          <p:cNvSpPr>
            <a:spLocks noChangeArrowheads="1"/>
          </p:cNvSpPr>
          <p:nvPr/>
        </p:nvSpPr>
        <p:spPr bwMode="auto">
          <a:xfrm>
            <a:off x="1890167" y="5805264"/>
            <a:ext cx="809625" cy="400050"/>
          </a:xfrm>
          <a:prstGeom prst="rect">
            <a:avLst/>
          </a:prstGeom>
          <a:noFill/>
          <a:ln w="9525">
            <a:solidFill>
              <a:schemeClr val="bg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dirty="0">
                <a:solidFill>
                  <a:srgbClr val="183B97"/>
                </a:solidFill>
              </a:rPr>
              <a:t>Terre</a:t>
            </a:r>
          </a:p>
        </p:txBody>
      </p:sp>
      <p:sp>
        <p:nvSpPr>
          <p:cNvPr id="343315" name="Text Box 2323"/>
          <p:cNvSpPr txBox="1">
            <a:spLocks noChangeArrowheads="1"/>
          </p:cNvSpPr>
          <p:nvPr/>
        </p:nvSpPr>
        <p:spPr bwMode="auto">
          <a:xfrm>
            <a:off x="3059113" y="1557338"/>
            <a:ext cx="4283075"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2400" b="1" dirty="0">
                <a:latin typeface="Verdana" pitchFamily="34" charset="0"/>
              </a:rPr>
              <a:t>CONTACT INDIRECT</a:t>
            </a:r>
          </a:p>
        </p:txBody>
      </p:sp>
      <p:sp>
        <p:nvSpPr>
          <p:cNvPr id="57392" name="Text Box 5"/>
          <p:cNvSpPr txBox="1">
            <a:spLocks noChangeArrowheads="1"/>
          </p:cNvSpPr>
          <p:nvPr/>
        </p:nvSpPr>
        <p:spPr bwMode="auto">
          <a:xfrm>
            <a:off x="250825" y="6237288"/>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0DF0A9F-6082-4C60-89A6-9AB2246D4D97}" type="slidenum">
              <a:rPr lang="fr-FR" sz="1400" b="1"/>
              <a:pPr>
                <a:spcBef>
                  <a:spcPct val="50000"/>
                </a:spcBef>
              </a:pPr>
              <a:t>38</a:t>
            </a:fld>
            <a:endParaRPr lang="fr-FR" sz="1400" b="1" dirty="0"/>
          </a:p>
        </p:txBody>
      </p:sp>
      <p:sp>
        <p:nvSpPr>
          <p:cNvPr id="145" name="ZoneTexte 144"/>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370" name="Group 12"/>
          <p:cNvGrpSpPr>
            <a:grpSpLocks/>
          </p:cNvGrpSpPr>
          <p:nvPr/>
        </p:nvGrpSpPr>
        <p:grpSpPr bwMode="auto">
          <a:xfrm>
            <a:off x="468313" y="2624885"/>
            <a:ext cx="8286750" cy="701675"/>
            <a:chOff x="672" y="1862"/>
            <a:chExt cx="4656" cy="442"/>
          </a:xfrm>
        </p:grpSpPr>
        <p:sp>
          <p:nvSpPr>
            <p:cNvPr id="58382" name="Line 13"/>
            <p:cNvSpPr>
              <a:spLocks noChangeShapeType="1"/>
            </p:cNvSpPr>
            <p:nvPr/>
          </p:nvSpPr>
          <p:spPr bwMode="auto">
            <a:xfrm>
              <a:off x="672" y="2087"/>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58383" name="Text Box 14"/>
            <p:cNvSpPr txBox="1">
              <a:spLocks noChangeArrowheads="1"/>
            </p:cNvSpPr>
            <p:nvPr/>
          </p:nvSpPr>
          <p:spPr bwMode="auto">
            <a:xfrm>
              <a:off x="1296" y="1862"/>
              <a:ext cx="4032"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Mise en terre des masses </a:t>
              </a:r>
              <a:r>
                <a:rPr lang="fr-FR" sz="2000" dirty="0"/>
                <a:t>avec coupure automatique de l'alimentation</a:t>
              </a:r>
              <a:r>
                <a:rPr lang="fr-FR" sz="2000" dirty="0">
                  <a:solidFill>
                    <a:srgbClr val="0033CC"/>
                  </a:solidFill>
                </a:rPr>
                <a:t>.</a:t>
              </a:r>
            </a:p>
          </p:txBody>
        </p:sp>
      </p:grpSp>
      <p:sp>
        <p:nvSpPr>
          <p:cNvPr id="58372" name="Text Box 1033"/>
          <p:cNvSpPr txBox="1">
            <a:spLocks noChangeArrowheads="1"/>
          </p:cNvSpPr>
          <p:nvPr/>
        </p:nvSpPr>
        <p:spPr bwMode="auto">
          <a:xfrm>
            <a:off x="755576" y="1431924"/>
            <a:ext cx="8162824" cy="70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b="1" i="1" dirty="0"/>
              <a:t>Les contacts </a:t>
            </a:r>
            <a:r>
              <a:rPr lang="fr-FR" sz="2000" i="1" dirty="0"/>
              <a:t>dits</a:t>
            </a:r>
            <a:r>
              <a:rPr lang="fr-FR" sz="2000" b="1" i="1" dirty="0"/>
              <a:t> "indirects"</a:t>
            </a:r>
            <a:r>
              <a:rPr lang="fr-FR" sz="2000" i="1" dirty="0"/>
              <a:t> sont ceux qui impliquent des masses métalliques mises accidentellement sous tension</a:t>
            </a:r>
            <a:r>
              <a:rPr lang="fr-FR" sz="1800" i="1" dirty="0">
                <a:solidFill>
                  <a:srgbClr val="0033CC"/>
                </a:solidFill>
              </a:rPr>
              <a:t>.</a:t>
            </a:r>
            <a:endParaRPr lang="fr-FR" sz="1800" b="1" i="1" dirty="0">
              <a:solidFill>
                <a:srgbClr val="0033CC"/>
              </a:solidFill>
            </a:endParaRPr>
          </a:p>
        </p:txBody>
      </p:sp>
      <p:sp>
        <p:nvSpPr>
          <p:cNvPr id="58373" name="Text Box 1033"/>
          <p:cNvSpPr txBox="1">
            <a:spLocks noChangeArrowheads="1"/>
          </p:cNvSpPr>
          <p:nvPr/>
        </p:nvSpPr>
        <p:spPr bwMode="auto">
          <a:xfrm>
            <a:off x="1043608" y="3613150"/>
            <a:ext cx="7850884" cy="641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1800" i="1" dirty="0">
                <a:solidFill>
                  <a:srgbClr val="0033CC"/>
                </a:solidFill>
              </a:rPr>
              <a:t>Les schémas de liaison à la terre sont aussi appelés "régimes du neutre". Ils sont notamment définis par la norme NF C 15-100.</a:t>
            </a:r>
            <a:endParaRPr lang="fr-FR" sz="1800" b="1" i="1" dirty="0">
              <a:solidFill>
                <a:srgbClr val="0033CC"/>
              </a:solidFill>
            </a:endParaRPr>
          </a:p>
        </p:txBody>
      </p:sp>
      <p:grpSp>
        <p:nvGrpSpPr>
          <p:cNvPr id="58374" name="Group 9"/>
          <p:cNvGrpSpPr>
            <a:grpSpLocks/>
          </p:cNvGrpSpPr>
          <p:nvPr/>
        </p:nvGrpSpPr>
        <p:grpSpPr bwMode="auto">
          <a:xfrm>
            <a:off x="468313" y="4508500"/>
            <a:ext cx="8072437" cy="701675"/>
            <a:chOff x="672" y="1733"/>
            <a:chExt cx="4665" cy="442"/>
          </a:xfrm>
        </p:grpSpPr>
        <p:sp>
          <p:nvSpPr>
            <p:cNvPr id="58380" name="Line 10"/>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58381" name="Text Box 11"/>
            <p:cNvSpPr txBox="1">
              <a:spLocks noChangeArrowheads="1"/>
            </p:cNvSpPr>
            <p:nvPr/>
          </p:nvSpPr>
          <p:spPr bwMode="auto">
            <a:xfrm>
              <a:off x="1305" y="1733"/>
              <a:ext cx="4032"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Emploi d'une très basse tension de sécurité</a:t>
              </a:r>
              <a:r>
                <a:rPr lang="fr-FR" sz="2000" dirty="0"/>
                <a:t> (TBTS) ou de protection (TBTP)</a:t>
              </a:r>
              <a:endParaRPr lang="fr-FR" sz="2000" b="1" dirty="0"/>
            </a:p>
          </p:txBody>
        </p:sp>
      </p:grpSp>
      <p:grpSp>
        <p:nvGrpSpPr>
          <p:cNvPr id="58375" name="Group 3"/>
          <p:cNvGrpSpPr>
            <a:grpSpLocks/>
          </p:cNvGrpSpPr>
          <p:nvPr/>
        </p:nvGrpSpPr>
        <p:grpSpPr bwMode="auto">
          <a:xfrm>
            <a:off x="468313" y="5516563"/>
            <a:ext cx="8143875" cy="701675"/>
            <a:chOff x="672" y="1862"/>
            <a:chExt cx="4656" cy="442"/>
          </a:xfrm>
        </p:grpSpPr>
        <p:sp>
          <p:nvSpPr>
            <p:cNvPr id="58378" name="Line 4"/>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58379" name="Text Box 5"/>
            <p:cNvSpPr txBox="1">
              <a:spLocks noChangeArrowheads="1"/>
            </p:cNvSpPr>
            <p:nvPr/>
          </p:nvSpPr>
          <p:spPr bwMode="auto">
            <a:xfrm>
              <a:off x="1296" y="1862"/>
              <a:ext cx="4032" cy="4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Utilisation de matériel de classe 2 (</a:t>
              </a:r>
              <a:r>
                <a:rPr lang="fr-FR" sz="2000" dirty="0"/>
                <a:t>conforme à la norme NF C 20 030)</a:t>
              </a:r>
            </a:p>
          </p:txBody>
        </p:sp>
      </p:grpSp>
      <p:sp>
        <p:nvSpPr>
          <p:cNvPr id="58377" name="Text Box 1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AAF9228-9470-4E64-BD2F-EE85C5B80943}" type="slidenum">
              <a:rPr lang="fr-FR" sz="1400" b="1"/>
              <a:pPr>
                <a:spcBef>
                  <a:spcPct val="50000"/>
                </a:spcBef>
              </a:pPr>
              <a:t>39</a:t>
            </a:fld>
            <a:endParaRPr lang="fr-FR" sz="1400" b="1" dirty="0"/>
          </a:p>
        </p:txBody>
      </p:sp>
      <p:sp>
        <p:nvSpPr>
          <p:cNvPr id="17" name="ZoneTexte 1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48" name="Group 48"/>
          <p:cNvGraphicFramePr>
            <a:graphicFrameLocks noGrp="1"/>
          </p:cNvGraphicFramePr>
          <p:nvPr/>
        </p:nvGraphicFramePr>
        <p:xfrm>
          <a:off x="714375" y="2071688"/>
          <a:ext cx="8215313" cy="4140223"/>
        </p:xfrm>
        <a:graphic>
          <a:graphicData uri="http://schemas.openxmlformats.org/drawingml/2006/table">
            <a:tbl>
              <a:tblPr/>
              <a:tblGrid>
                <a:gridCol w="1320800"/>
                <a:gridCol w="1536700"/>
                <a:gridCol w="5357813"/>
              </a:tblGrid>
              <a:tr h="304771">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dirty="0" smtClean="0">
                          <a:ln>
                            <a:noFill/>
                          </a:ln>
                          <a:solidFill>
                            <a:srgbClr val="0033CC"/>
                          </a:solidFill>
                          <a:effectLst/>
                          <a:latin typeface="Arial" pitchFamily="34" charset="0"/>
                          <a:cs typeface="Times New Roman" pitchFamily="18" charset="0"/>
                        </a:rPr>
                        <a:t>Classes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dirty="0" smtClean="0">
                          <a:ln>
                            <a:noFill/>
                          </a:ln>
                          <a:solidFill>
                            <a:srgbClr val="0033CC"/>
                          </a:solidFill>
                          <a:effectLst/>
                          <a:latin typeface="Arial" pitchFamily="34" charset="0"/>
                          <a:cs typeface="Times New Roman" pitchFamily="18" charset="0"/>
                        </a:rPr>
                        <a:t>Symboles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dirty="0" smtClean="0">
                          <a:ln>
                            <a:noFill/>
                          </a:ln>
                          <a:solidFill>
                            <a:srgbClr val="0033CC"/>
                          </a:solidFill>
                          <a:effectLst/>
                          <a:latin typeface="Arial" pitchFamily="34" charset="0"/>
                          <a:cs typeface="Times New Roman" pitchFamily="18" charset="0"/>
                        </a:rPr>
                        <a:t>Caractéristiques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822245">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dirty="0" smtClean="0">
                          <a:ln>
                            <a:noFill/>
                          </a:ln>
                          <a:solidFill>
                            <a:srgbClr val="0033CC"/>
                          </a:solidFill>
                          <a:effectLst/>
                          <a:latin typeface="Arial" pitchFamily="34" charset="0"/>
                          <a:cs typeface="Times New Roman" pitchFamily="18" charset="0"/>
                        </a:rPr>
                        <a:t>0</a:t>
                      </a: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pattFill prst="pct50">
                      <a:fgClr>
                        <a:srgbClr val="000000"/>
                      </a:fgClr>
                      <a:bgClr>
                        <a:srgbClr val="7F7F7F"/>
                      </a:bgClr>
                    </a:patt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Protection basée uniquement sur l'isolation principale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Emploi interdit.</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1093682">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dirty="0" smtClean="0">
                          <a:ln>
                            <a:noFill/>
                          </a:ln>
                          <a:solidFill>
                            <a:srgbClr val="0033CC"/>
                          </a:solidFill>
                          <a:effectLst/>
                          <a:latin typeface="Arial" pitchFamily="34" charset="0"/>
                          <a:cs typeface="Times New Roman" pitchFamily="18" charset="0"/>
                        </a:rPr>
                        <a:t>I</a:t>
                      </a: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Toutes les pièces métalliques accessibles sont interconnectées.</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Matériel devant être obligatoirement relié à la terre.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822245">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dirty="0" smtClean="0">
                          <a:ln>
                            <a:noFill/>
                          </a:ln>
                          <a:solidFill>
                            <a:srgbClr val="0033CC"/>
                          </a:solidFill>
                          <a:effectLst/>
                          <a:latin typeface="Arial" pitchFamily="34" charset="0"/>
                          <a:cs typeface="Times New Roman" pitchFamily="18" charset="0"/>
                        </a:rPr>
                        <a:t>II</a:t>
                      </a: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Matériel à isolation renforcée ou à double isolation soit d'origine ou rapportée.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Ne doit pas être relié à la terre.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1097257">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0" i="0" u="none" strike="noStrike" cap="none" normalizeH="0" baseline="0" dirty="0" smtClean="0">
                          <a:ln>
                            <a:noFill/>
                          </a:ln>
                          <a:solidFill>
                            <a:srgbClr val="0033CC"/>
                          </a:solidFill>
                          <a:effectLst/>
                          <a:latin typeface="Arial" pitchFamily="34" charset="0"/>
                          <a:cs typeface="Times New Roman" pitchFamily="18" charset="0"/>
                        </a:rPr>
                        <a:t>III</a:t>
                      </a:r>
                      <a:endParaRPr kumimoji="0" lang="fr-FR" sz="12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pitchFamily="34" charset="0"/>
                          <a:cs typeface="Times New Roman" pitchFamily="18" charset="0"/>
                        </a:rPr>
                        <a:t>- </a:t>
                      </a:r>
                      <a:r>
                        <a:rPr kumimoji="0" lang="fr-FR" sz="1800" b="0" i="0" u="none" strike="noStrike" cap="none" normalizeH="0" baseline="0" dirty="0" smtClean="0">
                          <a:ln>
                            <a:noFill/>
                          </a:ln>
                          <a:solidFill>
                            <a:schemeClr val="tx1"/>
                          </a:solidFill>
                          <a:effectLst/>
                          <a:latin typeface="Arial" pitchFamily="34" charset="0"/>
                          <a:cs typeface="Times New Roman" pitchFamily="18" charset="0"/>
                        </a:rPr>
                        <a:t>Appareil alimenté en TBT-S ou TBT-P.</a:t>
                      </a:r>
                    </a:p>
                    <a:p>
                      <a:pPr marL="225425" marR="0" lvl="0" indent="-8890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pitchFamily="34" charset="0"/>
                          <a:cs typeface="Times New Roman" pitchFamily="18" charset="0"/>
                        </a:rPr>
                        <a:t>- Ne doit pas comporter de borne de mise à la terre.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800" b="0" i="0" u="none" strike="noStrike" cap="none" normalizeH="0" baseline="0" dirty="0" smtClean="0">
                          <a:ln>
                            <a:noFill/>
                          </a:ln>
                          <a:solidFill>
                            <a:schemeClr val="tx1"/>
                          </a:solidFill>
                          <a:effectLst/>
                          <a:latin typeface="Arial" pitchFamily="34" charset="0"/>
                          <a:cs typeface="Times New Roman" pitchFamily="18" charset="0"/>
                        </a:rPr>
                        <a:t>- Valeur de la tension nominale toujours indiquée.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9420" name="Text Box 1033"/>
          <p:cNvSpPr txBox="1">
            <a:spLocks noChangeArrowheads="1"/>
          </p:cNvSpPr>
          <p:nvPr/>
        </p:nvSpPr>
        <p:spPr bwMode="auto">
          <a:xfrm>
            <a:off x="1357313" y="1571625"/>
            <a:ext cx="6715125" cy="396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b="1" dirty="0"/>
              <a:t>Classe de matériel</a:t>
            </a:r>
          </a:p>
        </p:txBody>
      </p:sp>
      <p:grpSp>
        <p:nvGrpSpPr>
          <p:cNvPr id="59421" name="Group 15"/>
          <p:cNvGrpSpPr>
            <a:grpSpLocks/>
          </p:cNvGrpSpPr>
          <p:nvPr/>
        </p:nvGrpSpPr>
        <p:grpSpPr bwMode="auto">
          <a:xfrm>
            <a:off x="2214563" y="3571875"/>
            <a:ext cx="1147762" cy="2500313"/>
            <a:chOff x="3255" y="5923"/>
            <a:chExt cx="1470" cy="2982"/>
          </a:xfrm>
        </p:grpSpPr>
        <p:sp>
          <p:nvSpPr>
            <p:cNvPr id="59424" name="Line 16"/>
            <p:cNvSpPr>
              <a:spLocks noChangeShapeType="1"/>
            </p:cNvSpPr>
            <p:nvPr/>
          </p:nvSpPr>
          <p:spPr bwMode="auto">
            <a:xfrm>
              <a:off x="3870" y="5923"/>
              <a:ext cx="0" cy="285"/>
            </a:xfrm>
            <a:prstGeom prst="line">
              <a:avLst/>
            </a:prstGeom>
            <a:noFill/>
            <a:ln w="19050">
              <a:solidFill>
                <a:srgbClr val="FF0000"/>
              </a:solidFill>
              <a:round/>
              <a:headEnd/>
              <a:tailEnd/>
            </a:ln>
            <a:extLst>
              <a:ext uri="{909E8E84-426E-40DD-AFC4-6F175D3DCCD1}">
                <a14:hiddenFill xmlns="" xmlns:a14="http://schemas.microsoft.com/office/drawing/2010/main">
                  <a:noFill/>
                </a14:hiddenFill>
              </a:ext>
            </a:extLst>
          </p:spPr>
          <p:txBody>
            <a:bodyPr/>
            <a:lstStyle/>
            <a:p>
              <a:endParaRPr lang="fr-FR" dirty="0"/>
            </a:p>
          </p:txBody>
        </p:sp>
        <p:sp>
          <p:nvSpPr>
            <p:cNvPr id="59425" name="Line 17"/>
            <p:cNvSpPr>
              <a:spLocks noChangeShapeType="1"/>
            </p:cNvSpPr>
            <p:nvPr/>
          </p:nvSpPr>
          <p:spPr bwMode="auto">
            <a:xfrm>
              <a:off x="3690" y="6193"/>
              <a:ext cx="360" cy="0"/>
            </a:xfrm>
            <a:prstGeom prst="line">
              <a:avLst/>
            </a:prstGeom>
            <a:noFill/>
            <a:ln w="19050">
              <a:solidFill>
                <a:srgbClr val="FF0000"/>
              </a:solidFill>
              <a:round/>
              <a:headEnd/>
              <a:tailEnd/>
            </a:ln>
            <a:extLst>
              <a:ext uri="{909E8E84-426E-40DD-AFC4-6F175D3DCCD1}">
                <a14:hiddenFill xmlns="" xmlns:a14="http://schemas.microsoft.com/office/drawing/2010/main">
                  <a:noFill/>
                </a14:hiddenFill>
              </a:ext>
            </a:extLst>
          </p:spPr>
          <p:txBody>
            <a:bodyPr/>
            <a:lstStyle/>
            <a:p>
              <a:endParaRPr lang="fr-FR" dirty="0"/>
            </a:p>
          </p:txBody>
        </p:sp>
        <p:sp>
          <p:nvSpPr>
            <p:cNvPr id="59426" name="Line 18"/>
            <p:cNvSpPr>
              <a:spLocks noChangeShapeType="1"/>
            </p:cNvSpPr>
            <p:nvPr/>
          </p:nvSpPr>
          <p:spPr bwMode="auto">
            <a:xfrm>
              <a:off x="3765" y="6298"/>
              <a:ext cx="210" cy="0"/>
            </a:xfrm>
            <a:prstGeom prst="line">
              <a:avLst/>
            </a:prstGeom>
            <a:noFill/>
            <a:ln w="19050">
              <a:solidFill>
                <a:srgbClr val="FF0000"/>
              </a:solidFill>
              <a:round/>
              <a:headEnd/>
              <a:tailEnd/>
            </a:ln>
            <a:extLst>
              <a:ext uri="{909E8E84-426E-40DD-AFC4-6F175D3DCCD1}">
                <a14:hiddenFill xmlns="" xmlns:a14="http://schemas.microsoft.com/office/drawing/2010/main">
                  <a:noFill/>
                </a14:hiddenFill>
              </a:ext>
            </a:extLst>
          </p:spPr>
          <p:txBody>
            <a:bodyPr/>
            <a:lstStyle/>
            <a:p>
              <a:endParaRPr lang="fr-FR" dirty="0"/>
            </a:p>
          </p:txBody>
        </p:sp>
        <p:sp>
          <p:nvSpPr>
            <p:cNvPr id="59427" name="Line 19"/>
            <p:cNvSpPr>
              <a:spLocks noChangeShapeType="1"/>
            </p:cNvSpPr>
            <p:nvPr/>
          </p:nvSpPr>
          <p:spPr bwMode="auto">
            <a:xfrm>
              <a:off x="3833" y="6388"/>
              <a:ext cx="75" cy="0"/>
            </a:xfrm>
            <a:prstGeom prst="line">
              <a:avLst/>
            </a:prstGeom>
            <a:noFill/>
            <a:ln w="19050">
              <a:solidFill>
                <a:srgbClr val="FF0000"/>
              </a:solidFill>
              <a:round/>
              <a:headEnd/>
              <a:tailEnd/>
            </a:ln>
            <a:extLst>
              <a:ext uri="{909E8E84-426E-40DD-AFC4-6F175D3DCCD1}">
                <a14:hiddenFill xmlns="" xmlns:a14="http://schemas.microsoft.com/office/drawing/2010/main">
                  <a:noFill/>
                </a14:hiddenFill>
              </a:ext>
            </a:extLst>
          </p:spPr>
          <p:txBody>
            <a:bodyPr/>
            <a:lstStyle/>
            <a:p>
              <a:endParaRPr lang="fr-FR" dirty="0"/>
            </a:p>
          </p:txBody>
        </p:sp>
        <p:grpSp>
          <p:nvGrpSpPr>
            <p:cNvPr id="59428" name="Group 20"/>
            <p:cNvGrpSpPr>
              <a:grpSpLocks/>
            </p:cNvGrpSpPr>
            <p:nvPr/>
          </p:nvGrpSpPr>
          <p:grpSpPr bwMode="auto">
            <a:xfrm>
              <a:off x="3621" y="7031"/>
              <a:ext cx="549" cy="520"/>
              <a:chOff x="3621" y="9949"/>
              <a:chExt cx="549" cy="520"/>
            </a:xfrm>
          </p:grpSpPr>
          <p:sp>
            <p:nvSpPr>
              <p:cNvPr id="59434" name="Rectangle 21"/>
              <p:cNvSpPr>
                <a:spLocks noChangeArrowheads="1"/>
              </p:cNvSpPr>
              <p:nvPr/>
            </p:nvSpPr>
            <p:spPr bwMode="auto">
              <a:xfrm>
                <a:off x="3621" y="9949"/>
                <a:ext cx="549" cy="520"/>
              </a:xfrm>
              <a:prstGeom prst="rect">
                <a:avLst/>
              </a:prstGeom>
              <a:noFill/>
              <a:ln w="19050">
                <a:solidFill>
                  <a:srgbClr val="FF0000"/>
                </a:solidFill>
                <a:miter lim="800000"/>
                <a:headEnd/>
                <a:tailEnd/>
              </a:ln>
              <a:extLst>
                <a:ext uri="{909E8E84-426E-40DD-AFC4-6F175D3DCCD1}">
                  <a14:hiddenFill xmlns="" xmlns:a14="http://schemas.microsoft.com/office/drawing/2010/main">
                    <a:solidFill>
                      <a:srgbClr val="FFFFFF"/>
                    </a:solidFill>
                  </a14:hiddenFill>
                </a:ext>
              </a:extLst>
            </p:spPr>
            <p:txBody>
              <a:bodyPr/>
              <a:lstStyle/>
              <a:p>
                <a:endParaRPr lang="fr-FR" sz="2400" dirty="0">
                  <a:latin typeface="Times New Roman" pitchFamily="18" charset="0"/>
                </a:endParaRPr>
              </a:p>
            </p:txBody>
          </p:sp>
          <p:sp>
            <p:nvSpPr>
              <p:cNvPr id="59435" name="Rectangle 22"/>
              <p:cNvSpPr>
                <a:spLocks noChangeArrowheads="1"/>
              </p:cNvSpPr>
              <p:nvPr/>
            </p:nvSpPr>
            <p:spPr bwMode="auto">
              <a:xfrm>
                <a:off x="3712" y="10034"/>
                <a:ext cx="366" cy="341"/>
              </a:xfrm>
              <a:prstGeom prst="rect">
                <a:avLst/>
              </a:prstGeom>
              <a:noFill/>
              <a:ln w="19050">
                <a:solidFill>
                  <a:srgbClr val="FF0000"/>
                </a:solidFill>
                <a:miter lim="800000"/>
                <a:headEnd/>
                <a:tailEnd/>
              </a:ln>
              <a:extLst>
                <a:ext uri="{909E8E84-426E-40DD-AFC4-6F175D3DCCD1}">
                  <a14:hiddenFill xmlns="" xmlns:a14="http://schemas.microsoft.com/office/drawing/2010/main">
                    <a:solidFill>
                      <a:srgbClr val="FFFFFF"/>
                    </a:solidFill>
                  </a14:hiddenFill>
                </a:ext>
              </a:extLst>
            </p:spPr>
            <p:txBody>
              <a:bodyPr/>
              <a:lstStyle/>
              <a:p>
                <a:endParaRPr lang="fr-FR" sz="2400" dirty="0">
                  <a:latin typeface="Times New Roman" pitchFamily="18" charset="0"/>
                </a:endParaRPr>
              </a:p>
            </p:txBody>
          </p:sp>
        </p:grpSp>
        <p:grpSp>
          <p:nvGrpSpPr>
            <p:cNvPr id="59429" name="Group 23"/>
            <p:cNvGrpSpPr>
              <a:grpSpLocks/>
            </p:cNvGrpSpPr>
            <p:nvPr/>
          </p:nvGrpSpPr>
          <p:grpSpPr bwMode="auto">
            <a:xfrm>
              <a:off x="3255" y="8223"/>
              <a:ext cx="1470" cy="682"/>
              <a:chOff x="3315" y="12158"/>
              <a:chExt cx="1470" cy="682"/>
            </a:xfrm>
          </p:grpSpPr>
          <p:sp>
            <p:nvSpPr>
              <p:cNvPr id="59430" name="AutoShape 24"/>
              <p:cNvSpPr>
                <a:spLocks noChangeArrowheads="1"/>
              </p:cNvSpPr>
              <p:nvPr/>
            </p:nvSpPr>
            <p:spPr bwMode="auto">
              <a:xfrm>
                <a:off x="3315" y="12158"/>
                <a:ext cx="640" cy="667"/>
              </a:xfrm>
              <a:prstGeom prst="diamond">
                <a:avLst/>
              </a:prstGeom>
              <a:noFill/>
              <a:ln w="19050">
                <a:solidFill>
                  <a:srgbClr val="FF0066"/>
                </a:solidFill>
                <a:miter lim="800000"/>
                <a:headEnd/>
                <a:tailEnd/>
              </a:ln>
              <a:extLst>
                <a:ext uri="{909E8E84-426E-40DD-AFC4-6F175D3DCCD1}">
                  <a14:hiddenFill xmlns="" xmlns:a14="http://schemas.microsoft.com/office/drawing/2010/main">
                    <a:solidFill>
                      <a:srgbClr val="FFFFFF"/>
                    </a:solidFill>
                  </a14:hiddenFill>
                </a:ext>
              </a:extLst>
            </p:spPr>
            <p:txBody>
              <a:bodyPr/>
              <a:lstStyle/>
              <a:p>
                <a:endParaRPr lang="fr-FR" sz="2400" dirty="0">
                  <a:latin typeface="Times New Roman" pitchFamily="18" charset="0"/>
                </a:endParaRPr>
              </a:p>
            </p:txBody>
          </p:sp>
          <p:sp>
            <p:nvSpPr>
              <p:cNvPr id="59431" name="Text Box 25"/>
              <p:cNvSpPr txBox="1">
                <a:spLocks noChangeArrowheads="1"/>
              </p:cNvSpPr>
              <p:nvPr/>
            </p:nvSpPr>
            <p:spPr bwMode="auto">
              <a:xfrm>
                <a:off x="3406" y="12329"/>
                <a:ext cx="540" cy="3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Aft>
                    <a:spcPts val="1000"/>
                  </a:spcAft>
                </a:pPr>
                <a:r>
                  <a:rPr lang="fr-FR" sz="1100" dirty="0">
                    <a:solidFill>
                      <a:srgbClr val="FF0000"/>
                    </a:solidFill>
                    <a:latin typeface="Calibri" pitchFamily="34" charset="0"/>
                  </a:rPr>
                  <a:t> III</a:t>
                </a:r>
                <a:endParaRPr lang="fr-FR" sz="2400" dirty="0">
                  <a:latin typeface="Times New Roman" pitchFamily="18" charset="0"/>
                </a:endParaRPr>
              </a:p>
            </p:txBody>
          </p:sp>
          <p:sp>
            <p:nvSpPr>
              <p:cNvPr id="59432" name="AutoShape 26"/>
              <p:cNvSpPr>
                <a:spLocks noChangeArrowheads="1"/>
              </p:cNvSpPr>
              <p:nvPr/>
            </p:nvSpPr>
            <p:spPr bwMode="auto">
              <a:xfrm>
                <a:off x="4110" y="12158"/>
                <a:ext cx="669" cy="682"/>
              </a:xfrm>
              <a:prstGeom prst="diamond">
                <a:avLst/>
              </a:prstGeom>
              <a:noFill/>
              <a:ln w="19050">
                <a:solidFill>
                  <a:srgbClr val="FF0066"/>
                </a:solidFill>
                <a:miter lim="800000"/>
                <a:headEnd/>
                <a:tailEnd/>
              </a:ln>
              <a:extLst>
                <a:ext uri="{909E8E84-426E-40DD-AFC4-6F175D3DCCD1}">
                  <a14:hiddenFill xmlns="" xmlns:a14="http://schemas.microsoft.com/office/drawing/2010/main">
                    <a:solidFill>
                      <a:srgbClr val="FFFFFF"/>
                    </a:solidFill>
                  </a14:hiddenFill>
                </a:ext>
              </a:extLst>
            </p:spPr>
            <p:txBody>
              <a:bodyPr/>
              <a:lstStyle/>
              <a:p>
                <a:endParaRPr lang="fr-FR" sz="2400" dirty="0">
                  <a:latin typeface="Times New Roman" pitchFamily="18" charset="0"/>
                </a:endParaRPr>
              </a:p>
            </p:txBody>
          </p:sp>
          <p:sp>
            <p:nvSpPr>
              <p:cNvPr id="59433" name="Text Box 27"/>
              <p:cNvSpPr txBox="1">
                <a:spLocks noChangeArrowheads="1"/>
              </p:cNvSpPr>
              <p:nvPr/>
            </p:nvSpPr>
            <p:spPr bwMode="auto">
              <a:xfrm>
                <a:off x="4080" y="12329"/>
                <a:ext cx="705" cy="43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Aft>
                    <a:spcPts val="1000"/>
                  </a:spcAft>
                </a:pPr>
                <a:r>
                  <a:rPr lang="fr-FR" sz="1100" dirty="0">
                    <a:solidFill>
                      <a:srgbClr val="FF0000"/>
                    </a:solidFill>
                    <a:latin typeface="Calibri" pitchFamily="34" charset="0"/>
                  </a:rPr>
                  <a:t>  12V</a:t>
                </a:r>
                <a:endParaRPr lang="fr-FR" sz="2400" dirty="0">
                  <a:latin typeface="Times New Roman" pitchFamily="18" charset="0"/>
                </a:endParaRPr>
              </a:p>
            </p:txBody>
          </p:sp>
        </p:grpSp>
      </p:grpSp>
      <p:sp>
        <p:nvSpPr>
          <p:cNvPr id="59423" name="Text Box 4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DDA85D-61DB-4116-B4E3-B3918860665B}" type="slidenum">
              <a:rPr lang="fr-FR" sz="1400" b="1"/>
              <a:pPr>
                <a:spcBef>
                  <a:spcPct val="50000"/>
                </a:spcBef>
              </a:pPr>
              <a:t>40</a:t>
            </a:fld>
            <a:endParaRPr lang="fr-FR" sz="1400" b="1" dirty="0"/>
          </a:p>
        </p:txBody>
      </p:sp>
      <p:sp>
        <p:nvSpPr>
          <p:cNvPr id="19" name="ZoneTexte 18"/>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19" name="Groupe 15"/>
          <p:cNvGrpSpPr>
            <a:grpSpLocks/>
          </p:cNvGrpSpPr>
          <p:nvPr/>
        </p:nvGrpSpPr>
        <p:grpSpPr bwMode="auto">
          <a:xfrm>
            <a:off x="1259632" y="4869160"/>
            <a:ext cx="5543847" cy="1214437"/>
            <a:chOff x="2428875" y="3071810"/>
            <a:chExt cx="6715125" cy="1214448"/>
          </a:xfrm>
        </p:grpSpPr>
        <p:sp>
          <p:nvSpPr>
            <p:cNvPr id="60430" name="Text Box 3"/>
            <p:cNvSpPr txBox="1">
              <a:spLocks noChangeArrowheads="1"/>
            </p:cNvSpPr>
            <p:nvPr/>
          </p:nvSpPr>
          <p:spPr bwMode="auto">
            <a:xfrm>
              <a:off x="2500297" y="3500438"/>
              <a:ext cx="6608485" cy="7858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spcAft>
                  <a:spcPts val="1000"/>
                </a:spcAft>
              </a:pPr>
              <a:r>
                <a:rPr lang="fr-FR" sz="1800" dirty="0"/>
                <a:t>Son rôle est de protéger l'équipement contre les surcharges, les </a:t>
              </a:r>
              <a:r>
                <a:rPr lang="fr-FR" sz="1800" dirty="0" smtClean="0"/>
                <a:t>courts-circuits</a:t>
              </a:r>
              <a:r>
                <a:rPr lang="fr-FR" sz="2000" dirty="0">
                  <a:solidFill>
                    <a:srgbClr val="0033CC"/>
                  </a:solidFill>
                </a:rPr>
                <a:t>.</a:t>
              </a:r>
            </a:p>
          </p:txBody>
        </p:sp>
        <p:sp>
          <p:nvSpPr>
            <p:cNvPr id="60431" name="Text Box 1033"/>
            <p:cNvSpPr txBox="1">
              <a:spLocks noChangeArrowheads="1"/>
            </p:cNvSpPr>
            <p:nvPr/>
          </p:nvSpPr>
          <p:spPr bwMode="auto">
            <a:xfrm>
              <a:off x="2428875" y="3071810"/>
              <a:ext cx="6715125" cy="854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solidFill>
                    <a:srgbClr val="0033CC"/>
                  </a:solidFill>
                </a:rPr>
                <a:t>    	        </a:t>
              </a:r>
              <a:r>
                <a:rPr lang="fr-FR" sz="2000" b="1" dirty="0" smtClean="0"/>
                <a:t>Le </a:t>
              </a:r>
              <a:r>
                <a:rPr lang="fr-FR" sz="2000" b="1" dirty="0"/>
                <a:t>disjoncteur</a:t>
              </a:r>
            </a:p>
            <a:p>
              <a:pPr algn="ctr">
                <a:spcBef>
                  <a:spcPct val="50000"/>
                </a:spcBef>
              </a:pPr>
              <a:endParaRPr lang="fr-FR" sz="2000" b="1" dirty="0">
                <a:solidFill>
                  <a:srgbClr val="0033CC"/>
                </a:solidFill>
              </a:endParaRPr>
            </a:p>
          </p:txBody>
        </p:sp>
      </p:grpSp>
      <p:pic>
        <p:nvPicPr>
          <p:cNvPr id="60420"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l="36292" t="12311" r="37247" b="11931"/>
          <a:stretch>
            <a:fillRect/>
          </a:stretch>
        </p:blipFill>
        <p:spPr bwMode="auto">
          <a:xfrm>
            <a:off x="6732240" y="4077072"/>
            <a:ext cx="594320" cy="13598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0421" name="Text Box 1033"/>
          <p:cNvSpPr txBox="1">
            <a:spLocks noChangeArrowheads="1"/>
          </p:cNvSpPr>
          <p:nvPr/>
        </p:nvSpPr>
        <p:spPr bwMode="auto">
          <a:xfrm>
            <a:off x="7429500" y="4437112"/>
            <a:ext cx="1534988"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rIns="0">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600" i="1" dirty="0" smtClean="0"/>
              <a:t>Disjoncteur 10A</a:t>
            </a:r>
            <a:endParaRPr lang="fr-FR" sz="1600" i="1" dirty="0"/>
          </a:p>
          <a:p>
            <a:pPr algn="ctr">
              <a:spcBef>
                <a:spcPct val="50000"/>
              </a:spcBef>
            </a:pPr>
            <a:endParaRPr lang="fr-FR" sz="1600" b="1" i="1" dirty="0"/>
          </a:p>
        </p:txBody>
      </p:sp>
      <p:grpSp>
        <p:nvGrpSpPr>
          <p:cNvPr id="60422" name="Groupe 23"/>
          <p:cNvGrpSpPr>
            <a:grpSpLocks/>
          </p:cNvGrpSpPr>
          <p:nvPr/>
        </p:nvGrpSpPr>
        <p:grpSpPr bwMode="auto">
          <a:xfrm>
            <a:off x="971600" y="2276871"/>
            <a:ext cx="8172400" cy="2565262"/>
            <a:chOff x="732044" y="4500570"/>
            <a:chExt cx="8411956" cy="2565136"/>
          </a:xfrm>
        </p:grpSpPr>
        <p:pic>
          <p:nvPicPr>
            <p:cNvPr id="60425" name="Picture 2" descr="F:\documents\Boulo\Cours BEP Electronique\Cours\Risques électrique\Cours + test du cours\Prévention des risques électriques\chantier\50561.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32044" y="4500570"/>
              <a:ext cx="1168411" cy="17830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0426" name="Groupe 14"/>
            <p:cNvGrpSpPr>
              <a:grpSpLocks/>
            </p:cNvGrpSpPr>
            <p:nvPr/>
          </p:nvGrpSpPr>
          <p:grpSpPr bwMode="auto">
            <a:xfrm>
              <a:off x="2214546" y="4643446"/>
              <a:ext cx="6929454" cy="1628943"/>
              <a:chOff x="2214546" y="4643446"/>
              <a:chExt cx="6929454" cy="1628943"/>
            </a:xfrm>
          </p:grpSpPr>
          <p:sp>
            <p:nvSpPr>
              <p:cNvPr id="60428" name="Text Box 1033"/>
              <p:cNvSpPr txBox="1">
                <a:spLocks noChangeArrowheads="1"/>
              </p:cNvSpPr>
              <p:nvPr/>
            </p:nvSpPr>
            <p:spPr bwMode="auto">
              <a:xfrm>
                <a:off x="2428859" y="4643446"/>
                <a:ext cx="6715141" cy="854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t>Le disjoncteur différentiel</a:t>
                </a:r>
              </a:p>
              <a:p>
                <a:pPr algn="ctr">
                  <a:spcBef>
                    <a:spcPct val="50000"/>
                  </a:spcBef>
                </a:pPr>
                <a:endParaRPr lang="fr-FR" sz="2000" b="1" dirty="0"/>
              </a:p>
            </p:txBody>
          </p:sp>
          <p:sp>
            <p:nvSpPr>
              <p:cNvPr id="60429" name="Rectangle 12"/>
              <p:cNvSpPr>
                <a:spLocks noChangeArrowheads="1"/>
              </p:cNvSpPr>
              <p:nvPr/>
            </p:nvSpPr>
            <p:spPr bwMode="auto">
              <a:xfrm>
                <a:off x="2214546" y="5072119"/>
                <a:ext cx="6572266" cy="12002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rIns="0">
                <a:spAutoFit/>
              </a:bodyPr>
              <a:lstStyle/>
              <a:p>
                <a:pPr algn="just"/>
                <a:r>
                  <a:rPr lang="fr-FR" sz="1800" dirty="0"/>
                  <a:t>Il mesure les différences entre la phase et le neutre, preuve qu'une fuite de courant a lieu quelque part (court circuit, mise à la terre via une personne, isolation imparfaite avec fuites … ). </a:t>
                </a:r>
                <a:br>
                  <a:rPr lang="fr-FR" sz="1800" dirty="0"/>
                </a:br>
                <a:r>
                  <a:rPr lang="fr-FR" sz="1800" dirty="0"/>
                  <a:t>Il coupe aussitôt, ce qui protège des effets de cette fuite.</a:t>
                </a:r>
              </a:p>
            </p:txBody>
          </p:sp>
        </p:grpSp>
        <p:sp>
          <p:nvSpPr>
            <p:cNvPr id="60427" name="Text Box 1033"/>
            <p:cNvSpPr txBox="1">
              <a:spLocks noChangeArrowheads="1"/>
            </p:cNvSpPr>
            <p:nvPr/>
          </p:nvSpPr>
          <p:spPr bwMode="auto">
            <a:xfrm>
              <a:off x="770538" y="6357855"/>
              <a:ext cx="3000375" cy="7078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600" i="1" dirty="0"/>
                <a:t>Disjoncteur différentiel 30mA</a:t>
              </a:r>
            </a:p>
            <a:p>
              <a:pPr algn="ctr">
                <a:spcBef>
                  <a:spcPct val="50000"/>
                </a:spcBef>
              </a:pPr>
              <a:endParaRPr lang="fr-FR" sz="1600" b="1" i="1" dirty="0"/>
            </a:p>
          </p:txBody>
        </p:sp>
      </p:grpSp>
      <p:sp>
        <p:nvSpPr>
          <p:cNvPr id="60424" name="Text Box 1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F3EB4D-D377-4D58-B11D-69D66072ECB5}" type="slidenum">
              <a:rPr lang="fr-FR" sz="1400" b="1"/>
              <a:pPr>
                <a:spcBef>
                  <a:spcPct val="50000"/>
                </a:spcBef>
              </a:pPr>
              <a:t>41</a:t>
            </a:fld>
            <a:endParaRPr lang="fr-FR" sz="1400" b="1" dirty="0"/>
          </a:p>
        </p:txBody>
      </p:sp>
      <p:sp>
        <p:nvSpPr>
          <p:cNvPr id="16" name="ZoneTexte 15"/>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body" idx="4294967295"/>
          </p:nvPr>
        </p:nvSpPr>
        <p:spPr/>
        <p:txBody>
          <a:bodyPr/>
          <a:lstStyle/>
          <a:p>
            <a:pPr algn="ctr">
              <a:buFontTx/>
              <a:buNone/>
            </a:pPr>
            <a:r>
              <a:rPr lang="fr-FR" sz="3200" dirty="0" smtClean="0"/>
              <a:t>Les secours face à un accident</a:t>
            </a:r>
          </a:p>
        </p:txBody>
      </p:sp>
      <p:pic>
        <p:nvPicPr>
          <p:cNvPr id="61444" name="Picture 6" descr="Un vieux panneau danger de mort">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195513" y="3141663"/>
            <a:ext cx="2095500" cy="1304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1445" name="Picture 7" descr="220px-ElectricDanger">
            <a:hlinkClick r:id="rId4"/>
          </p:cNvPr>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724525" y="2924175"/>
            <a:ext cx="2095500" cy="1857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1446"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86A9A32-9130-497F-84F1-A422EAC49176}" type="slidenum">
              <a:rPr lang="fr-FR" sz="1400" b="1"/>
              <a:pPr>
                <a:spcBef>
                  <a:spcPct val="50000"/>
                </a:spcBef>
              </a:pPr>
              <a:t>42</a:t>
            </a:fld>
            <a:endParaRPr lang="fr-FR" sz="1400" b="1" dirty="0"/>
          </a:p>
        </p:txBody>
      </p:sp>
      <p:sp>
        <p:nvSpPr>
          <p:cNvPr id="7"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1331640" y="0"/>
            <a:ext cx="7056784" cy="1143000"/>
          </a:xfrm>
        </p:spPr>
        <p:txBody>
          <a:bodyPr anchor="ctr"/>
          <a:lstStyle/>
          <a:p>
            <a:pPr algn="ctr" eaLnBrk="1" hangingPunct="1"/>
            <a:r>
              <a:rPr lang="fr-FR" dirty="0" smtClean="0"/>
              <a:t>PROCESSUS D’APPARITION D’UN DOMMAGE</a:t>
            </a:r>
          </a:p>
        </p:txBody>
      </p:sp>
      <p:grpSp>
        <p:nvGrpSpPr>
          <p:cNvPr id="62467" name="Group 3"/>
          <p:cNvGrpSpPr>
            <a:grpSpLocks/>
          </p:cNvGrpSpPr>
          <p:nvPr/>
        </p:nvGrpSpPr>
        <p:grpSpPr bwMode="auto">
          <a:xfrm>
            <a:off x="381000" y="2514600"/>
            <a:ext cx="8318500" cy="2046288"/>
            <a:chOff x="240" y="1648"/>
            <a:chExt cx="5240" cy="1289"/>
          </a:xfrm>
        </p:grpSpPr>
        <p:grpSp>
          <p:nvGrpSpPr>
            <p:cNvPr id="62487" name="Group 4"/>
            <p:cNvGrpSpPr>
              <a:grpSpLocks/>
            </p:cNvGrpSpPr>
            <p:nvPr/>
          </p:nvGrpSpPr>
          <p:grpSpPr bwMode="auto">
            <a:xfrm>
              <a:off x="240" y="1648"/>
              <a:ext cx="5240" cy="1289"/>
              <a:chOff x="520" y="1824"/>
              <a:chExt cx="5240" cy="1289"/>
            </a:xfrm>
          </p:grpSpPr>
          <p:grpSp>
            <p:nvGrpSpPr>
              <p:cNvPr id="62496" name="Group 5"/>
              <p:cNvGrpSpPr>
                <a:grpSpLocks/>
              </p:cNvGrpSpPr>
              <p:nvPr/>
            </p:nvGrpSpPr>
            <p:grpSpPr bwMode="auto">
              <a:xfrm>
                <a:off x="520" y="1840"/>
                <a:ext cx="3435" cy="1273"/>
                <a:chOff x="520" y="1840"/>
                <a:chExt cx="3435" cy="1273"/>
              </a:xfrm>
            </p:grpSpPr>
            <p:sp>
              <p:nvSpPr>
                <p:cNvPr id="62500" name="Oval 6"/>
                <p:cNvSpPr>
                  <a:spLocks noChangeArrowheads="1"/>
                </p:cNvSpPr>
                <p:nvPr/>
              </p:nvSpPr>
              <p:spPr bwMode="auto">
                <a:xfrm>
                  <a:off x="528" y="1840"/>
                  <a:ext cx="3427" cy="1273"/>
                </a:xfrm>
                <a:prstGeom prst="ellipse">
                  <a:avLst/>
                </a:prstGeom>
                <a:noFill/>
                <a:ln w="28575">
                  <a:solidFill>
                    <a:schemeClr val="tx2"/>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62501" name="Text Box 7"/>
                <p:cNvSpPr txBox="1">
                  <a:spLocks noChangeArrowheads="1"/>
                </p:cNvSpPr>
                <p:nvPr/>
              </p:nvSpPr>
              <p:spPr bwMode="auto">
                <a:xfrm>
                  <a:off x="520" y="2112"/>
                  <a:ext cx="1968" cy="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200" b="1" dirty="0">
                      <a:latin typeface="Times New Roman" pitchFamily="18" charset="0"/>
                    </a:rPr>
                    <a:t>Phénomène dangereux</a:t>
                  </a:r>
                  <a:endParaRPr lang="fr-FR" sz="2000" dirty="0">
                    <a:solidFill>
                      <a:schemeClr val="tx2"/>
                    </a:solidFill>
                    <a:latin typeface="Times New Roman" pitchFamily="18" charset="0"/>
                  </a:endParaRPr>
                </a:p>
              </p:txBody>
            </p:sp>
          </p:grpSp>
          <p:grpSp>
            <p:nvGrpSpPr>
              <p:cNvPr id="62497" name="Group 8"/>
              <p:cNvGrpSpPr>
                <a:grpSpLocks/>
              </p:cNvGrpSpPr>
              <p:nvPr/>
            </p:nvGrpSpPr>
            <p:grpSpPr bwMode="auto">
              <a:xfrm>
                <a:off x="2334" y="1824"/>
                <a:ext cx="3426" cy="1273"/>
                <a:chOff x="2334" y="1824"/>
                <a:chExt cx="3426" cy="1273"/>
              </a:xfrm>
            </p:grpSpPr>
            <p:sp>
              <p:nvSpPr>
                <p:cNvPr id="62498" name="Oval 9"/>
                <p:cNvSpPr>
                  <a:spLocks noChangeArrowheads="1"/>
                </p:cNvSpPr>
                <p:nvPr/>
              </p:nvSpPr>
              <p:spPr bwMode="auto">
                <a:xfrm>
                  <a:off x="2334" y="1824"/>
                  <a:ext cx="3426" cy="1273"/>
                </a:xfrm>
                <a:prstGeom prst="ellipse">
                  <a:avLst/>
                </a:prstGeom>
                <a:noFill/>
                <a:ln w="28575">
                  <a:solidFill>
                    <a:schemeClr val="tx2"/>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62499" name="Text Box 10"/>
                <p:cNvSpPr txBox="1">
                  <a:spLocks noChangeArrowheads="1"/>
                </p:cNvSpPr>
                <p:nvPr/>
              </p:nvSpPr>
              <p:spPr bwMode="auto">
                <a:xfrm>
                  <a:off x="3799" y="1924"/>
                  <a:ext cx="1589" cy="11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600" b="1" dirty="0" smtClean="0">
                      <a:latin typeface="Times New Roman" pitchFamily="18" charset="0"/>
                    </a:rPr>
                    <a:t>Une ou plusieurs personnes</a:t>
                  </a:r>
                  <a:endParaRPr lang="fr-FR" sz="2000" dirty="0">
                    <a:solidFill>
                      <a:schemeClr val="tx2"/>
                    </a:solidFill>
                    <a:latin typeface="Times New Roman" pitchFamily="18" charset="0"/>
                  </a:endParaRPr>
                </a:p>
              </p:txBody>
            </p:sp>
          </p:grpSp>
        </p:grpSp>
        <p:grpSp>
          <p:nvGrpSpPr>
            <p:cNvPr id="62488" name="Group 11"/>
            <p:cNvGrpSpPr>
              <a:grpSpLocks/>
            </p:cNvGrpSpPr>
            <p:nvPr/>
          </p:nvGrpSpPr>
          <p:grpSpPr bwMode="auto">
            <a:xfrm>
              <a:off x="2081" y="1775"/>
              <a:ext cx="1551" cy="1038"/>
              <a:chOff x="2078" y="1680"/>
              <a:chExt cx="1551" cy="1038"/>
            </a:xfrm>
          </p:grpSpPr>
          <p:sp>
            <p:nvSpPr>
              <p:cNvPr id="62489" name="Line 12"/>
              <p:cNvSpPr>
                <a:spLocks noChangeShapeType="1"/>
              </p:cNvSpPr>
              <p:nvPr/>
            </p:nvSpPr>
            <p:spPr bwMode="auto">
              <a:xfrm flipV="1">
                <a:off x="2112" y="1680"/>
                <a:ext cx="576" cy="672"/>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90" name="Line 13"/>
              <p:cNvSpPr>
                <a:spLocks noChangeShapeType="1"/>
              </p:cNvSpPr>
              <p:nvPr/>
            </p:nvSpPr>
            <p:spPr bwMode="auto">
              <a:xfrm flipV="1">
                <a:off x="2241" y="1680"/>
                <a:ext cx="689" cy="804"/>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91" name="Line 14"/>
              <p:cNvSpPr>
                <a:spLocks noChangeShapeType="1"/>
              </p:cNvSpPr>
              <p:nvPr/>
            </p:nvSpPr>
            <p:spPr bwMode="auto">
              <a:xfrm flipV="1">
                <a:off x="2406" y="1734"/>
                <a:ext cx="730" cy="852"/>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92" name="Line 15"/>
              <p:cNvSpPr>
                <a:spLocks noChangeShapeType="1"/>
              </p:cNvSpPr>
              <p:nvPr/>
            </p:nvSpPr>
            <p:spPr bwMode="auto">
              <a:xfrm flipV="1">
                <a:off x="2598" y="1812"/>
                <a:ext cx="730" cy="852"/>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93" name="Line 16"/>
              <p:cNvSpPr>
                <a:spLocks noChangeShapeType="1"/>
              </p:cNvSpPr>
              <p:nvPr/>
            </p:nvSpPr>
            <p:spPr bwMode="auto">
              <a:xfrm flipV="1">
                <a:off x="2817" y="1920"/>
                <a:ext cx="684" cy="798"/>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94" name="Line 17"/>
              <p:cNvSpPr>
                <a:spLocks noChangeShapeType="1"/>
              </p:cNvSpPr>
              <p:nvPr/>
            </p:nvSpPr>
            <p:spPr bwMode="auto">
              <a:xfrm flipV="1">
                <a:off x="3102" y="2064"/>
                <a:ext cx="527" cy="615"/>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95" name="Line 18"/>
              <p:cNvSpPr>
                <a:spLocks noChangeShapeType="1"/>
              </p:cNvSpPr>
              <p:nvPr/>
            </p:nvSpPr>
            <p:spPr bwMode="auto">
              <a:xfrm flipV="1">
                <a:off x="2078" y="1875"/>
                <a:ext cx="206" cy="240"/>
              </a:xfrm>
              <a:prstGeom prst="line">
                <a:avLst/>
              </a:prstGeom>
              <a:noFill/>
              <a:ln w="9525">
                <a:solidFill>
                  <a:schemeClr val="tx2"/>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grpSp>
      </p:grpSp>
      <p:grpSp>
        <p:nvGrpSpPr>
          <p:cNvPr id="62468" name="Group 19"/>
          <p:cNvGrpSpPr>
            <a:grpSpLocks/>
          </p:cNvGrpSpPr>
          <p:nvPr/>
        </p:nvGrpSpPr>
        <p:grpSpPr bwMode="auto">
          <a:xfrm>
            <a:off x="4114800" y="1589741"/>
            <a:ext cx="4873625" cy="2133600"/>
            <a:chOff x="2592" y="1152"/>
            <a:chExt cx="3070" cy="1344"/>
          </a:xfrm>
        </p:grpSpPr>
        <p:sp>
          <p:nvSpPr>
            <p:cNvPr id="62482" name="AutoShape 20"/>
            <p:cNvSpPr>
              <a:spLocks noChangeArrowheads="1"/>
            </p:cNvSpPr>
            <p:nvPr/>
          </p:nvSpPr>
          <p:spPr bwMode="auto">
            <a:xfrm>
              <a:off x="2592" y="2112"/>
              <a:ext cx="576" cy="384"/>
            </a:xfrm>
            <a:prstGeom prst="irregularSeal1">
              <a:avLst/>
            </a:prstGeom>
            <a:solidFill>
              <a:schemeClr val="hlink"/>
            </a:solidFill>
            <a:ln w="9525">
              <a:solidFill>
                <a:schemeClr val="tx1"/>
              </a:solidFill>
              <a:miter lim="800000"/>
              <a:headEnd/>
              <a:tailEnd/>
            </a:ln>
          </p:spPr>
          <p:txBody>
            <a:bodyPr wrap="none" anchor="ctr"/>
            <a:lstStyle/>
            <a:p>
              <a:pPr algn="ctr" eaLnBrk="1" hangingPunct="1"/>
              <a:endParaRPr lang="fr-FR" sz="2400" dirty="0">
                <a:latin typeface="Times New Roman" pitchFamily="18" charset="0"/>
              </a:endParaRPr>
            </a:p>
          </p:txBody>
        </p:sp>
        <p:grpSp>
          <p:nvGrpSpPr>
            <p:cNvPr id="62483" name="Group 21"/>
            <p:cNvGrpSpPr>
              <a:grpSpLocks/>
            </p:cNvGrpSpPr>
            <p:nvPr/>
          </p:nvGrpSpPr>
          <p:grpSpPr bwMode="auto">
            <a:xfrm>
              <a:off x="2864" y="1152"/>
              <a:ext cx="2798" cy="1168"/>
              <a:chOff x="2864" y="1152"/>
              <a:chExt cx="2798" cy="1168"/>
            </a:xfrm>
          </p:grpSpPr>
          <p:sp>
            <p:nvSpPr>
              <p:cNvPr id="62484" name="Text Box 22"/>
              <p:cNvSpPr txBox="1">
                <a:spLocks noChangeArrowheads="1"/>
              </p:cNvSpPr>
              <p:nvPr/>
            </p:nvSpPr>
            <p:spPr bwMode="auto">
              <a:xfrm>
                <a:off x="3641" y="1152"/>
                <a:ext cx="2021" cy="524"/>
              </a:xfrm>
              <a:prstGeom prst="rect">
                <a:avLst/>
              </a:prstGeom>
              <a:solidFill>
                <a:srgbClr val="FFFEE9"/>
              </a:solidFill>
              <a:ln w="9525">
                <a:solidFill>
                  <a:schemeClr val="accent1"/>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b="1" dirty="0">
                    <a:solidFill>
                      <a:srgbClr val="000099"/>
                    </a:solidFill>
                    <a:latin typeface="DomCasual BT"/>
                  </a:rPr>
                  <a:t>Évènement dangereux</a:t>
                </a:r>
              </a:p>
            </p:txBody>
          </p:sp>
          <p:sp>
            <p:nvSpPr>
              <p:cNvPr id="62485" name="Line 23"/>
              <p:cNvSpPr>
                <a:spLocks noChangeShapeType="1"/>
              </p:cNvSpPr>
              <p:nvPr/>
            </p:nvSpPr>
            <p:spPr bwMode="auto">
              <a:xfrm flipV="1">
                <a:off x="2880" y="1344"/>
                <a:ext cx="761" cy="96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fr-FR" dirty="0"/>
              </a:p>
            </p:txBody>
          </p:sp>
          <p:sp>
            <p:nvSpPr>
              <p:cNvPr id="62486" name="Oval 24"/>
              <p:cNvSpPr>
                <a:spLocks noChangeArrowheads="1"/>
              </p:cNvSpPr>
              <p:nvPr/>
            </p:nvSpPr>
            <p:spPr bwMode="auto">
              <a:xfrm>
                <a:off x="2864" y="2272"/>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dirty="0">
                  <a:latin typeface="Times New Roman" pitchFamily="18" charset="0"/>
                </a:endParaRPr>
              </a:p>
            </p:txBody>
          </p:sp>
        </p:grpSp>
      </p:grpSp>
      <p:grpSp>
        <p:nvGrpSpPr>
          <p:cNvPr id="62469" name="Group 25"/>
          <p:cNvGrpSpPr>
            <a:grpSpLocks/>
          </p:cNvGrpSpPr>
          <p:nvPr/>
        </p:nvGrpSpPr>
        <p:grpSpPr bwMode="auto">
          <a:xfrm>
            <a:off x="2833471" y="4051300"/>
            <a:ext cx="2601913" cy="2044700"/>
            <a:chOff x="1625" y="2552"/>
            <a:chExt cx="1776" cy="1480"/>
          </a:xfrm>
        </p:grpSpPr>
        <p:sp>
          <p:nvSpPr>
            <p:cNvPr id="62478" name="AutoShape 26"/>
            <p:cNvSpPr>
              <a:spLocks noChangeArrowheads="1"/>
            </p:cNvSpPr>
            <p:nvPr/>
          </p:nvSpPr>
          <p:spPr bwMode="auto">
            <a:xfrm rot="5979132">
              <a:off x="2306" y="2700"/>
              <a:ext cx="792" cy="49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82 w 21600"/>
                <a:gd name="T13" fmla="*/ 5411 h 21600"/>
                <a:gd name="T14" fmla="*/ 18900 w 21600"/>
                <a:gd name="T15" fmla="*/ 1618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fr-FR" dirty="0"/>
            </a:p>
          </p:txBody>
        </p:sp>
        <p:grpSp>
          <p:nvGrpSpPr>
            <p:cNvPr id="62479" name="Group 27"/>
            <p:cNvGrpSpPr>
              <a:grpSpLocks/>
            </p:cNvGrpSpPr>
            <p:nvPr/>
          </p:nvGrpSpPr>
          <p:grpSpPr bwMode="auto">
            <a:xfrm>
              <a:off x="1625" y="3408"/>
              <a:ext cx="1776" cy="624"/>
              <a:chOff x="1489" y="3408"/>
              <a:chExt cx="1776" cy="624"/>
            </a:xfrm>
          </p:grpSpPr>
          <p:sp>
            <p:nvSpPr>
              <p:cNvPr id="62480" name="AutoShape 28"/>
              <p:cNvSpPr>
                <a:spLocks noChangeArrowheads="1"/>
              </p:cNvSpPr>
              <p:nvPr/>
            </p:nvSpPr>
            <p:spPr bwMode="auto">
              <a:xfrm>
                <a:off x="1489" y="3408"/>
                <a:ext cx="1776" cy="624"/>
              </a:xfrm>
              <a:prstGeom prst="doubleWave">
                <a:avLst>
                  <a:gd name="adj1" fmla="val 6500"/>
                  <a:gd name="adj2" fmla="val 0"/>
                </a:avLst>
              </a:prstGeom>
              <a:solidFill>
                <a:srgbClr val="FFFEE9"/>
              </a:solidFill>
              <a:ln w="9525">
                <a:solidFill>
                  <a:schemeClr val="accent1"/>
                </a:solidFill>
                <a:miter lim="800000"/>
                <a:headEnd/>
                <a:tailEnd/>
              </a:ln>
            </p:spPr>
            <p:txBody>
              <a:bodyPr wrap="none" anchor="ctr"/>
              <a:lstStyle/>
              <a:p>
                <a:pPr algn="ctr" eaLnBrk="1" hangingPunct="1"/>
                <a:endParaRPr lang="fr-FR" sz="2400" dirty="0">
                  <a:latin typeface="Times New Roman" pitchFamily="18" charset="0"/>
                </a:endParaRPr>
              </a:p>
            </p:txBody>
          </p:sp>
          <p:sp>
            <p:nvSpPr>
              <p:cNvPr id="62481" name="Text Box 29"/>
              <p:cNvSpPr txBox="1">
                <a:spLocks noChangeArrowheads="1"/>
              </p:cNvSpPr>
              <p:nvPr/>
            </p:nvSpPr>
            <p:spPr bwMode="auto">
              <a:xfrm>
                <a:off x="1818" y="3543"/>
                <a:ext cx="1153" cy="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b="1" dirty="0">
                    <a:solidFill>
                      <a:srgbClr val="000099"/>
                    </a:solidFill>
                    <a:latin typeface="DomCasual BT"/>
                  </a:rPr>
                  <a:t>Dommage</a:t>
                </a:r>
                <a:endParaRPr lang="fr-FR" sz="3600" b="1" dirty="0">
                  <a:solidFill>
                    <a:srgbClr val="000099"/>
                  </a:solidFill>
                  <a:latin typeface="DomCasual BT"/>
                </a:endParaRPr>
              </a:p>
            </p:txBody>
          </p:sp>
        </p:grpSp>
      </p:grpSp>
      <p:sp>
        <p:nvSpPr>
          <p:cNvPr id="62470" name="Text Box 30"/>
          <p:cNvSpPr txBox="1">
            <a:spLocks noChangeArrowheads="1"/>
          </p:cNvSpPr>
          <p:nvPr/>
        </p:nvSpPr>
        <p:spPr bwMode="auto">
          <a:xfrm>
            <a:off x="107504" y="4643844"/>
            <a:ext cx="355624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Blessure superficielle sans arrêt</a:t>
            </a:r>
            <a:endParaRPr lang="fr-FR" sz="1800" dirty="0">
              <a:solidFill>
                <a:schemeClr val="tx2"/>
              </a:solidFill>
              <a:latin typeface="Arial Narrow" pitchFamily="34" charset="0"/>
            </a:endParaRPr>
          </a:p>
        </p:txBody>
      </p:sp>
      <p:sp>
        <p:nvSpPr>
          <p:cNvPr id="62471" name="Text Box 31"/>
          <p:cNvSpPr txBox="1">
            <a:spLocks noChangeArrowheads="1"/>
          </p:cNvSpPr>
          <p:nvPr/>
        </p:nvSpPr>
        <p:spPr bwMode="auto">
          <a:xfrm>
            <a:off x="107504" y="4931876"/>
            <a:ext cx="3816424"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Blessure grave avec arrêt de travail</a:t>
            </a:r>
            <a:endParaRPr lang="fr-FR" sz="1800" dirty="0">
              <a:solidFill>
                <a:schemeClr val="tx2"/>
              </a:solidFill>
              <a:latin typeface="Arial Narrow" pitchFamily="34" charset="0"/>
            </a:endParaRPr>
          </a:p>
        </p:txBody>
      </p:sp>
      <p:sp>
        <p:nvSpPr>
          <p:cNvPr id="62472" name="Text Box 32"/>
          <p:cNvSpPr txBox="1">
            <a:spLocks noChangeArrowheads="1"/>
          </p:cNvSpPr>
          <p:nvPr/>
        </p:nvSpPr>
        <p:spPr bwMode="auto">
          <a:xfrm>
            <a:off x="107504" y="5219908"/>
            <a:ext cx="277180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Blessure avec séquelles</a:t>
            </a:r>
          </a:p>
        </p:txBody>
      </p:sp>
      <p:sp>
        <p:nvSpPr>
          <p:cNvPr id="62473" name="Text Box 33"/>
          <p:cNvSpPr txBox="1">
            <a:spLocks noChangeArrowheads="1"/>
          </p:cNvSpPr>
          <p:nvPr/>
        </p:nvSpPr>
        <p:spPr bwMode="auto">
          <a:xfrm>
            <a:off x="107504" y="5507940"/>
            <a:ext cx="198120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Décès</a:t>
            </a:r>
          </a:p>
        </p:txBody>
      </p:sp>
      <p:sp>
        <p:nvSpPr>
          <p:cNvPr id="62474" name="Text Box 34"/>
          <p:cNvSpPr txBox="1">
            <a:spLocks noChangeArrowheads="1"/>
          </p:cNvSpPr>
          <p:nvPr/>
        </p:nvSpPr>
        <p:spPr bwMode="auto">
          <a:xfrm>
            <a:off x="4917504" y="4724400"/>
            <a:ext cx="4191000" cy="1077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92100" indent="-292100">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dirty="0">
                <a:latin typeface="DomCasual BT"/>
              </a:rPr>
              <a:t>  </a:t>
            </a:r>
            <a:r>
              <a:rPr lang="fr-FR" sz="1800" dirty="0" smtClean="0">
                <a:solidFill>
                  <a:schemeClr val="tx2"/>
                </a:solidFill>
                <a:latin typeface="DomCasual BT"/>
              </a:rPr>
              <a:t>L’événement </a:t>
            </a:r>
            <a:r>
              <a:rPr lang="fr-FR" sz="1800" dirty="0">
                <a:solidFill>
                  <a:schemeClr val="tx2"/>
                </a:solidFill>
                <a:latin typeface="DomCasual BT"/>
              </a:rPr>
              <a:t>dangereux est caractérisé par sa probabilité d’appariti</a:t>
            </a:r>
            <a:r>
              <a:rPr lang="fr-FR" sz="2000" dirty="0">
                <a:solidFill>
                  <a:schemeClr val="tx2"/>
                </a:solidFill>
                <a:latin typeface="DomCasual BT"/>
              </a:rPr>
              <a:t>on</a:t>
            </a:r>
            <a:r>
              <a:rPr lang="fr-FR" sz="2000" dirty="0">
                <a:latin typeface="DomCasual BT"/>
              </a:rPr>
              <a:t> </a:t>
            </a:r>
          </a:p>
        </p:txBody>
      </p:sp>
      <p:sp>
        <p:nvSpPr>
          <p:cNvPr id="62475" name="Text Box 35"/>
          <p:cNvSpPr txBox="1">
            <a:spLocks noChangeArrowheads="1"/>
          </p:cNvSpPr>
          <p:nvPr/>
        </p:nvSpPr>
        <p:spPr bwMode="auto">
          <a:xfrm>
            <a:off x="1763688" y="6253163"/>
            <a:ext cx="6552728" cy="2867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nSpc>
                <a:spcPct val="45000"/>
              </a:lnSpc>
              <a:spcBef>
                <a:spcPct val="50000"/>
              </a:spcBef>
            </a:pPr>
            <a:r>
              <a:rPr lang="fr-FR" sz="2400" b="1" dirty="0">
                <a:solidFill>
                  <a:schemeClr val="tx2"/>
                </a:solidFill>
              </a:rPr>
              <a:t>Le dommage est </a:t>
            </a:r>
            <a:r>
              <a:rPr lang="fr-FR" sz="2400" b="1" dirty="0" smtClean="0">
                <a:solidFill>
                  <a:schemeClr val="tx2"/>
                </a:solidFill>
              </a:rPr>
              <a:t>caractérisé par </a:t>
            </a:r>
            <a:r>
              <a:rPr lang="fr-FR" sz="2400" b="1" dirty="0">
                <a:solidFill>
                  <a:schemeClr val="tx2"/>
                </a:solidFill>
              </a:rPr>
              <a:t>sa gravité</a:t>
            </a:r>
            <a:endParaRPr lang="fr-FR" sz="2400" dirty="0">
              <a:latin typeface="Arial Narrow" pitchFamily="34" charset="0"/>
            </a:endParaRPr>
          </a:p>
        </p:txBody>
      </p:sp>
      <p:sp>
        <p:nvSpPr>
          <p:cNvPr id="62477" name="Text Box 3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95F1E6F-FA8C-4250-B3F9-D4F654BB934E}" type="slidenum">
              <a:rPr lang="fr-FR" sz="1400" b="1"/>
              <a:pPr>
                <a:spcBef>
                  <a:spcPct val="50000"/>
                </a:spcBef>
              </a:pPr>
              <a:t>43</a:t>
            </a:fld>
            <a:endParaRPr lang="fr-FR" sz="1400" b="1" dirty="0"/>
          </a:p>
        </p:txBody>
      </p:sp>
    </p:spTree>
  </p:cSld>
  <p:clrMapOvr>
    <a:masterClrMapping/>
  </p:clrMapOvr>
  <p:transition spd="slow" advTm="10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287463" y="1857375"/>
            <a:ext cx="7489825"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3600" b="1" dirty="0">
                <a:solidFill>
                  <a:schemeClr val="accent2"/>
                </a:solidFill>
                <a:latin typeface="Times New Roman" pitchFamily="18" charset="0"/>
              </a:rPr>
              <a:t>Quel est le rôle d’un </a:t>
            </a:r>
            <a:r>
              <a:rPr lang="fr-FR" sz="3600" b="1" dirty="0">
                <a:solidFill>
                  <a:srgbClr val="FF5050"/>
                </a:solidFill>
                <a:latin typeface="Times New Roman" pitchFamily="18" charset="0"/>
              </a:rPr>
              <a:t>S</a:t>
            </a:r>
            <a:r>
              <a:rPr lang="fr-FR" sz="3600" b="1" dirty="0">
                <a:solidFill>
                  <a:schemeClr val="accent2"/>
                </a:solidFill>
                <a:latin typeface="Times New Roman" pitchFamily="18" charset="0"/>
              </a:rPr>
              <a:t>auveteur </a:t>
            </a:r>
            <a:r>
              <a:rPr lang="fr-FR" sz="3600" b="1" dirty="0">
                <a:solidFill>
                  <a:srgbClr val="FF5050"/>
                </a:solidFill>
                <a:latin typeface="Times New Roman" pitchFamily="18" charset="0"/>
              </a:rPr>
              <a:t>S</a:t>
            </a:r>
            <a:r>
              <a:rPr lang="fr-FR" sz="3600" b="1" dirty="0">
                <a:solidFill>
                  <a:schemeClr val="accent2"/>
                </a:solidFill>
                <a:latin typeface="Times New Roman" pitchFamily="18" charset="0"/>
              </a:rPr>
              <a:t>ecouriste du </a:t>
            </a:r>
            <a:r>
              <a:rPr lang="fr-FR" sz="3600" b="1" dirty="0">
                <a:solidFill>
                  <a:srgbClr val="FF5050"/>
                </a:solidFill>
                <a:latin typeface="Times New Roman" pitchFamily="18" charset="0"/>
              </a:rPr>
              <a:t>T</a:t>
            </a:r>
            <a:r>
              <a:rPr lang="fr-FR" sz="3600" b="1" dirty="0">
                <a:solidFill>
                  <a:schemeClr val="accent2"/>
                </a:solidFill>
                <a:latin typeface="Times New Roman" pitchFamily="18" charset="0"/>
              </a:rPr>
              <a:t>ravail ?</a:t>
            </a:r>
          </a:p>
        </p:txBody>
      </p:sp>
      <p:sp>
        <p:nvSpPr>
          <p:cNvPr id="63491" name="Text Box 3"/>
          <p:cNvSpPr txBox="1">
            <a:spLocks noChangeArrowheads="1"/>
          </p:cNvSpPr>
          <p:nvPr/>
        </p:nvSpPr>
        <p:spPr bwMode="auto">
          <a:xfrm>
            <a:off x="1187450" y="1438275"/>
            <a:ext cx="7510463" cy="523875"/>
          </a:xfrm>
          <a:prstGeom prst="rect">
            <a:avLst/>
          </a:prstGeom>
          <a:solidFill>
            <a:srgbClr val="FFFF66"/>
          </a:solidFill>
          <a:ln w="9525">
            <a:solidFill>
              <a:srgbClr val="FFFF66"/>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2800" b="1" dirty="0">
                <a:latin typeface="Times New Roman" pitchFamily="18" charset="0"/>
              </a:rPr>
              <a:t>Formation SST</a:t>
            </a:r>
          </a:p>
        </p:txBody>
      </p:sp>
      <p:pic>
        <p:nvPicPr>
          <p:cNvPr id="63492" name="Picture 6" descr="http://www.inrs.fr/inrs-pub/inrs01.nsf/IntranetObject-accesParReference/Dossier+Sauvetage+Secourisme+du+travail/$File/logosst.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14313" y="1143000"/>
            <a:ext cx="1428750" cy="1428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3493" name="ZoneTexte 5"/>
          <p:cNvSpPr txBox="1">
            <a:spLocks noChangeArrowheads="1"/>
          </p:cNvSpPr>
          <p:nvPr/>
        </p:nvSpPr>
        <p:spPr bwMode="auto">
          <a:xfrm>
            <a:off x="1224408" y="3057525"/>
            <a:ext cx="7812088" cy="34163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eaLnBrk="1" hangingPunct="1"/>
            <a:r>
              <a:rPr lang="fr-FR" sz="1800" b="1" dirty="0">
                <a:solidFill>
                  <a:srgbClr val="C00000"/>
                </a:solidFill>
              </a:rPr>
              <a:t>Un sauveteur-secouriste du travail (SST) est un membre du personnel volontaire ou désigné pour porter secours en cas d’accident. Il doit être capable de porter secours à tout moment au sein de son entreprise à toute victime d’un accident du travail, dans l’attente de l’arrivée des secours spécialisés. </a:t>
            </a:r>
          </a:p>
          <a:p>
            <a:pPr algn="just" eaLnBrk="1" hangingPunct="1"/>
            <a:r>
              <a:rPr lang="fr-FR" sz="1800" dirty="0"/>
              <a:t>Le code du travail rend obligatoire la présence d’un membre du personnel ayant reçu les premiers secours en cas d’urgence, dans chaque atelier où sont effectués des travaux dangereux et sur chaque chantier occupant 20 personnes au moins pendant plus de 15 jours où sont effectués des travaux </a:t>
            </a:r>
            <a:r>
              <a:rPr lang="fr-FR" sz="1800" dirty="0" smtClean="0"/>
              <a:t>dangereux. </a:t>
            </a:r>
            <a:r>
              <a:rPr lang="fr-FR" sz="1800" dirty="0"/>
              <a:t>Il vaut mieux disposer de plusieurs sauveteurs-secouristes du travail, surtout dans les lieux où les risques d’accident sont les plus élevés et les plus </a:t>
            </a:r>
            <a:r>
              <a:rPr lang="fr-FR" sz="1800" dirty="0" smtClean="0"/>
              <a:t>graves.</a:t>
            </a:r>
            <a:endParaRPr lang="fr-FR" sz="1800" dirty="0"/>
          </a:p>
        </p:txBody>
      </p:sp>
      <p:sp>
        <p:nvSpPr>
          <p:cNvPr id="6349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3495"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0BE5AE0C-3DAC-4A5A-B22A-63A53B890C75}" type="slidenum">
              <a:rPr lang="fr-FR" sz="1400" b="1"/>
              <a:pPr>
                <a:spcBef>
                  <a:spcPct val="50000"/>
                </a:spcBef>
              </a:pPr>
              <a:t>44</a:t>
            </a:fld>
            <a:endParaRPr lang="fr-FR" sz="1400" b="1" dirty="0"/>
          </a:p>
        </p:txBody>
      </p:sp>
    </p:spTree>
  </p:cSld>
  <p:clrMapOvr>
    <a:masterClrMapping/>
  </p:clrMapOvr>
  <p:transition advTm="1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ChangeArrowheads="1"/>
          </p:cNvSpPr>
          <p:nvPr/>
        </p:nvSpPr>
        <p:spPr bwMode="auto">
          <a:xfrm>
            <a:off x="1042988" y="1700808"/>
            <a:ext cx="7726975" cy="45243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endParaRPr lang="fr-FR" sz="2400" dirty="0">
              <a:latin typeface="Verdana" pitchFamily="34" charset="0"/>
            </a:endParaRPr>
          </a:p>
          <a:p>
            <a:pPr algn="ctr"/>
            <a:endParaRPr lang="fr-FR" sz="2400" b="1" dirty="0">
              <a:latin typeface="Verdana" pitchFamily="34" charset="0"/>
            </a:endParaRPr>
          </a:p>
          <a:p>
            <a:pPr algn="ctr"/>
            <a:r>
              <a:rPr lang="fr-FR" sz="2400" b="1" dirty="0">
                <a:latin typeface="Verdana" pitchFamily="34" charset="0"/>
              </a:rPr>
              <a:t>Face à une situation d’accident</a:t>
            </a:r>
          </a:p>
          <a:p>
            <a:pPr algn="ctr"/>
            <a:endParaRPr lang="fr-FR" sz="2400" b="1" dirty="0">
              <a:latin typeface="Verdana" pitchFamily="34" charset="0"/>
            </a:endParaRPr>
          </a:p>
          <a:p>
            <a:pPr algn="ctr"/>
            <a:r>
              <a:rPr lang="fr-FR" sz="2400" b="1" dirty="0" err="1">
                <a:solidFill>
                  <a:srgbClr val="A8131D"/>
                </a:solidFill>
                <a:latin typeface="Verdana" pitchFamily="34" charset="0"/>
              </a:rPr>
              <a:t>PR</a:t>
            </a:r>
            <a:r>
              <a:rPr lang="fr-FR" sz="2400" b="1" dirty="0" err="1">
                <a:latin typeface="Verdana" pitchFamily="34" charset="0"/>
              </a:rPr>
              <a:t>otéger</a:t>
            </a:r>
            <a:r>
              <a:rPr lang="fr-FR" sz="2400" b="1" dirty="0">
                <a:latin typeface="Verdana" pitchFamily="34" charset="0"/>
              </a:rPr>
              <a:t>-</a:t>
            </a:r>
            <a:r>
              <a:rPr lang="fr-FR" sz="2400" b="1" dirty="0">
                <a:solidFill>
                  <a:srgbClr val="A8131D"/>
                </a:solidFill>
                <a:latin typeface="Verdana" pitchFamily="34" charset="0"/>
              </a:rPr>
              <a:t>E</a:t>
            </a:r>
            <a:r>
              <a:rPr lang="fr-FR" sz="2400" b="1" dirty="0">
                <a:latin typeface="Verdana" pitchFamily="34" charset="0"/>
              </a:rPr>
              <a:t>xaminer-</a:t>
            </a:r>
            <a:r>
              <a:rPr lang="fr-FR" sz="2400" b="1" dirty="0">
                <a:solidFill>
                  <a:srgbClr val="A8131D"/>
                </a:solidFill>
                <a:latin typeface="Verdana" pitchFamily="34" charset="0"/>
              </a:rPr>
              <a:t>F</a:t>
            </a:r>
            <a:r>
              <a:rPr lang="fr-FR" sz="2400" b="1" dirty="0">
                <a:latin typeface="Verdana" pitchFamily="34" charset="0"/>
              </a:rPr>
              <a:t>aire </a:t>
            </a:r>
            <a:r>
              <a:rPr lang="fr-FR" sz="2400" b="1" dirty="0" smtClean="0">
                <a:solidFill>
                  <a:srgbClr val="A8131D"/>
                </a:solidFill>
                <a:latin typeface="Verdana" pitchFamily="34" charset="0"/>
              </a:rPr>
              <a:t>A</a:t>
            </a:r>
            <a:r>
              <a:rPr lang="fr-FR" sz="2400" b="1" dirty="0" smtClean="0">
                <a:latin typeface="Verdana" pitchFamily="34" charset="0"/>
              </a:rPr>
              <a:t>lerter-</a:t>
            </a:r>
            <a:r>
              <a:rPr lang="fr-FR" sz="2400" b="1" dirty="0" smtClean="0">
                <a:solidFill>
                  <a:srgbClr val="A8131D"/>
                </a:solidFill>
                <a:latin typeface="Verdana" pitchFamily="34" charset="0"/>
              </a:rPr>
              <a:t>S</a:t>
            </a:r>
            <a:r>
              <a:rPr lang="fr-FR" sz="2400" b="1" dirty="0" smtClean="0">
                <a:latin typeface="Verdana" pitchFamily="34" charset="0"/>
              </a:rPr>
              <a:t>ecourir</a:t>
            </a:r>
            <a:r>
              <a:rPr lang="fr-FR" sz="2400" dirty="0" smtClean="0">
                <a:latin typeface="Verdana" pitchFamily="34" charset="0"/>
              </a:rPr>
              <a:t> (</a:t>
            </a:r>
            <a:r>
              <a:rPr lang="fr-FR" sz="2400" i="1" dirty="0" smtClean="0">
                <a:latin typeface="Verdana" pitchFamily="34" charset="0"/>
              </a:rPr>
              <a:t>SEULEMENT si SST</a:t>
            </a:r>
            <a:r>
              <a:rPr lang="fr-FR" sz="2400" dirty="0" smtClean="0">
                <a:latin typeface="Verdana" pitchFamily="34" charset="0"/>
              </a:rPr>
              <a:t>)</a:t>
            </a:r>
          </a:p>
          <a:p>
            <a:pPr algn="ctr"/>
            <a:r>
              <a:rPr lang="fr-FR" sz="2400" b="1" dirty="0" smtClean="0">
                <a:solidFill>
                  <a:srgbClr val="A8131D"/>
                </a:solidFill>
                <a:latin typeface="Verdana" pitchFamily="34" charset="0"/>
              </a:rPr>
              <a:t>PREFAS</a:t>
            </a:r>
          </a:p>
          <a:p>
            <a:pPr algn="ctr"/>
            <a:endParaRPr lang="fr-FR" sz="2000" b="1" dirty="0" smtClean="0">
              <a:solidFill>
                <a:srgbClr val="A8131D"/>
              </a:solidFill>
              <a:latin typeface="Verdana" pitchFamily="34" charset="0"/>
            </a:endParaRPr>
          </a:p>
          <a:p>
            <a:pPr algn="ctr"/>
            <a:r>
              <a:rPr lang="fr-FR" sz="2400" b="1" dirty="0" smtClean="0">
                <a:solidFill>
                  <a:srgbClr val="A8131D"/>
                </a:solidFill>
                <a:latin typeface="Verdana" pitchFamily="34" charset="0"/>
              </a:rPr>
              <a:t>OU </a:t>
            </a:r>
          </a:p>
          <a:p>
            <a:pPr algn="ctr"/>
            <a:endParaRPr lang="fr-FR" sz="2000" b="1" dirty="0" smtClean="0">
              <a:solidFill>
                <a:srgbClr val="A8131D"/>
              </a:solidFill>
              <a:latin typeface="Verdana" pitchFamily="34" charset="0"/>
            </a:endParaRPr>
          </a:p>
          <a:p>
            <a:pPr algn="ctr"/>
            <a:r>
              <a:rPr lang="fr-FR" sz="2400" b="1" dirty="0" smtClean="0">
                <a:solidFill>
                  <a:srgbClr val="A8131D"/>
                </a:solidFill>
                <a:latin typeface="Verdana" pitchFamily="34" charset="0"/>
              </a:rPr>
              <a:t>P</a:t>
            </a:r>
            <a:r>
              <a:rPr lang="fr-FR" sz="2400" b="1" dirty="0" smtClean="0">
                <a:latin typeface="Verdana" pitchFamily="34" charset="0"/>
              </a:rPr>
              <a:t>rotéger-</a:t>
            </a:r>
            <a:r>
              <a:rPr lang="fr-FR" sz="2400" b="1" dirty="0" smtClean="0">
                <a:solidFill>
                  <a:srgbClr val="A8131D"/>
                </a:solidFill>
                <a:latin typeface="Verdana" pitchFamily="34" charset="0"/>
              </a:rPr>
              <a:t>A</a:t>
            </a:r>
            <a:r>
              <a:rPr lang="fr-FR" sz="2400" b="1" dirty="0" smtClean="0">
                <a:latin typeface="Verdana" pitchFamily="34" charset="0"/>
              </a:rPr>
              <a:t>lerter-</a:t>
            </a:r>
            <a:r>
              <a:rPr lang="fr-FR" sz="2400" b="1" dirty="0" smtClean="0">
                <a:solidFill>
                  <a:srgbClr val="A8131D"/>
                </a:solidFill>
                <a:latin typeface="Verdana" pitchFamily="34" charset="0"/>
              </a:rPr>
              <a:t>S</a:t>
            </a:r>
            <a:r>
              <a:rPr lang="fr-FR" sz="2400" b="1" dirty="0" smtClean="0">
                <a:latin typeface="Verdana" pitchFamily="34" charset="0"/>
              </a:rPr>
              <a:t>ecourir</a:t>
            </a:r>
          </a:p>
          <a:p>
            <a:pPr algn="ctr"/>
            <a:r>
              <a:rPr lang="fr-FR" sz="2400" b="1" dirty="0" smtClean="0">
                <a:solidFill>
                  <a:srgbClr val="A8131D"/>
                </a:solidFill>
                <a:latin typeface="Verdana" pitchFamily="34" charset="0"/>
              </a:rPr>
              <a:t>PAS</a:t>
            </a:r>
            <a:endParaRPr lang="fr-FR" sz="2400" b="1" dirty="0">
              <a:solidFill>
                <a:srgbClr val="A8131D"/>
              </a:solidFill>
              <a:latin typeface="Verdana" pitchFamily="34" charset="0"/>
            </a:endParaRPr>
          </a:p>
        </p:txBody>
      </p:sp>
      <p:sp>
        <p:nvSpPr>
          <p:cNvPr id="64515"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451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62F671A-BE88-4893-B2BA-28859E029136}" type="slidenum">
              <a:rPr lang="fr-FR" sz="1400" b="1"/>
              <a:pPr>
                <a:spcBef>
                  <a:spcPct val="50000"/>
                </a:spcBef>
              </a:pPr>
              <a:t>45</a:t>
            </a:fld>
            <a:endParaRPr lang="fr-FR" sz="1400" b="1"/>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noChangeArrowheads="1"/>
          </p:cNvSpPr>
          <p:nvPr>
            <p:ph type="body" idx="4294967295"/>
          </p:nvPr>
        </p:nvSpPr>
        <p:spPr>
          <a:xfrm>
            <a:off x="1187450" y="1557338"/>
            <a:ext cx="7543800" cy="4319587"/>
          </a:xfrm>
        </p:spPr>
        <p:txBody>
          <a:bodyPr/>
          <a:lstStyle/>
          <a:p>
            <a:pPr marL="442913" indent="-442913" algn="just">
              <a:lnSpc>
                <a:spcPct val="80000"/>
              </a:lnSpc>
              <a:buFontTx/>
              <a:buNone/>
            </a:pPr>
            <a:r>
              <a:rPr lang="fr-FR" sz="2000" dirty="0" smtClean="0">
                <a:solidFill>
                  <a:schemeClr val="tx1"/>
                </a:solidFill>
              </a:rPr>
              <a:t>1) PROTEGER </a:t>
            </a:r>
            <a:r>
              <a:rPr lang="fr-FR" sz="2000" b="0" dirty="0" smtClean="0">
                <a:solidFill>
                  <a:schemeClr val="tx1"/>
                </a:solidFill>
              </a:rPr>
              <a:t>c’est s’organiser pour éviter le cumul ou l’aggravation d’accidents :</a:t>
            </a:r>
          </a:p>
          <a:p>
            <a:pPr marL="0" indent="0" algn="just">
              <a:lnSpc>
                <a:spcPct val="80000"/>
              </a:lnSpc>
              <a:buNone/>
            </a:pPr>
            <a:endParaRPr lang="fr-FR" sz="1800" b="0" dirty="0" smtClean="0">
              <a:solidFill>
                <a:schemeClr val="tx1"/>
              </a:solidFill>
            </a:endParaRPr>
          </a:p>
          <a:p>
            <a:pPr lvl="1" algn="just">
              <a:lnSpc>
                <a:spcPct val="80000"/>
              </a:lnSpc>
              <a:buFont typeface="Wingdings" pitchFamily="2" charset="2"/>
              <a:buChar char="Ø"/>
            </a:pPr>
            <a:r>
              <a:rPr lang="fr-FR" dirty="0" smtClean="0"/>
              <a:t>pour la victime,</a:t>
            </a:r>
          </a:p>
          <a:p>
            <a:pPr lvl="1" algn="just">
              <a:lnSpc>
                <a:spcPct val="80000"/>
              </a:lnSpc>
              <a:buFont typeface="Wingdings" pitchFamily="2" charset="2"/>
              <a:buChar char="Ø"/>
            </a:pPr>
            <a:r>
              <a:rPr lang="fr-FR" dirty="0" smtClean="0"/>
              <a:t>pour soi,</a:t>
            </a:r>
          </a:p>
          <a:p>
            <a:pPr lvl="1" algn="just">
              <a:lnSpc>
                <a:spcPct val="80000"/>
              </a:lnSpc>
              <a:buFont typeface="Wingdings" pitchFamily="2" charset="2"/>
              <a:buChar char="Ø"/>
            </a:pPr>
            <a:r>
              <a:rPr lang="fr-FR" dirty="0" smtClean="0"/>
              <a:t>pour les autres.</a:t>
            </a:r>
          </a:p>
          <a:p>
            <a:pPr marL="457200" lvl="1" indent="0" algn="just">
              <a:lnSpc>
                <a:spcPct val="80000"/>
              </a:lnSpc>
              <a:buNone/>
            </a:pPr>
            <a:endParaRPr lang="fr-FR" sz="1800" dirty="0" smtClean="0"/>
          </a:p>
          <a:p>
            <a:pPr lvl="1" algn="just">
              <a:lnSpc>
                <a:spcPct val="80000"/>
              </a:lnSpc>
            </a:pPr>
            <a:r>
              <a:rPr lang="fr-FR" dirty="0" smtClean="0"/>
              <a:t>Il s’agit de:</a:t>
            </a:r>
          </a:p>
          <a:p>
            <a:pPr lvl="2" algn="just">
              <a:lnSpc>
                <a:spcPct val="80000"/>
              </a:lnSpc>
              <a:buFont typeface="Wingdings" pitchFamily="2" charset="2"/>
              <a:buChar char="Ø"/>
            </a:pPr>
            <a:r>
              <a:rPr lang="fr-FR" sz="2000" dirty="0" smtClean="0"/>
              <a:t>repérer la présence d’un risque persistant et de l’analyser</a:t>
            </a:r>
          </a:p>
          <a:p>
            <a:pPr lvl="2" algn="just">
              <a:lnSpc>
                <a:spcPct val="80000"/>
              </a:lnSpc>
              <a:buFont typeface="Wingdings" pitchFamily="2" charset="2"/>
              <a:buChar char="Ø"/>
            </a:pPr>
            <a:r>
              <a:rPr lang="fr-FR" sz="2000" dirty="0" smtClean="0"/>
              <a:t>intervenir si le risque est persistant pour:</a:t>
            </a:r>
          </a:p>
          <a:p>
            <a:pPr lvl="2" algn="just">
              <a:lnSpc>
                <a:spcPct val="80000"/>
              </a:lnSpc>
              <a:buFontTx/>
              <a:buNone/>
            </a:pPr>
            <a:r>
              <a:rPr lang="fr-FR" sz="2000" dirty="0" smtClean="0"/>
              <a:t>     1-l’éliminer, </a:t>
            </a:r>
          </a:p>
          <a:p>
            <a:pPr lvl="3" algn="just">
              <a:lnSpc>
                <a:spcPct val="80000"/>
              </a:lnSpc>
              <a:buFont typeface="Wingdings" pitchFamily="2" charset="2"/>
              <a:buNone/>
            </a:pPr>
            <a:r>
              <a:rPr lang="fr-FR" sz="2000" dirty="0" smtClean="0"/>
              <a:t>2-dégager si le risque ne peut être éliminé,</a:t>
            </a:r>
          </a:p>
          <a:p>
            <a:pPr lvl="3" algn="just">
              <a:lnSpc>
                <a:spcPct val="80000"/>
              </a:lnSpc>
              <a:buFontTx/>
              <a:buNone/>
            </a:pPr>
            <a:r>
              <a:rPr lang="fr-FR" sz="2000" dirty="0" smtClean="0"/>
              <a:t>3-baliser l’espace si la victime ne peut être déplacée.</a:t>
            </a:r>
          </a:p>
          <a:p>
            <a:pPr lvl="3" algn="just">
              <a:lnSpc>
                <a:spcPct val="80000"/>
              </a:lnSpc>
            </a:pPr>
            <a:endParaRPr lang="fr-FR" sz="1200" dirty="0" smtClean="0"/>
          </a:p>
        </p:txBody>
      </p:sp>
      <p:sp>
        <p:nvSpPr>
          <p:cNvPr id="65539"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554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1A749DD-8D25-4010-82DF-39D8591B9B2F}" type="slidenum">
              <a:rPr lang="fr-FR" sz="1400" b="1"/>
              <a:pPr>
                <a:spcBef>
                  <a:spcPct val="50000"/>
                </a:spcBef>
              </a:pPr>
              <a:t>46</a:t>
            </a:fld>
            <a:endParaRPr lang="fr-FR" sz="1400" b="1"/>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4294967295"/>
          </p:nvPr>
        </p:nvSpPr>
        <p:spPr>
          <a:xfrm>
            <a:off x="899592" y="1557338"/>
            <a:ext cx="7831658" cy="3962400"/>
          </a:xfrm>
        </p:spPr>
        <p:txBody>
          <a:bodyPr/>
          <a:lstStyle/>
          <a:p>
            <a:pPr lvl="3" algn="just">
              <a:lnSpc>
                <a:spcPct val="80000"/>
              </a:lnSpc>
              <a:defRPr/>
            </a:pPr>
            <a:endParaRPr lang="fr-FR" dirty="0" smtClean="0"/>
          </a:p>
          <a:p>
            <a:pPr marL="400050" lvl="1" indent="0" algn="just">
              <a:lnSpc>
                <a:spcPct val="80000"/>
              </a:lnSpc>
              <a:buFontTx/>
              <a:buNone/>
              <a:defRPr/>
            </a:pPr>
            <a:r>
              <a:rPr lang="fr-FR" b="1" dirty="0" smtClean="0">
                <a:solidFill>
                  <a:schemeClr val="tx1"/>
                </a:solidFill>
              </a:rPr>
              <a:t>2</a:t>
            </a:r>
            <a:r>
              <a:rPr lang="fr-FR" sz="2400" b="1" dirty="0" smtClean="0">
                <a:solidFill>
                  <a:schemeClr val="tx1"/>
                </a:solidFill>
              </a:rPr>
              <a:t>) </a:t>
            </a:r>
            <a:r>
              <a:rPr lang="fr-FR" b="1" dirty="0" smtClean="0">
                <a:solidFill>
                  <a:schemeClr val="tx1"/>
                </a:solidFill>
              </a:rPr>
              <a:t>EXAMINER</a:t>
            </a:r>
            <a:r>
              <a:rPr lang="fr-FR" sz="2400" dirty="0" smtClean="0">
                <a:solidFill>
                  <a:schemeClr val="tx1"/>
                </a:solidFill>
              </a:rPr>
              <a:t> </a:t>
            </a:r>
            <a:r>
              <a:rPr lang="fr-FR" b="0" dirty="0" smtClean="0">
                <a:solidFill>
                  <a:schemeClr val="tx1"/>
                </a:solidFill>
              </a:rPr>
              <a:t>c’est faire le bilan des fonctions vitales:</a:t>
            </a:r>
          </a:p>
          <a:p>
            <a:pPr marL="0" indent="0" algn="just">
              <a:lnSpc>
                <a:spcPct val="80000"/>
              </a:lnSpc>
              <a:buNone/>
              <a:defRPr/>
            </a:pPr>
            <a:endParaRPr lang="fr-FR" sz="1800" b="0" dirty="0" smtClean="0">
              <a:solidFill>
                <a:schemeClr val="tx1"/>
              </a:solidFill>
            </a:endParaRPr>
          </a:p>
          <a:p>
            <a:pPr marL="685800" lvl="1" algn="just">
              <a:lnSpc>
                <a:spcPct val="80000"/>
              </a:lnSpc>
              <a:buFont typeface="Wingdings" pitchFamily="2" charset="2"/>
              <a:buChar char="Ø"/>
              <a:defRPr/>
            </a:pPr>
            <a:r>
              <a:rPr lang="fr-FR" sz="1800" dirty="0" smtClean="0"/>
              <a:t>Hémorragie: CML = Compression manuelle Locale </a:t>
            </a:r>
          </a:p>
          <a:p>
            <a:pPr marL="685800" lvl="1" indent="1558925" algn="just">
              <a:lnSpc>
                <a:spcPct val="80000"/>
              </a:lnSpc>
              <a:buNone/>
              <a:defRPr/>
            </a:pPr>
            <a:r>
              <a:rPr lang="fr-FR" sz="1800" dirty="0" smtClean="0"/>
              <a:t>ou PC = Point de Compression</a:t>
            </a:r>
          </a:p>
          <a:p>
            <a:pPr marL="685800" lvl="1" algn="just">
              <a:lnSpc>
                <a:spcPct val="80000"/>
              </a:lnSpc>
              <a:buFont typeface="Wingdings" pitchFamily="2" charset="2"/>
              <a:buChar char="Ø"/>
              <a:defRPr/>
            </a:pPr>
            <a:r>
              <a:rPr lang="fr-FR" sz="1800" dirty="0" smtClean="0"/>
              <a:t>Conscience: couvrir et alerter les secours</a:t>
            </a:r>
          </a:p>
          <a:p>
            <a:pPr marL="685800" lvl="1" algn="just">
              <a:lnSpc>
                <a:spcPct val="80000"/>
              </a:lnSpc>
              <a:buFont typeface="Wingdings" pitchFamily="2" charset="2"/>
              <a:buChar char="Ø"/>
              <a:defRPr/>
            </a:pPr>
            <a:r>
              <a:rPr lang="fr-FR" sz="1800" dirty="0" smtClean="0"/>
              <a:t>Inconscience:</a:t>
            </a:r>
          </a:p>
          <a:p>
            <a:pPr marL="1077913" lvl="2" indent="-220663" algn="just">
              <a:lnSpc>
                <a:spcPct val="80000"/>
              </a:lnSpc>
              <a:buNone/>
              <a:defRPr/>
            </a:pPr>
            <a:r>
              <a:rPr lang="fr-FR" sz="2000" dirty="0" smtClean="0"/>
              <a:t>- </a:t>
            </a:r>
            <a:r>
              <a:rPr lang="fr-FR" dirty="0" smtClean="0"/>
              <a:t>la victime respire = PLS (Position Latérale de Sécurité ) et alerter les secours.</a:t>
            </a:r>
          </a:p>
          <a:p>
            <a:pPr marL="857250" lvl="2" indent="0" algn="just">
              <a:lnSpc>
                <a:spcPct val="80000"/>
              </a:lnSpc>
              <a:buNone/>
              <a:defRPr/>
            </a:pPr>
            <a:r>
              <a:rPr lang="fr-FR" b="1" dirty="0"/>
              <a:t>-</a:t>
            </a:r>
            <a:r>
              <a:rPr lang="fr-FR" dirty="0" smtClean="0"/>
              <a:t> la victime ne respire pas:</a:t>
            </a:r>
          </a:p>
          <a:p>
            <a:pPr lvl="3" algn="just">
              <a:lnSpc>
                <a:spcPct val="80000"/>
              </a:lnSpc>
              <a:buFont typeface="Wingdings" pitchFamily="2" charset="2"/>
              <a:buChar char="Ø"/>
              <a:defRPr/>
            </a:pPr>
            <a:r>
              <a:rPr lang="fr-FR" dirty="0" smtClean="0"/>
              <a:t>la circulation (pouls) est correcte: pratiquer le Bouche à Bouche,</a:t>
            </a:r>
          </a:p>
          <a:p>
            <a:pPr lvl="3" algn="just">
              <a:lnSpc>
                <a:spcPct val="80000"/>
              </a:lnSpc>
              <a:buFont typeface="Wingdings" pitchFamily="2" charset="2"/>
              <a:buChar char="Ø"/>
              <a:defRPr/>
            </a:pPr>
            <a:r>
              <a:rPr lang="fr-FR" dirty="0" smtClean="0"/>
              <a:t>la circulation ne se fait pas: Bouche à Bouche et  massage cardiaque externe.</a:t>
            </a:r>
          </a:p>
          <a:p>
            <a:pPr algn="just">
              <a:lnSpc>
                <a:spcPct val="80000"/>
              </a:lnSpc>
              <a:defRPr/>
            </a:pPr>
            <a:endParaRPr lang="fr-FR" sz="1600" b="0" dirty="0" smtClean="0">
              <a:solidFill>
                <a:schemeClr val="tx1"/>
              </a:solidFill>
            </a:endParaRPr>
          </a:p>
          <a:p>
            <a:pPr marL="400050" lvl="1" indent="0" algn="just">
              <a:lnSpc>
                <a:spcPct val="80000"/>
              </a:lnSpc>
              <a:buFontTx/>
              <a:buNone/>
              <a:defRPr/>
            </a:pPr>
            <a:r>
              <a:rPr lang="fr-FR" b="1" dirty="0" smtClean="0">
                <a:solidFill>
                  <a:schemeClr val="tx1"/>
                </a:solidFill>
              </a:rPr>
              <a:t>3) ALERTER ou FAIRE ALERTER</a:t>
            </a:r>
          </a:p>
          <a:p>
            <a:pPr lvl="1" algn="just">
              <a:lnSpc>
                <a:spcPct val="80000"/>
              </a:lnSpc>
              <a:defRPr/>
            </a:pPr>
            <a:endParaRPr lang="fr-FR" b="1" dirty="0" smtClean="0">
              <a:solidFill>
                <a:schemeClr val="tx1"/>
              </a:solidFill>
            </a:endParaRPr>
          </a:p>
          <a:p>
            <a:pPr marL="400050" lvl="1" indent="0" algn="just">
              <a:lnSpc>
                <a:spcPct val="80000"/>
              </a:lnSpc>
              <a:buFontTx/>
              <a:buNone/>
              <a:defRPr/>
            </a:pPr>
            <a:r>
              <a:rPr lang="fr-FR" b="1" dirty="0" smtClean="0">
                <a:solidFill>
                  <a:schemeClr val="tx1"/>
                </a:solidFill>
              </a:rPr>
              <a:t>4) SECOURIR = AGIR </a:t>
            </a:r>
          </a:p>
        </p:txBody>
      </p:sp>
      <p:sp>
        <p:nvSpPr>
          <p:cNvPr id="66563"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656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CEB8AE1-F85B-498A-94AF-595C32FD15CF}" type="slidenum">
              <a:rPr lang="fr-FR" sz="1400" b="1"/>
              <a:pPr>
                <a:spcBef>
                  <a:spcPct val="50000"/>
                </a:spcBef>
              </a:pPr>
              <a:t>47</a:t>
            </a:fld>
            <a:endParaRPr lang="fr-FR" sz="1400" b="1"/>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a:hlinkClick r:id="" action="ppaction://ole?verb=0"/>
          </p:cNvPr>
          <p:cNvGraphicFramePr>
            <a:graphicFrameLocks noChangeAspect="1"/>
          </p:cNvGraphicFramePr>
          <p:nvPr/>
        </p:nvGraphicFramePr>
        <p:xfrm>
          <a:off x="1447800" y="4191000"/>
          <a:ext cx="2209800" cy="1730375"/>
        </p:xfrm>
        <a:graphic>
          <a:graphicData uri="http://schemas.openxmlformats.org/presentationml/2006/ole">
            <p:oleObj spid="_x0000_s67644" name="Clip" r:id="rId4" imgW="1741475" imgH="1664905" progId="">
              <p:embed/>
            </p:oleObj>
          </a:graphicData>
        </a:graphic>
      </p:graphicFrame>
      <p:grpSp>
        <p:nvGrpSpPr>
          <p:cNvPr id="67587" name="Group 3"/>
          <p:cNvGrpSpPr>
            <a:grpSpLocks/>
          </p:cNvGrpSpPr>
          <p:nvPr/>
        </p:nvGrpSpPr>
        <p:grpSpPr bwMode="auto">
          <a:xfrm>
            <a:off x="5486400" y="4191000"/>
            <a:ext cx="2209800" cy="1752600"/>
            <a:chOff x="3312" y="2688"/>
            <a:chExt cx="1392" cy="1104"/>
          </a:xfrm>
        </p:grpSpPr>
        <p:sp>
          <p:nvSpPr>
            <p:cNvPr id="67596" name="Rectangle 4"/>
            <p:cNvSpPr>
              <a:spLocks noChangeArrowheads="1"/>
            </p:cNvSpPr>
            <p:nvPr/>
          </p:nvSpPr>
          <p:spPr bwMode="auto">
            <a:xfrm>
              <a:off x="3312" y="2688"/>
              <a:ext cx="1392" cy="1104"/>
            </a:xfrm>
            <a:prstGeom prst="rect">
              <a:avLst/>
            </a:prstGeom>
            <a:solidFill>
              <a:schemeClr val="bg1"/>
            </a:solidFill>
            <a:ln w="9525">
              <a:solidFill>
                <a:srgbClr val="304696"/>
              </a:solidFill>
              <a:miter lim="800000"/>
              <a:headEnd/>
              <a:tailEnd/>
            </a:ln>
          </p:spPr>
          <p:txBody>
            <a:bodyPr wrap="none" anchor="ctr"/>
            <a:lstStyle/>
            <a:p>
              <a:pPr algn="ctr" eaLnBrk="1" hangingPunct="1"/>
              <a:endParaRPr lang="fr-FR" sz="2400">
                <a:latin typeface="Times New Roman" pitchFamily="18" charset="0"/>
              </a:endParaRPr>
            </a:p>
          </p:txBody>
        </p:sp>
        <p:grpSp>
          <p:nvGrpSpPr>
            <p:cNvPr id="67597" name="Group 5"/>
            <p:cNvGrpSpPr>
              <a:grpSpLocks/>
            </p:cNvGrpSpPr>
            <p:nvPr/>
          </p:nvGrpSpPr>
          <p:grpSpPr bwMode="auto">
            <a:xfrm>
              <a:off x="3504" y="2736"/>
              <a:ext cx="1080" cy="1008"/>
              <a:chOff x="3480" y="1520"/>
              <a:chExt cx="1002" cy="912"/>
            </a:xfrm>
          </p:grpSpPr>
          <p:sp>
            <p:nvSpPr>
              <p:cNvPr id="67598" name="Line 6"/>
              <p:cNvSpPr>
                <a:spLocks noChangeShapeType="1"/>
              </p:cNvSpPr>
              <p:nvPr/>
            </p:nvSpPr>
            <p:spPr bwMode="auto">
              <a:xfrm flipH="1" flipV="1">
                <a:off x="3552" y="1584"/>
                <a:ext cx="96" cy="48"/>
              </a:xfrm>
              <a:prstGeom prst="line">
                <a:avLst/>
              </a:prstGeom>
              <a:noFill/>
              <a:ln w="12700">
                <a:solidFill>
                  <a:schemeClr val="bg2"/>
                </a:solidFill>
                <a:round/>
                <a:headEnd/>
                <a:tailEnd/>
              </a:ln>
              <a:extLst>
                <a:ext uri="{909E8E84-426E-40DD-AFC4-6F175D3DCCD1}">
                  <a14:hiddenFill xmlns="" xmlns:a14="http://schemas.microsoft.com/office/drawing/2010/main">
                    <a:noFill/>
                  </a14:hiddenFill>
                </a:ext>
              </a:extLst>
            </p:spPr>
            <p:txBody>
              <a:bodyPr wrap="none" anchor="ctr"/>
              <a:lstStyle/>
              <a:p>
                <a:endParaRPr lang="fr-FR"/>
              </a:p>
            </p:txBody>
          </p:sp>
          <p:pic>
            <p:nvPicPr>
              <p:cNvPr id="67599" name="Picture 7"/>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552" y="1536"/>
                <a:ext cx="930" cy="7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7600" name="Rectangle 8"/>
              <p:cNvSpPr>
                <a:spLocks noChangeArrowheads="1"/>
              </p:cNvSpPr>
              <p:nvPr/>
            </p:nvSpPr>
            <p:spPr bwMode="auto">
              <a:xfrm>
                <a:off x="3504" y="1568"/>
                <a:ext cx="48" cy="864"/>
              </a:xfrm>
              <a:prstGeom prst="rect">
                <a:avLst/>
              </a:prstGeom>
              <a:solidFill>
                <a:schemeClr val="fo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sp>
            <p:nvSpPr>
              <p:cNvPr id="67601" name="Rectangle 9"/>
              <p:cNvSpPr>
                <a:spLocks noChangeArrowheads="1"/>
              </p:cNvSpPr>
              <p:nvPr/>
            </p:nvSpPr>
            <p:spPr bwMode="auto">
              <a:xfrm>
                <a:off x="3480" y="1520"/>
                <a:ext cx="96" cy="48"/>
              </a:xfrm>
              <a:prstGeom prst="rect">
                <a:avLst/>
              </a:prstGeom>
              <a:solidFill>
                <a:schemeClr val="fo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sp>
            <p:nvSpPr>
              <p:cNvPr id="67602" name="Line 10"/>
              <p:cNvSpPr>
                <a:spLocks noChangeShapeType="1"/>
              </p:cNvSpPr>
              <p:nvPr/>
            </p:nvSpPr>
            <p:spPr bwMode="auto">
              <a:xfrm flipH="1">
                <a:off x="3552" y="2112"/>
                <a:ext cx="48" cy="48"/>
              </a:xfrm>
              <a:prstGeom prst="line">
                <a:avLst/>
              </a:prstGeom>
              <a:noFill/>
              <a:ln w="12700">
                <a:solidFill>
                  <a:schemeClr val="bg2"/>
                </a:solidFill>
                <a:round/>
                <a:headEnd/>
                <a:tailEnd/>
              </a:ln>
              <a:extLst>
                <a:ext uri="{909E8E84-426E-40DD-AFC4-6F175D3DCCD1}">
                  <a14:hiddenFill xmlns="" xmlns:a14="http://schemas.microsoft.com/office/drawing/2010/main">
                    <a:noFill/>
                  </a14:hiddenFill>
                </a:ext>
              </a:extLst>
            </p:spPr>
            <p:txBody>
              <a:bodyPr wrap="none" anchor="ctr"/>
              <a:lstStyle/>
              <a:p>
                <a:endParaRPr lang="fr-FR"/>
              </a:p>
            </p:txBody>
          </p:sp>
        </p:grpSp>
      </p:grpSp>
      <p:sp>
        <p:nvSpPr>
          <p:cNvPr id="67588" name="Rectangle 11"/>
          <p:cNvSpPr>
            <a:spLocks noChangeArrowheads="1"/>
          </p:cNvSpPr>
          <p:nvPr/>
        </p:nvSpPr>
        <p:spPr bwMode="auto">
          <a:xfrm>
            <a:off x="5220072" y="6019800"/>
            <a:ext cx="2880320" cy="43353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a:r>
              <a:rPr lang="fr-FR" sz="1600" b="1" dirty="0">
                <a:solidFill>
                  <a:srgbClr val="304696"/>
                </a:solidFill>
                <a:latin typeface="Futura Md BT" pitchFamily="34" charset="0"/>
              </a:rPr>
              <a:t>Appel </a:t>
            </a:r>
            <a:r>
              <a:rPr lang="fr-FR" sz="1600" b="1" dirty="0" smtClean="0">
                <a:solidFill>
                  <a:srgbClr val="304696"/>
                </a:solidFill>
                <a:latin typeface="Futura Md BT" pitchFamily="34" charset="0"/>
              </a:rPr>
              <a:t>d’urgence européen</a:t>
            </a:r>
            <a:endParaRPr lang="fr-FR" sz="1600" b="1" dirty="0">
              <a:solidFill>
                <a:srgbClr val="304696"/>
              </a:solidFill>
              <a:latin typeface="Futura Md BT" pitchFamily="34" charset="0"/>
            </a:endParaRPr>
          </a:p>
        </p:txBody>
      </p:sp>
      <p:sp>
        <p:nvSpPr>
          <p:cNvPr id="67589" name="Rectangle 12"/>
          <p:cNvSpPr>
            <a:spLocks noChangeArrowheads="1"/>
          </p:cNvSpPr>
          <p:nvPr/>
        </p:nvSpPr>
        <p:spPr bwMode="auto">
          <a:xfrm>
            <a:off x="1447800" y="5905500"/>
            <a:ext cx="2209800" cy="60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Pompiers</a:t>
            </a:r>
          </a:p>
        </p:txBody>
      </p:sp>
      <p:sp>
        <p:nvSpPr>
          <p:cNvPr id="67590" name="Rectangle 13"/>
          <p:cNvSpPr>
            <a:spLocks noChangeArrowheads="1"/>
          </p:cNvSpPr>
          <p:nvPr/>
        </p:nvSpPr>
        <p:spPr bwMode="auto">
          <a:xfrm>
            <a:off x="1447800" y="3276600"/>
            <a:ext cx="2209800" cy="60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SAMU</a:t>
            </a:r>
          </a:p>
        </p:txBody>
      </p:sp>
      <p:sp>
        <p:nvSpPr>
          <p:cNvPr id="67591" name="Rectangle 14"/>
          <p:cNvSpPr>
            <a:spLocks noChangeArrowheads="1"/>
          </p:cNvSpPr>
          <p:nvPr/>
        </p:nvSpPr>
        <p:spPr bwMode="auto">
          <a:xfrm>
            <a:off x="5486400" y="3276600"/>
            <a:ext cx="2209800" cy="60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Police</a:t>
            </a:r>
          </a:p>
        </p:txBody>
      </p:sp>
      <p:pic>
        <p:nvPicPr>
          <p:cNvPr id="67592" name="Picture 15" descr="Samu bleu"/>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447800" y="1524000"/>
            <a:ext cx="2214563" cy="1784350"/>
          </a:xfrm>
          <a:prstGeom prst="rect">
            <a:avLst/>
          </a:prstGeom>
          <a:noFill/>
          <a:ln w="9525">
            <a:solidFill>
              <a:srgbClr val="304696"/>
            </a:solidFill>
            <a:miter lim="800000"/>
            <a:headEnd/>
            <a:tailEnd/>
          </a:ln>
          <a:extLst>
            <a:ext uri="{909E8E84-426E-40DD-AFC4-6F175D3DCCD1}">
              <a14:hiddenFill xmlns="" xmlns:a14="http://schemas.microsoft.com/office/drawing/2010/main">
                <a:solidFill>
                  <a:srgbClr val="FFFFFF"/>
                </a:solidFill>
              </a14:hiddenFill>
            </a:ext>
          </a:extLst>
        </p:spPr>
      </p:pic>
      <p:pic>
        <p:nvPicPr>
          <p:cNvPr id="67593" name="Picture 16" descr="police recol"/>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5486400" y="1524000"/>
            <a:ext cx="2214563" cy="1784350"/>
          </a:xfrm>
          <a:prstGeom prst="rect">
            <a:avLst/>
          </a:prstGeom>
          <a:noFill/>
          <a:ln w="9525">
            <a:solidFill>
              <a:srgbClr val="304696"/>
            </a:solidFill>
            <a:miter lim="800000"/>
            <a:headEnd/>
            <a:tailEnd/>
          </a:ln>
          <a:extLst>
            <a:ext uri="{909E8E84-426E-40DD-AFC4-6F175D3DCCD1}">
              <a14:hiddenFill xmlns="" xmlns:a14="http://schemas.microsoft.com/office/drawing/2010/main">
                <a:solidFill>
                  <a:srgbClr val="FFFFFF"/>
                </a:solidFill>
              </a14:hiddenFill>
            </a:ext>
          </a:extLst>
        </p:spPr>
      </p:pic>
      <p:sp>
        <p:nvSpPr>
          <p:cNvPr id="6759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7595" name="Text Box 19"/>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9EA12C1-E7DA-49F3-B9ED-DDCA73D963DF}" type="slidenum">
              <a:rPr lang="fr-FR" sz="1400" b="1"/>
              <a:pPr>
                <a:spcBef>
                  <a:spcPct val="50000"/>
                </a:spcBef>
              </a:pPr>
              <a:t>48</a:t>
            </a:fld>
            <a:endParaRPr lang="fr-FR" sz="1400" b="1"/>
          </a:p>
        </p:txBody>
      </p:sp>
    </p:spTree>
  </p:cSld>
  <p:clrMapOvr>
    <a:masterClrMapping/>
  </p:clrMapOvr>
  <p:transition advTm="10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1258888" y="1844675"/>
            <a:ext cx="6913562" cy="37240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2000" b="1" dirty="0">
                <a:solidFill>
                  <a:srgbClr val="FF0000"/>
                </a:solidFill>
                <a:latin typeface="Verdana" pitchFamily="34" charset="0"/>
                <a:cs typeface="Times New Roman" pitchFamily="18" charset="0"/>
              </a:rPr>
              <a:t>Le 112 mobile est prioritaire sur tous les autres appels, c’est pourquoi il est normalement possible de l’appeler même lorsque le réseau est saturé. </a:t>
            </a:r>
          </a:p>
          <a:p>
            <a:pPr algn="ctr" eaLnBrk="1" hangingPunct="1">
              <a:spcBef>
                <a:spcPct val="50000"/>
              </a:spcBef>
            </a:pPr>
            <a:r>
              <a:rPr lang="fr-FR" sz="2000" b="1" dirty="0">
                <a:latin typeface="Verdana" pitchFamily="34" charset="0"/>
                <a:cs typeface="Times New Roman" pitchFamily="18" charset="0"/>
              </a:rPr>
              <a:t>De plus, le 112 est acheminé par le premier réseau disponible dans la zone d’appel, même si vous êtes abonné à un autre opérateur.</a:t>
            </a:r>
            <a:r>
              <a:rPr lang="fr-FR" sz="2000" b="1" dirty="0">
                <a:solidFill>
                  <a:srgbClr val="FF0000"/>
                </a:solidFill>
                <a:latin typeface="Verdana" pitchFamily="34" charset="0"/>
                <a:cs typeface="Times New Roman" pitchFamily="18" charset="0"/>
              </a:rPr>
              <a:t> </a:t>
            </a:r>
          </a:p>
          <a:p>
            <a:pPr algn="ctr" eaLnBrk="1" hangingPunct="1">
              <a:spcBef>
                <a:spcPct val="50000"/>
              </a:spcBef>
            </a:pPr>
            <a:r>
              <a:rPr lang="fr-FR" sz="2000" b="1" dirty="0">
                <a:solidFill>
                  <a:srgbClr val="FF0000"/>
                </a:solidFill>
                <a:latin typeface="Verdana" pitchFamily="34" charset="0"/>
                <a:cs typeface="Times New Roman" pitchFamily="18" charset="0"/>
              </a:rPr>
              <a:t>Enfin, le 112 fonctionne même sans carte SIM ou téléphone bloqué. </a:t>
            </a:r>
          </a:p>
          <a:p>
            <a:pPr algn="ctr" eaLnBrk="1" hangingPunct="1">
              <a:spcBef>
                <a:spcPct val="50000"/>
              </a:spcBef>
            </a:pPr>
            <a:endParaRPr lang="fr-FR" sz="2400" b="1" dirty="0">
              <a:latin typeface="Times New Roman" pitchFamily="18" charset="0"/>
              <a:cs typeface="Times New Roman" pitchFamily="18" charset="0"/>
            </a:endParaRPr>
          </a:p>
        </p:txBody>
      </p:sp>
      <p:sp>
        <p:nvSpPr>
          <p:cNvPr id="68611"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861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CD8864E-C03A-43CF-B835-B490CFFA0A50}" type="slidenum">
              <a:rPr lang="fr-FR" sz="1400" b="1"/>
              <a:pPr>
                <a:spcBef>
                  <a:spcPct val="50000"/>
                </a:spcBef>
              </a:pPr>
              <a:t>49</a:t>
            </a:fld>
            <a:endParaRPr lang="fr-FR" sz="1400" b="1"/>
          </a:p>
        </p:txBody>
      </p:sp>
    </p:spTree>
  </p:cSld>
  <p:clrMapOvr>
    <a:masterClrMapping/>
  </p:clrMapOvr>
  <p:transition advTm="1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9635"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F38883E-9DFC-4085-83A3-6669A46177FA}" type="slidenum">
              <a:rPr lang="fr-FR" sz="1400" b="1"/>
              <a:pPr>
                <a:spcBef>
                  <a:spcPct val="50000"/>
                </a:spcBef>
              </a:pPr>
              <a:t>50</a:t>
            </a:fld>
            <a:endParaRPr lang="fr-FR" sz="1400" b="1"/>
          </a:p>
        </p:txBody>
      </p:sp>
      <p:sp>
        <p:nvSpPr>
          <p:cNvPr id="69636" name="AutoShape 7" descr="9k="/>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fr-FR"/>
          </a:p>
        </p:txBody>
      </p:sp>
      <p:pic>
        <p:nvPicPr>
          <p:cNvPr id="69637" name="Picture 8" descr="Plan d intervention sst"/>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330201" y="1456779"/>
            <a:ext cx="7634287" cy="4708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advTm="10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body" idx="4294967295"/>
          </p:nvPr>
        </p:nvSpPr>
        <p:spPr/>
        <p:txBody>
          <a:bodyPr/>
          <a:lstStyle/>
          <a:p>
            <a:pPr algn="ctr">
              <a:buFontTx/>
              <a:buNone/>
            </a:pPr>
            <a:endParaRPr lang="fr-FR" sz="4000" smtClean="0"/>
          </a:p>
          <a:p>
            <a:pPr algn="ctr">
              <a:buFontTx/>
              <a:buNone/>
            </a:pPr>
            <a:endParaRPr lang="fr-FR" sz="4000" smtClean="0"/>
          </a:p>
          <a:p>
            <a:pPr algn="ctr">
              <a:buFontTx/>
              <a:buNone/>
            </a:pPr>
            <a:r>
              <a:rPr lang="fr-FR" sz="4000" smtClean="0"/>
              <a:t>L’habilitation </a:t>
            </a:r>
          </a:p>
        </p:txBody>
      </p:sp>
      <p:sp>
        <p:nvSpPr>
          <p:cNvPr id="74755" name="Rectangle 6"/>
          <p:cNvSpPr>
            <a:spLocks noChangeArrowheads="1"/>
          </p:cNvSpPr>
          <p:nvPr/>
        </p:nvSpPr>
        <p:spPr bwMode="auto">
          <a:xfrm>
            <a:off x="1042988" y="3284538"/>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r" eaLnBrk="1" hangingPunct="1"/>
            <a:r>
              <a:rPr lang="fr-FR" sz="3200" b="1">
                <a:solidFill>
                  <a:schemeClr val="bg1"/>
                </a:solidFill>
                <a:latin typeface="Verdana" pitchFamily="34" charset="0"/>
              </a:rPr>
              <a:t>H</a:t>
            </a:r>
            <a:endParaRPr lang="fr-FR" sz="3600" b="1">
              <a:solidFill>
                <a:schemeClr val="bg1"/>
              </a:solidFill>
              <a:latin typeface="Verdana" pitchFamily="34" charset="0"/>
            </a:endParaRPr>
          </a:p>
        </p:txBody>
      </p:sp>
      <p:sp>
        <p:nvSpPr>
          <p:cNvPr id="7475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7964C00-91A0-43C2-B414-5E32CADFF762}" type="slidenum">
              <a:rPr lang="fr-FR" sz="1400" b="1"/>
              <a:pPr>
                <a:spcBef>
                  <a:spcPct val="50000"/>
                </a:spcBef>
              </a:pPr>
              <a:t>51</a:t>
            </a:fld>
            <a:endParaRPr lang="fr-FR" sz="1400" b="1"/>
          </a:p>
        </p:txBody>
      </p:sp>
      <p:sp>
        <p:nvSpPr>
          <p:cNvPr id="6"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p:txBody>
          <a:bodyPr/>
          <a:lstStyle/>
          <a:p>
            <a:pPr algn="ctr"/>
            <a:r>
              <a:rPr lang="fr-FR" dirty="0" smtClean="0"/>
              <a:t>L'HABILITATION</a:t>
            </a:r>
          </a:p>
        </p:txBody>
      </p:sp>
      <p:sp>
        <p:nvSpPr>
          <p:cNvPr id="75779" name="Rectangle 3"/>
          <p:cNvSpPr>
            <a:spLocks noGrp="1" noChangeArrowheads="1"/>
          </p:cNvSpPr>
          <p:nvPr>
            <p:ph type="body" idx="4294967295"/>
          </p:nvPr>
        </p:nvSpPr>
        <p:spPr>
          <a:xfrm>
            <a:off x="1295400" y="1752600"/>
            <a:ext cx="7543800" cy="4340225"/>
          </a:xfrm>
        </p:spPr>
        <p:txBody>
          <a:bodyPr/>
          <a:lstStyle/>
          <a:p>
            <a:pPr>
              <a:lnSpc>
                <a:spcPct val="80000"/>
              </a:lnSpc>
              <a:buFontTx/>
              <a:buNone/>
            </a:pPr>
            <a:r>
              <a:rPr lang="fr-FR" sz="1400" b="0" dirty="0" smtClean="0">
                <a:solidFill>
                  <a:schemeClr val="tx1"/>
                </a:solidFill>
              </a:rPr>
              <a:t>«L'habilitation» Décret 2010-1016, 2010-1017, 2010-1018, 2010-1118</a:t>
            </a:r>
          </a:p>
          <a:p>
            <a:pPr algn="just">
              <a:lnSpc>
                <a:spcPct val="80000"/>
              </a:lnSpc>
              <a:buFontTx/>
              <a:buNone/>
            </a:pPr>
            <a:r>
              <a:rPr lang="fr-FR" sz="1400" b="0" dirty="0" smtClean="0">
                <a:solidFill>
                  <a:schemeClr val="tx1"/>
                </a:solidFill>
              </a:rPr>
              <a:t>Norme NF C 18-510 du 21 janvier 2012, homologuée par l'AFNOR le 21 décembre 2011</a:t>
            </a:r>
          </a:p>
          <a:p>
            <a:pPr algn="just">
              <a:lnSpc>
                <a:spcPct val="80000"/>
              </a:lnSpc>
            </a:pPr>
            <a:endParaRPr lang="fr-FR" sz="1600" b="0" dirty="0" smtClean="0">
              <a:solidFill>
                <a:schemeClr val="tx1"/>
              </a:solidFill>
            </a:endParaRPr>
          </a:p>
          <a:p>
            <a:pPr algn="just">
              <a:lnSpc>
                <a:spcPct val="80000"/>
              </a:lnSpc>
              <a:buFontTx/>
              <a:buNone/>
            </a:pPr>
            <a:r>
              <a:rPr lang="fr-FR" sz="2000" u="sng" dirty="0" smtClean="0">
                <a:solidFill>
                  <a:schemeClr val="tx1"/>
                </a:solidFill>
              </a:rPr>
              <a:t>Définition de l'habilitation :</a:t>
            </a:r>
          </a:p>
          <a:p>
            <a:pPr algn="just">
              <a:lnSpc>
                <a:spcPct val="80000"/>
              </a:lnSpc>
              <a:buFontTx/>
              <a:buNone/>
            </a:pPr>
            <a:endParaRPr lang="fr-FR" sz="1600" u="sng" dirty="0" smtClean="0">
              <a:solidFill>
                <a:schemeClr val="tx1"/>
              </a:solidFill>
            </a:endParaRPr>
          </a:p>
          <a:p>
            <a:pPr algn="just">
              <a:lnSpc>
                <a:spcPct val="80000"/>
              </a:lnSpc>
              <a:buFontTx/>
              <a:buNone/>
            </a:pPr>
            <a:r>
              <a:rPr lang="fr-FR" sz="1600" b="0" dirty="0" smtClean="0">
                <a:solidFill>
                  <a:schemeClr val="tx1"/>
                </a:solidFill>
              </a:rPr>
              <a:t>	</a:t>
            </a:r>
            <a:r>
              <a:rPr lang="fr-FR" sz="2000" dirty="0" smtClean="0"/>
              <a:t>L'habilitation est la reconnaissance par l'employeur, de la capacité d'une personne placée sous son autorité, à accomplir en sécurité vis-à-vis du risque électrique, les tâches qui lui sont confiées</a:t>
            </a:r>
            <a:r>
              <a:rPr lang="fr-FR" sz="1600" dirty="0" smtClean="0"/>
              <a:t>.</a:t>
            </a:r>
          </a:p>
          <a:p>
            <a:pPr algn="just">
              <a:lnSpc>
                <a:spcPct val="80000"/>
              </a:lnSpc>
            </a:pPr>
            <a:endParaRPr lang="fr-FR" sz="1600" dirty="0" smtClean="0"/>
          </a:p>
          <a:p>
            <a:pPr algn="just">
              <a:lnSpc>
                <a:spcPct val="80000"/>
              </a:lnSpc>
              <a:buFontTx/>
              <a:buNone/>
            </a:pPr>
            <a:r>
              <a:rPr lang="fr-FR" sz="2000" u="sng" dirty="0" smtClean="0">
                <a:solidFill>
                  <a:schemeClr val="tx1"/>
                </a:solidFill>
              </a:rPr>
              <a:t>L'habilitation a pour objectif :</a:t>
            </a:r>
          </a:p>
          <a:p>
            <a:pPr algn="just">
              <a:lnSpc>
                <a:spcPct val="80000"/>
              </a:lnSpc>
              <a:buFontTx/>
              <a:buNone/>
            </a:pPr>
            <a:r>
              <a:rPr lang="fr-FR" sz="1600" b="0" dirty="0" smtClean="0">
                <a:solidFill>
                  <a:schemeClr val="tx1"/>
                </a:solidFill>
              </a:rPr>
              <a:t>	</a:t>
            </a:r>
            <a:r>
              <a:rPr lang="fr-FR" sz="1800" b="0" dirty="0" smtClean="0">
                <a:solidFill>
                  <a:schemeClr val="tx1"/>
                </a:solidFill>
              </a:rPr>
              <a:t>La sauvegarde des personnes et des biens, la compétence des intervenants en matière de sécurité électrique.</a:t>
            </a:r>
          </a:p>
          <a:p>
            <a:pPr algn="just">
              <a:lnSpc>
                <a:spcPct val="80000"/>
              </a:lnSpc>
              <a:buFontTx/>
              <a:buNone/>
            </a:pPr>
            <a:r>
              <a:rPr lang="fr-FR" sz="1800" b="0" dirty="0" smtClean="0">
                <a:solidFill>
                  <a:schemeClr val="tx1"/>
                </a:solidFill>
              </a:rPr>
              <a:t>	Toutes les personnes sont concernées si elles travaillent :</a:t>
            </a:r>
          </a:p>
          <a:p>
            <a:pPr lvl="1" algn="just">
              <a:lnSpc>
                <a:spcPct val="80000"/>
              </a:lnSpc>
              <a:buFont typeface="Wingdings" pitchFamily="2" charset="2"/>
              <a:buChar char="Ø"/>
            </a:pPr>
            <a:r>
              <a:rPr lang="fr-FR" sz="1800" dirty="0" smtClean="0"/>
              <a:t>Sur des installations électriques,</a:t>
            </a:r>
          </a:p>
          <a:p>
            <a:pPr lvl="1" algn="just">
              <a:lnSpc>
                <a:spcPct val="80000"/>
              </a:lnSpc>
              <a:buFont typeface="Wingdings" pitchFamily="2" charset="2"/>
              <a:buChar char="Ø"/>
            </a:pPr>
            <a:r>
              <a:rPr lang="fr-FR" sz="1800" dirty="0" smtClean="0"/>
              <a:t>Dans leur environnement.</a:t>
            </a:r>
          </a:p>
        </p:txBody>
      </p:sp>
      <p:sp>
        <p:nvSpPr>
          <p:cNvPr id="7578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32224F0-32DE-4A5F-BDF7-64485A39F001}" type="slidenum">
              <a:rPr lang="fr-FR" sz="1400" b="1"/>
              <a:pPr>
                <a:spcBef>
                  <a:spcPct val="50000"/>
                </a:spcBef>
              </a:pPr>
              <a:t>52</a:t>
            </a:fld>
            <a:endParaRPr lang="fr-FR" sz="1400" b="1"/>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noChangeArrowheads="1"/>
          </p:cNvSpPr>
          <p:nvPr>
            <p:ph type="body" idx="4294967295"/>
          </p:nvPr>
        </p:nvSpPr>
        <p:spPr>
          <a:xfrm>
            <a:off x="1295400" y="1556792"/>
            <a:ext cx="7543800" cy="4158208"/>
          </a:xfrm>
        </p:spPr>
        <p:txBody>
          <a:bodyPr/>
          <a:lstStyle/>
          <a:p>
            <a:pPr>
              <a:lnSpc>
                <a:spcPct val="80000"/>
              </a:lnSpc>
              <a:buFontTx/>
              <a:buNone/>
            </a:pPr>
            <a:r>
              <a:rPr lang="fr-FR" sz="2000" u="sng" dirty="0" smtClean="0">
                <a:solidFill>
                  <a:schemeClr val="tx1"/>
                </a:solidFill>
              </a:rPr>
              <a:t>Le suivi de l'habilitation :</a:t>
            </a:r>
          </a:p>
          <a:p>
            <a:pPr marL="0" algn="just">
              <a:lnSpc>
                <a:spcPct val="80000"/>
              </a:lnSpc>
              <a:buFontTx/>
              <a:buNone/>
            </a:pPr>
            <a:r>
              <a:rPr lang="fr-FR" sz="1800" b="1" dirty="0" smtClean="0">
                <a:solidFill>
                  <a:schemeClr val="tx1"/>
                </a:solidFill>
              </a:rPr>
              <a:t>L’habilitation doit être examinée à chaque fois que cela s’avère nécessaire sinon au moins une fois par an. Notamment dans les cas suivants :</a:t>
            </a:r>
          </a:p>
          <a:p>
            <a:pPr lvl="1">
              <a:lnSpc>
                <a:spcPct val="80000"/>
              </a:lnSpc>
            </a:pPr>
            <a:endParaRPr lang="fr-FR" sz="1800" b="1" dirty="0" smtClean="0"/>
          </a:p>
          <a:p>
            <a:pPr lvl="2">
              <a:lnSpc>
                <a:spcPct val="80000"/>
              </a:lnSpc>
              <a:buFont typeface="Wingdings" pitchFamily="2" charset="2"/>
              <a:buChar char="Ø"/>
            </a:pPr>
            <a:r>
              <a:rPr lang="fr-FR" dirty="0" smtClean="0"/>
              <a:t>Une mutation de l'habilité avec changement du signataire du titre,</a:t>
            </a:r>
          </a:p>
          <a:p>
            <a:pPr lvl="2">
              <a:lnSpc>
                <a:spcPct val="80000"/>
              </a:lnSpc>
              <a:buFont typeface="Wingdings" pitchFamily="2" charset="2"/>
              <a:buChar char="Ø"/>
            </a:pPr>
            <a:r>
              <a:rPr lang="fr-FR" dirty="0" smtClean="0"/>
              <a:t>Un changement de fonction,</a:t>
            </a:r>
          </a:p>
          <a:p>
            <a:pPr lvl="2">
              <a:lnSpc>
                <a:spcPct val="80000"/>
              </a:lnSpc>
              <a:buFont typeface="Wingdings" pitchFamily="2" charset="2"/>
              <a:buChar char="Ø"/>
            </a:pPr>
            <a:r>
              <a:rPr lang="fr-FR" dirty="0" smtClean="0"/>
              <a:t> Une interruption de la pratique des opérations pendant une longue durée (environ 6 mois),</a:t>
            </a:r>
          </a:p>
          <a:p>
            <a:pPr lvl="2">
              <a:lnSpc>
                <a:spcPct val="80000"/>
              </a:lnSpc>
              <a:buFont typeface="Wingdings" pitchFamily="2" charset="2"/>
              <a:buChar char="Ø"/>
            </a:pPr>
            <a:r>
              <a:rPr lang="fr-FR" dirty="0" smtClean="0"/>
              <a:t>Une modification de l'aptitude médicale,</a:t>
            </a:r>
          </a:p>
          <a:p>
            <a:pPr lvl="2">
              <a:lnSpc>
                <a:spcPct val="80000"/>
              </a:lnSpc>
              <a:buFont typeface="Wingdings" pitchFamily="2" charset="2"/>
              <a:buChar char="Ø"/>
            </a:pPr>
            <a:r>
              <a:rPr lang="fr-FR" dirty="0" smtClean="0"/>
              <a:t>Un constat de non-respect des prescriptions régissant les opérations,</a:t>
            </a:r>
          </a:p>
          <a:p>
            <a:pPr lvl="2">
              <a:lnSpc>
                <a:spcPct val="80000"/>
              </a:lnSpc>
              <a:buFont typeface="Wingdings" pitchFamily="2" charset="2"/>
              <a:buChar char="Ø"/>
            </a:pPr>
            <a:r>
              <a:rPr lang="fr-FR" dirty="0" smtClean="0"/>
              <a:t>Une modification importante des ouvrages ou des installations (nature des dangers et évolution des risques),</a:t>
            </a:r>
          </a:p>
          <a:p>
            <a:pPr lvl="2">
              <a:lnSpc>
                <a:spcPct val="80000"/>
              </a:lnSpc>
              <a:buFont typeface="Wingdings" pitchFamily="2" charset="2"/>
              <a:buChar char="Ø"/>
            </a:pPr>
            <a:r>
              <a:rPr lang="fr-FR" dirty="0" smtClean="0"/>
              <a:t>Une évolution des méthodes de travail,</a:t>
            </a:r>
          </a:p>
          <a:p>
            <a:pPr lvl="2">
              <a:lnSpc>
                <a:spcPct val="80000"/>
              </a:lnSpc>
              <a:buFont typeface="Wingdings" pitchFamily="2" charset="2"/>
              <a:buChar char="Ø"/>
            </a:pPr>
            <a:r>
              <a:rPr lang="fr-FR" dirty="0" smtClean="0"/>
              <a:t>Une évolution de la réglementation</a:t>
            </a:r>
            <a:r>
              <a:rPr lang="fr-FR" sz="1600" dirty="0" smtClean="0"/>
              <a:t>.</a:t>
            </a:r>
          </a:p>
        </p:txBody>
      </p:sp>
      <p:sp>
        <p:nvSpPr>
          <p:cNvPr id="78851"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
        <p:nvSpPr>
          <p:cNvPr id="7885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4ACCD18-9F56-4360-9AAD-86B15DB0FC04}" type="slidenum">
              <a:rPr lang="fr-FR" sz="1400" b="1"/>
              <a:pPr>
                <a:spcBef>
                  <a:spcPct val="50000"/>
                </a:spcBef>
              </a:pPr>
              <a:t>53</a:t>
            </a:fld>
            <a:endParaRPr lang="fr-FR" sz="1400" b="1"/>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body" idx="4294967295"/>
          </p:nvPr>
        </p:nvSpPr>
        <p:spPr>
          <a:xfrm>
            <a:off x="1258888" y="1412776"/>
            <a:ext cx="7543800" cy="4322862"/>
          </a:xfrm>
        </p:spPr>
        <p:txBody>
          <a:bodyPr/>
          <a:lstStyle/>
          <a:p>
            <a:pPr marL="0" indent="0" algn="just">
              <a:buNone/>
            </a:pPr>
            <a:r>
              <a:rPr lang="fr-FR" sz="2000" dirty="0" smtClean="0">
                <a:solidFill>
                  <a:schemeClr val="tx1"/>
                </a:solidFill>
              </a:rPr>
              <a:t>Les ouvrages et installations électriques sont classés en domaines de tension. Ceux-ci sont définis par la norme NF C 18-510 dans le tableau ci-dessous</a:t>
            </a:r>
            <a:r>
              <a:rPr lang="fr-FR" dirty="0" smtClean="0">
                <a:solidFill>
                  <a:schemeClr val="tx1"/>
                </a:solidFill>
              </a:rPr>
              <a:t> :</a:t>
            </a:r>
          </a:p>
          <a:p>
            <a:endParaRPr lang="fr-FR" b="0" dirty="0" smtClean="0">
              <a:solidFill>
                <a:schemeClr val="tx1"/>
              </a:solidFill>
            </a:endParaRPr>
          </a:p>
        </p:txBody>
      </p:sp>
      <p:graphicFrame>
        <p:nvGraphicFramePr>
          <p:cNvPr id="217161" name="Group 73"/>
          <p:cNvGraphicFramePr>
            <a:graphicFrameLocks noGrp="1"/>
          </p:cNvGraphicFramePr>
          <p:nvPr>
            <p:extLst>
              <p:ext uri="{D42A27DB-BD31-4B8C-83A1-F6EECF244321}">
                <p14:modId xmlns="" xmlns:p14="http://schemas.microsoft.com/office/powerpoint/2010/main" val="462629232"/>
              </p:ext>
            </p:extLst>
          </p:nvPr>
        </p:nvGraphicFramePr>
        <p:xfrm>
          <a:off x="179388" y="3212976"/>
          <a:ext cx="8964612" cy="1836952"/>
        </p:xfrm>
        <a:graphic>
          <a:graphicData uri="http://schemas.openxmlformats.org/drawingml/2006/table">
            <a:tbl>
              <a:tblPr/>
              <a:tblGrid>
                <a:gridCol w="2243137"/>
                <a:gridCol w="2241550"/>
                <a:gridCol w="2236788"/>
                <a:gridCol w="2243137"/>
              </a:tblGrid>
              <a:tr h="304707">
                <a:tc gridSpan="2">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fr-FR" sz="1400" b="1" i="0" u="none" strike="noStrike" cap="none" normalizeH="0" baseline="0" dirty="0" smtClean="0">
                        <a:ln>
                          <a:noFill/>
                        </a:ln>
                        <a:solidFill>
                          <a:srgbClr val="A8131D"/>
                        </a:solidFill>
                        <a:effectLst/>
                        <a:latin typeface="Verdana" pitchFamily="34" charset="0"/>
                        <a:cs typeface="Arial" pitchFamily="34" charset="0"/>
                      </a:endParaRPr>
                    </a:p>
                  </a:txBody>
                  <a:tcPr marT="45695" marB="45695" anchor="ctr" horzOverflow="overflow">
                    <a:lnL cap="flat">
                      <a:noFill/>
                    </a:lnL>
                    <a:lnR w="0" cap="flat" cmpd="sng" algn="ctr">
                      <a:solidFill>
                        <a:srgbClr val="000000"/>
                      </a:solidFill>
                      <a:prstDash val="solid"/>
                      <a:round/>
                      <a:headEnd type="none" w="med" len="med"/>
                      <a:tailEnd type="none" w="med" len="med"/>
                    </a:lnR>
                    <a:lnT cap="flat">
                      <a:noFill/>
                    </a:lnT>
                    <a:lnB>
                      <a:noFill/>
                    </a:lnB>
                    <a:lnTlToBr>
                      <a:noFill/>
                    </a:lnTlToBr>
                    <a:lnBlToTr>
                      <a:noFill/>
                    </a:lnBlToTr>
                    <a:noFill/>
                  </a:tcPr>
                </a:tc>
                <a:tc h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r>
              <a:tr h="404592">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      Très basse Tension                        TBT</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a:noFill/>
                    </a:lnB>
                    <a:lnTlToBr>
                      <a:noFill/>
                    </a:lnTlToBr>
                    <a:lnBlToTr>
                      <a:noFill/>
                    </a:lnBlToTr>
                    <a:solidFill>
                      <a:srgbClr val="FFFF99"/>
                    </a:solidFill>
                  </a:tcPr>
                </a:tc>
                <a:tc h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&lt;= 50V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w="0" cap="flat" cmpd="sng" algn="ctr">
                      <a:solidFill>
                        <a:srgbClr val="000000"/>
                      </a:solidFill>
                      <a:prstDash val="solid"/>
                      <a:round/>
                      <a:headEnd type="none" w="med" len="med"/>
                      <a:tailEnd type="none" w="med" len="med"/>
                    </a:lnT>
                    <a:lnB>
                      <a:noFill/>
                    </a:lnB>
                    <a:lnTlToBr>
                      <a:noFill/>
                    </a:lnTlToBr>
                    <a:lnBlToTr>
                      <a:noFill/>
                    </a:lnBlToTr>
                    <a:solidFill>
                      <a:srgbClr val="FFFF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&lt;= 120V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w="0" cap="flat" cmpd="sng" algn="ctr">
                      <a:solidFill>
                        <a:srgbClr val="000000"/>
                      </a:solidFill>
                      <a:prstDash val="solid"/>
                      <a:round/>
                      <a:headEnd type="none" w="med" len="med"/>
                      <a:tailEnd type="none" w="med" len="med"/>
                    </a:lnT>
                    <a:lnB>
                      <a:noFill/>
                    </a:lnB>
                    <a:lnTlToBr>
                      <a:noFill/>
                    </a:lnTlToBr>
                    <a:lnBlToTr>
                      <a:noFill/>
                    </a:lnBlToTr>
                    <a:solidFill>
                      <a:srgbClr val="FFFF99"/>
                    </a:solidFill>
                  </a:tcPr>
                </a:tc>
              </a:tr>
              <a:tr h="51802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Basse Tension </a:t>
                      </a:r>
                      <a:br>
                        <a:rPr kumimoji="0" lang="fr-FR" sz="1400" b="1" i="0" u="none" strike="noStrike" cap="none" normalizeH="0" baseline="0" dirty="0" smtClean="0">
                          <a:ln>
                            <a:noFill/>
                          </a:ln>
                          <a:solidFill>
                            <a:schemeClr val="tx1"/>
                          </a:solidFill>
                          <a:effectLst/>
                          <a:latin typeface="Arial" pitchFamily="34" charset="0"/>
                          <a:cs typeface="Arial" pitchFamily="34" charset="0"/>
                        </a:rPr>
                      </a:br>
                      <a:r>
                        <a:rPr kumimoji="0" lang="fr-FR" sz="1400" b="1" i="0" u="none" strike="noStrike" cap="none" normalizeH="0" baseline="0" dirty="0" smtClean="0">
                          <a:ln>
                            <a:noFill/>
                          </a:ln>
                          <a:solidFill>
                            <a:schemeClr val="tx1"/>
                          </a:solidFill>
                          <a:effectLst/>
                          <a:latin typeface="Arial" pitchFamily="34" charset="0"/>
                          <a:cs typeface="Arial" pitchFamily="34" charset="0"/>
                        </a:rPr>
                        <a:t>Domaine BT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BT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50V &lt; Un &lt;= 1 000V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120V &lt; Un &lt;= 1500V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a:noFill/>
                    </a:lnB>
                    <a:lnTlToBr>
                      <a:noFill/>
                    </a:lnTlToBr>
                    <a:lnBlToTr>
                      <a:noFill/>
                    </a:lnBlToTr>
                    <a:solidFill>
                      <a:srgbClr val="FFCC99"/>
                    </a:solidFill>
                  </a:tcPr>
                </a:tc>
              </a:tr>
              <a:tr h="304707">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Haute Tension</a:t>
                      </a:r>
                      <a:br>
                        <a:rPr kumimoji="0" lang="fr-FR" sz="1400" b="1" i="0" u="none" strike="noStrike" cap="none" normalizeH="0" baseline="0" smtClean="0">
                          <a:ln>
                            <a:noFill/>
                          </a:ln>
                          <a:solidFill>
                            <a:schemeClr val="tx1"/>
                          </a:solidFill>
                          <a:effectLst/>
                          <a:latin typeface="Arial" pitchFamily="34" charset="0"/>
                          <a:cs typeface="Arial" pitchFamily="34" charset="0"/>
                        </a:rPr>
                      </a:br>
                      <a:r>
                        <a:rPr kumimoji="0" lang="fr-FR" sz="1400" b="1" i="0" u="none" strike="noStrike" cap="none" normalizeH="0" baseline="0" smtClean="0">
                          <a:ln>
                            <a:noFill/>
                          </a:ln>
                          <a:solidFill>
                            <a:schemeClr val="tx1"/>
                          </a:solidFill>
                          <a:effectLst/>
                          <a:latin typeface="Arial" pitchFamily="34" charset="0"/>
                          <a:cs typeface="Arial" pitchFamily="34" charset="0"/>
                        </a:rPr>
                        <a:t>Domaine HT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HTA</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1000V &lt; Un &lt;= 50 000V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1 500V &lt; Un &lt;= 75 000V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a:noFill/>
                    </a:lnB>
                    <a:lnTlToBr>
                      <a:noFill/>
                    </a:lnTlToBr>
                    <a:lnBlToTr>
                      <a:noFill/>
                    </a:lnBlToTr>
                    <a:solidFill>
                      <a:srgbClr val="FF9900"/>
                    </a:solidFill>
                  </a:tcPr>
                </a:tc>
              </a:tr>
              <a:tr h="304707">
                <a:tc v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HTB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Un &gt; 50 000V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&gt; 75 000V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cap="flat">
                      <a:noFill/>
                    </a:lnB>
                    <a:lnTlToBr>
                      <a:noFill/>
                    </a:lnTlToBr>
                    <a:lnBlToTr>
                      <a:noFill/>
                    </a:lnBlToTr>
                    <a:solidFill>
                      <a:srgbClr val="FF9900"/>
                    </a:solidFill>
                  </a:tcPr>
                </a:tc>
              </a:tr>
            </a:tbl>
          </a:graphicData>
        </a:graphic>
      </p:graphicFrame>
      <p:graphicFrame>
        <p:nvGraphicFramePr>
          <p:cNvPr id="217175" name="Group 87"/>
          <p:cNvGraphicFramePr>
            <a:graphicFrameLocks noGrp="1"/>
          </p:cNvGraphicFramePr>
          <p:nvPr>
            <p:extLst>
              <p:ext uri="{D42A27DB-BD31-4B8C-83A1-F6EECF244321}">
                <p14:modId xmlns="" xmlns:p14="http://schemas.microsoft.com/office/powerpoint/2010/main" val="3779857858"/>
              </p:ext>
            </p:extLst>
          </p:nvPr>
        </p:nvGraphicFramePr>
        <p:xfrm>
          <a:off x="4664075" y="2924175"/>
          <a:ext cx="4479925" cy="576833"/>
        </p:xfrm>
        <a:graphic>
          <a:graphicData uri="http://schemas.openxmlformats.org/drawingml/2006/table">
            <a:tbl>
              <a:tblPr/>
              <a:tblGrid>
                <a:gridCol w="2236788"/>
                <a:gridCol w="2243137"/>
              </a:tblGrid>
              <a:tr h="57683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3381CC"/>
                          </a:solidFill>
                          <a:effectLst/>
                          <a:latin typeface="Arial" pitchFamily="34" charset="0"/>
                          <a:cs typeface="Arial" pitchFamily="34" charset="0"/>
                        </a:rPr>
                        <a:t>En courant alternatif</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3381CC"/>
                          </a:solidFill>
                          <a:effectLst/>
                          <a:latin typeface="Arial" pitchFamily="34" charset="0"/>
                          <a:cs typeface="Arial" pitchFamily="34" charset="0"/>
                        </a:rPr>
                        <a:t>En courant continu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r>
            </a:tbl>
          </a:graphicData>
        </a:graphic>
      </p:graphicFrame>
      <p:sp>
        <p:nvSpPr>
          <p:cNvPr id="1059"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54</a:t>
            </a:fld>
            <a:endParaRPr lang="fr-FR" sz="1400" b="1"/>
          </a:p>
        </p:txBody>
      </p:sp>
      <p:sp>
        <p:nvSpPr>
          <p:cNvPr id="1060" name="Titre 1"/>
          <p:cNvSpPr txBox="1">
            <a:spLocks/>
          </p:cNvSpPr>
          <p:nvPr/>
        </p:nvSpPr>
        <p:spPr bwMode="auto">
          <a:xfrm>
            <a:off x="1692275" y="188913"/>
            <a:ext cx="6840165" cy="1079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DOMAINE DE TENSION</a:t>
            </a:r>
          </a:p>
        </p:txBody>
      </p:sp>
      <p:cxnSp>
        <p:nvCxnSpPr>
          <p:cNvPr id="3" name="Connecteur droit 2"/>
          <p:cNvCxnSpPr/>
          <p:nvPr/>
        </p:nvCxnSpPr>
        <p:spPr bwMode="auto">
          <a:xfrm>
            <a:off x="6907959" y="3517939"/>
            <a:ext cx="0" cy="158417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9" name="Text Box 3"/>
          <p:cNvSpPr txBox="1">
            <a:spLocks noChangeArrowheads="1"/>
          </p:cNvSpPr>
          <p:nvPr/>
        </p:nvSpPr>
        <p:spPr bwMode="auto">
          <a:xfrm>
            <a:off x="2339975" y="1412875"/>
            <a:ext cx="2326599" cy="923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5400" b="1" dirty="0">
                <a:solidFill>
                  <a:srgbClr val="333399"/>
                </a:solidFill>
                <a:effectLst>
                  <a:outerShdw blurRad="38100" dist="38100" dir="2700000" algn="tl">
                    <a:srgbClr val="C0C0C0"/>
                  </a:outerShdw>
                </a:effectLst>
                <a:latin typeface="Times New Roman" pitchFamily="18" charset="0"/>
              </a:rPr>
              <a:t>B </a:t>
            </a:r>
            <a:r>
              <a:rPr lang="fr-FR" sz="5400" b="1" dirty="0" smtClean="0">
                <a:solidFill>
                  <a:srgbClr val="333399"/>
                </a:solidFill>
                <a:effectLst>
                  <a:outerShdw blurRad="38100" dist="38100" dir="2700000" algn="tl">
                    <a:srgbClr val="C0C0C0"/>
                  </a:outerShdw>
                </a:effectLst>
                <a:latin typeface="Times New Roman" pitchFamily="18" charset="0"/>
              </a:rPr>
              <a:t> X  V</a:t>
            </a:r>
            <a:endParaRPr lang="fr-FR" sz="2400" dirty="0">
              <a:solidFill>
                <a:srgbClr val="333399"/>
              </a:solidFill>
              <a:latin typeface="Times New Roman" pitchFamily="18" charset="0"/>
            </a:endParaRPr>
          </a:p>
        </p:txBody>
      </p:sp>
      <p:sp>
        <p:nvSpPr>
          <p:cNvPr id="249861" name="Text Box 5"/>
          <p:cNvSpPr txBox="1">
            <a:spLocks noChangeArrowheads="1"/>
          </p:cNvSpPr>
          <p:nvPr/>
        </p:nvSpPr>
        <p:spPr bwMode="auto">
          <a:xfrm>
            <a:off x="250825" y="4221163"/>
            <a:ext cx="2376488" cy="1190625"/>
          </a:xfrm>
          <a:prstGeom prst="rect">
            <a:avLst/>
          </a:prstGeom>
          <a:noFill/>
          <a:ln w="9525">
            <a:solidFill>
              <a:schemeClr val="accent2"/>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400" smtClean="0">
                <a:solidFill>
                  <a:srgbClr val="333399"/>
                </a:solidFill>
              </a:rPr>
              <a:t>1er caractère Domaine de tension</a:t>
            </a:r>
            <a:r>
              <a:rPr lang="fr-FR" smtClean="0">
                <a:solidFill>
                  <a:srgbClr val="333399"/>
                </a:solidFill>
              </a:rPr>
              <a:t> </a:t>
            </a:r>
            <a:endParaRPr lang="fr-FR" sz="2400" smtClean="0">
              <a:solidFill>
                <a:srgbClr val="333399"/>
              </a:solidFill>
              <a:latin typeface="Times New Roman" pitchFamily="18" charset="0"/>
            </a:endParaRPr>
          </a:p>
        </p:txBody>
      </p:sp>
      <p:sp>
        <p:nvSpPr>
          <p:cNvPr id="249862" name="Text Box 6"/>
          <p:cNvSpPr txBox="1">
            <a:spLocks noChangeArrowheads="1"/>
          </p:cNvSpPr>
          <p:nvPr/>
        </p:nvSpPr>
        <p:spPr bwMode="auto">
          <a:xfrm>
            <a:off x="2771775" y="4221163"/>
            <a:ext cx="3095625" cy="914400"/>
          </a:xfrm>
          <a:prstGeom prst="rect">
            <a:avLst/>
          </a:prstGeom>
          <a:noFill/>
          <a:ln w="9525">
            <a:solidFill>
              <a:schemeClr val="accent2"/>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dirty="0" smtClean="0">
                <a:solidFill>
                  <a:srgbClr val="333399"/>
                </a:solidFill>
                <a:latin typeface="Verdana" pitchFamily="34" charset="0"/>
              </a:rPr>
              <a:t>2ème caractère</a:t>
            </a:r>
            <a:br>
              <a:rPr lang="fr-FR" sz="2400" dirty="0" smtClean="0">
                <a:solidFill>
                  <a:srgbClr val="333399"/>
                </a:solidFill>
                <a:latin typeface="Verdana" pitchFamily="34" charset="0"/>
              </a:rPr>
            </a:br>
            <a:r>
              <a:rPr lang="fr-FR" sz="2400" dirty="0" smtClean="0">
                <a:solidFill>
                  <a:srgbClr val="333399"/>
                </a:solidFill>
                <a:latin typeface="Verdana" pitchFamily="34" charset="0"/>
              </a:rPr>
              <a:t> Type d’opération</a:t>
            </a:r>
          </a:p>
        </p:txBody>
      </p:sp>
      <p:sp>
        <p:nvSpPr>
          <p:cNvPr id="249863" name="Text Box 7"/>
          <p:cNvSpPr txBox="1">
            <a:spLocks noChangeArrowheads="1"/>
          </p:cNvSpPr>
          <p:nvPr/>
        </p:nvSpPr>
        <p:spPr bwMode="auto">
          <a:xfrm>
            <a:off x="6156325" y="4221163"/>
            <a:ext cx="2743200" cy="1223962"/>
          </a:xfrm>
          <a:prstGeom prst="rect">
            <a:avLst/>
          </a:prstGeom>
          <a:noFill/>
          <a:ln w="9525">
            <a:solidFill>
              <a:schemeClr val="accent2"/>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smtClean="0">
                <a:solidFill>
                  <a:srgbClr val="333399"/>
                </a:solidFill>
                <a:latin typeface="Verdana" pitchFamily="34" charset="0"/>
              </a:rPr>
              <a:t>3ème caractère</a:t>
            </a:r>
          </a:p>
          <a:p>
            <a:r>
              <a:rPr lang="fr-FR" sz="2400" smtClean="0">
                <a:solidFill>
                  <a:srgbClr val="333399"/>
                </a:solidFill>
                <a:latin typeface="Verdana" pitchFamily="34" charset="0"/>
              </a:rPr>
              <a:t>Lettre additionnelle</a:t>
            </a:r>
          </a:p>
          <a:p>
            <a:pPr algn="ctr" eaLnBrk="1" hangingPunct="1">
              <a:spcBef>
                <a:spcPts val="300"/>
              </a:spcBef>
              <a:spcAft>
                <a:spcPts val="300"/>
              </a:spcAft>
            </a:pPr>
            <a:endParaRPr lang="fr-FR" sz="2400" smtClean="0">
              <a:solidFill>
                <a:srgbClr val="333399"/>
              </a:solidFill>
              <a:latin typeface="Verdana" pitchFamily="34" charset="0"/>
            </a:endParaRPr>
          </a:p>
        </p:txBody>
      </p:sp>
      <p:grpSp>
        <p:nvGrpSpPr>
          <p:cNvPr id="249864" name="Group 8"/>
          <p:cNvGrpSpPr>
            <a:grpSpLocks/>
          </p:cNvGrpSpPr>
          <p:nvPr/>
        </p:nvGrpSpPr>
        <p:grpSpPr bwMode="auto">
          <a:xfrm>
            <a:off x="179388" y="2205038"/>
            <a:ext cx="2438400" cy="1600200"/>
            <a:chOff x="672" y="1440"/>
            <a:chExt cx="1536" cy="1008"/>
          </a:xfrm>
        </p:grpSpPr>
        <p:sp>
          <p:nvSpPr>
            <p:cNvPr id="74768" name="AutoShape 9"/>
            <p:cNvSpPr>
              <a:spLocks noChangeArrowheads="1"/>
            </p:cNvSpPr>
            <p:nvPr/>
          </p:nvSpPr>
          <p:spPr bwMode="auto">
            <a:xfrm>
              <a:off x="672" y="1680"/>
              <a:ext cx="960" cy="768"/>
            </a:xfrm>
            <a:prstGeom prst="irregularSeal1">
              <a:avLst/>
            </a:prstGeom>
            <a:solidFill>
              <a:srgbClr val="CC3300"/>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66" name="Text Box 10"/>
            <p:cNvSpPr txBox="1">
              <a:spLocks noChangeArrowheads="1"/>
            </p:cNvSpPr>
            <p:nvPr/>
          </p:nvSpPr>
          <p:spPr bwMode="auto">
            <a:xfrm>
              <a:off x="912" y="1920"/>
              <a:ext cx="548"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OU ?</a:t>
              </a:r>
            </a:p>
          </p:txBody>
        </p:sp>
        <p:sp>
          <p:nvSpPr>
            <p:cNvPr id="74770" name="AutoShape 11"/>
            <p:cNvSpPr>
              <a:spLocks noChangeArrowheads="1"/>
            </p:cNvSpPr>
            <p:nvPr/>
          </p:nvSpPr>
          <p:spPr bwMode="auto">
            <a:xfrm rot="3154212">
              <a:off x="1680" y="1296"/>
              <a:ext cx="384" cy="672"/>
            </a:xfrm>
            <a:prstGeom prst="downArrow">
              <a:avLst>
                <a:gd name="adj1" fmla="val 50000"/>
                <a:gd name="adj2" fmla="val 43750"/>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249868" name="Group 12"/>
          <p:cNvGrpSpPr>
            <a:grpSpLocks/>
          </p:cNvGrpSpPr>
          <p:nvPr/>
        </p:nvGrpSpPr>
        <p:grpSpPr bwMode="auto">
          <a:xfrm>
            <a:off x="2771775" y="2205038"/>
            <a:ext cx="1524000" cy="1981200"/>
            <a:chOff x="2352" y="1440"/>
            <a:chExt cx="960" cy="1248"/>
          </a:xfrm>
        </p:grpSpPr>
        <p:sp>
          <p:nvSpPr>
            <p:cNvPr id="74765" name="AutoShape 13"/>
            <p:cNvSpPr>
              <a:spLocks noChangeArrowheads="1"/>
            </p:cNvSpPr>
            <p:nvPr/>
          </p:nvSpPr>
          <p:spPr bwMode="auto">
            <a:xfrm>
              <a:off x="2352" y="1920"/>
              <a:ext cx="960" cy="768"/>
            </a:xfrm>
            <a:prstGeom prst="irregularSeal1">
              <a:avLst/>
            </a:prstGeom>
            <a:solidFill>
              <a:srgbClr val="CC3300"/>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70" name="Text Box 14"/>
            <p:cNvSpPr txBox="1">
              <a:spLocks noChangeArrowheads="1"/>
            </p:cNvSpPr>
            <p:nvPr/>
          </p:nvSpPr>
          <p:spPr bwMode="auto">
            <a:xfrm>
              <a:off x="2544" y="2160"/>
              <a:ext cx="62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QUI ?</a:t>
              </a:r>
            </a:p>
          </p:txBody>
        </p:sp>
        <p:sp>
          <p:nvSpPr>
            <p:cNvPr id="74767" name="AutoShape 15"/>
            <p:cNvSpPr>
              <a:spLocks noChangeArrowheads="1"/>
            </p:cNvSpPr>
            <p:nvPr/>
          </p:nvSpPr>
          <p:spPr bwMode="auto">
            <a:xfrm>
              <a:off x="2544" y="1440"/>
              <a:ext cx="480" cy="432"/>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249872" name="Group 16"/>
          <p:cNvGrpSpPr>
            <a:grpSpLocks/>
          </p:cNvGrpSpPr>
          <p:nvPr/>
        </p:nvGrpSpPr>
        <p:grpSpPr bwMode="auto">
          <a:xfrm>
            <a:off x="4079875" y="2493963"/>
            <a:ext cx="4537075" cy="1727200"/>
            <a:chOff x="3312" y="1440"/>
            <a:chExt cx="1824" cy="1008"/>
          </a:xfrm>
        </p:grpSpPr>
        <p:sp>
          <p:nvSpPr>
            <p:cNvPr id="74762" name="AutoShape 17"/>
            <p:cNvSpPr>
              <a:spLocks noChangeArrowheads="1"/>
            </p:cNvSpPr>
            <p:nvPr/>
          </p:nvSpPr>
          <p:spPr bwMode="auto">
            <a:xfrm>
              <a:off x="3984" y="1680"/>
              <a:ext cx="1152" cy="768"/>
            </a:xfrm>
            <a:prstGeom prst="irregularSeal1">
              <a:avLst/>
            </a:prstGeom>
            <a:solidFill>
              <a:srgbClr val="CC3300"/>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74" name="Text Box 18"/>
            <p:cNvSpPr txBox="1">
              <a:spLocks noChangeArrowheads="1"/>
            </p:cNvSpPr>
            <p:nvPr/>
          </p:nvSpPr>
          <p:spPr bwMode="auto">
            <a:xfrm>
              <a:off x="4176" y="1920"/>
              <a:ext cx="493" cy="26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QUOI ?</a:t>
              </a:r>
            </a:p>
          </p:txBody>
        </p:sp>
        <p:sp>
          <p:nvSpPr>
            <p:cNvPr id="74764" name="AutoShape 19"/>
            <p:cNvSpPr>
              <a:spLocks noChangeArrowheads="1"/>
            </p:cNvSpPr>
            <p:nvPr/>
          </p:nvSpPr>
          <p:spPr bwMode="auto">
            <a:xfrm rot="-2862995">
              <a:off x="3456" y="1296"/>
              <a:ext cx="384" cy="672"/>
            </a:xfrm>
            <a:prstGeom prst="downArrow">
              <a:avLst>
                <a:gd name="adj1" fmla="val 50000"/>
                <a:gd name="adj2" fmla="val 43750"/>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sp>
        <p:nvSpPr>
          <p:cNvPr id="74761" name="Rectangle 2"/>
          <p:cNvSpPr txBox="1">
            <a:spLocks noChangeArrowheads="1"/>
          </p:cNvSpPr>
          <p:nvPr/>
        </p:nvSpPr>
        <p:spPr bwMode="auto">
          <a:xfrm>
            <a:off x="1187624" y="45244"/>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smtClean="0">
                <a:solidFill>
                  <a:srgbClr val="FFFFFF"/>
                </a:solidFill>
                <a:latin typeface="Verdana" pitchFamily="34" charset="0"/>
              </a:rPr>
              <a:t>NIVEAUX D’HABILITATIONS ET SYMBOLES </a:t>
            </a:r>
            <a:endParaRPr lang="fr-FR" sz="2800" dirty="0" smtClean="0">
              <a:solidFill>
                <a:srgbClr val="FFFFFF"/>
              </a:solidFill>
              <a:latin typeface="Verdana" pitchFamily="34" charset="0"/>
            </a:endParaRPr>
          </a:p>
        </p:txBody>
      </p:sp>
      <p:sp>
        <p:nvSpPr>
          <p:cNvPr id="19"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55</a:t>
            </a:fld>
            <a:endParaRPr lang="fr-FR" sz="1400" b="1"/>
          </a:p>
        </p:txBody>
      </p:sp>
    </p:spTree>
    <p:extLst>
      <p:ext uri="{BB962C8B-B14F-4D97-AF65-F5344CB8AC3E}">
        <p14:creationId xmlns="" xmlns:p14="http://schemas.microsoft.com/office/powerpoint/2010/main" val="1945688824"/>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56</a:t>
            </a:fld>
            <a:endParaRPr lang="fr-FR" sz="1400" b="1"/>
          </a:p>
        </p:txBody>
      </p:sp>
      <p:sp>
        <p:nvSpPr>
          <p:cNvPr id="6" name="object 10"/>
          <p:cNvSpPr txBox="1"/>
          <p:nvPr/>
        </p:nvSpPr>
        <p:spPr>
          <a:xfrm>
            <a:off x="1374394" y="2338326"/>
            <a:ext cx="3040989" cy="280212"/>
          </a:xfrm>
          <a:prstGeom prst="rect">
            <a:avLst/>
          </a:prstGeom>
        </p:spPr>
        <p:txBody>
          <a:bodyPr wrap="square" lIns="0" tIns="0" rIns="0" bIns="0" rtlCol="0">
            <a:noAutofit/>
          </a:bodyPr>
          <a:lstStyle/>
          <a:p>
            <a:pPr marL="12700">
              <a:lnSpc>
                <a:spcPts val="2180"/>
              </a:lnSpc>
              <a:spcBef>
                <a:spcPts val="109"/>
              </a:spcBef>
            </a:pPr>
            <a:r>
              <a:rPr sz="2000" b="1" u="heavy" spc="-4" dirty="0" smtClean="0">
                <a:latin typeface="Verdana"/>
                <a:cs typeface="Verdana"/>
              </a:rPr>
              <a:t>L</a:t>
            </a:r>
            <a:r>
              <a:rPr sz="2000" b="1" u="heavy" spc="0" dirty="0" smtClean="0">
                <a:latin typeface="Verdana"/>
                <a:cs typeface="Verdana"/>
              </a:rPr>
              <a:t>e premier</a:t>
            </a:r>
            <a:r>
              <a:rPr sz="2000" b="1" u="heavy" spc="-19" dirty="0" smtClean="0">
                <a:latin typeface="Verdana"/>
                <a:cs typeface="Verdana"/>
              </a:rPr>
              <a:t> </a:t>
            </a:r>
            <a:r>
              <a:rPr sz="2000" b="1" u="heavy" spc="0" dirty="0" err="1" smtClean="0">
                <a:latin typeface="Verdana"/>
                <a:cs typeface="Verdana"/>
              </a:rPr>
              <a:t>caractère</a:t>
            </a:r>
            <a:endParaRPr sz="2000" dirty="0">
              <a:latin typeface="Verdana"/>
              <a:cs typeface="Verdana"/>
            </a:endParaRPr>
          </a:p>
        </p:txBody>
      </p:sp>
      <p:sp>
        <p:nvSpPr>
          <p:cNvPr id="7" name="object 9"/>
          <p:cNvSpPr txBox="1"/>
          <p:nvPr/>
        </p:nvSpPr>
        <p:spPr>
          <a:xfrm>
            <a:off x="1374394" y="2826258"/>
            <a:ext cx="7295149" cy="523748"/>
          </a:xfrm>
          <a:prstGeom prst="rect">
            <a:avLst/>
          </a:prstGeom>
        </p:spPr>
        <p:txBody>
          <a:bodyPr wrap="square" lIns="0" tIns="0" rIns="0" bIns="0" rtlCol="0">
            <a:noAutofit/>
          </a:bodyPr>
          <a:lstStyle/>
          <a:p>
            <a:pPr marL="12700">
              <a:lnSpc>
                <a:spcPts val="2100"/>
              </a:lnSpc>
              <a:spcBef>
                <a:spcPts val="105"/>
              </a:spcBef>
            </a:pPr>
            <a:r>
              <a:rPr lang="fr-FR" sz="3000" spc="-9" baseline="-2742" dirty="0" smtClean="0">
                <a:latin typeface="Verdana"/>
                <a:cs typeface="Verdana"/>
              </a:rPr>
              <a:t>Indique </a:t>
            </a:r>
            <a:r>
              <a:rPr sz="3000" spc="-9" baseline="-2742" dirty="0" smtClean="0">
                <a:latin typeface="Verdana"/>
                <a:cs typeface="Verdana"/>
              </a:rPr>
              <a:t>l</a:t>
            </a:r>
            <a:r>
              <a:rPr sz="3000" spc="0" baseline="-2742" dirty="0" smtClean="0">
                <a:latin typeface="Verdana"/>
                <a:cs typeface="Verdana"/>
              </a:rPr>
              <a:t>e </a:t>
            </a:r>
            <a:r>
              <a:rPr lang="fr-FR" sz="3000" spc="0" baseline="-2742" dirty="0" smtClean="0">
                <a:latin typeface="Verdana"/>
                <a:cs typeface="Verdana"/>
              </a:rPr>
              <a:t>domaine</a:t>
            </a:r>
            <a:r>
              <a:rPr sz="3000" spc="0" baseline="-2742" dirty="0" smtClean="0">
                <a:latin typeface="Verdana"/>
                <a:cs typeface="Verdana"/>
              </a:rPr>
              <a:t> de</a:t>
            </a:r>
            <a:r>
              <a:rPr sz="3000" spc="-14" baseline="-2742" dirty="0" smtClean="0">
                <a:latin typeface="Verdana"/>
                <a:cs typeface="Verdana"/>
              </a:rPr>
              <a:t> </a:t>
            </a:r>
            <a:r>
              <a:rPr sz="3000" spc="0" baseline="-2742" dirty="0" smtClean="0">
                <a:latin typeface="Verdana"/>
                <a:cs typeface="Verdana"/>
              </a:rPr>
              <a:t>tens</a:t>
            </a:r>
            <a:r>
              <a:rPr sz="3000" spc="-9" baseline="-2742" dirty="0" smtClean="0">
                <a:latin typeface="Verdana"/>
                <a:cs typeface="Verdana"/>
              </a:rPr>
              <a:t>i</a:t>
            </a:r>
            <a:r>
              <a:rPr sz="3000" spc="0" baseline="-2742" dirty="0" smtClean="0">
                <a:latin typeface="Verdana"/>
                <a:cs typeface="Verdana"/>
              </a:rPr>
              <a:t>on</a:t>
            </a:r>
            <a:r>
              <a:rPr sz="3000" spc="-19" baseline="-2742" dirty="0" smtClean="0">
                <a:latin typeface="Verdana"/>
                <a:cs typeface="Verdana"/>
              </a:rPr>
              <a:t> </a:t>
            </a:r>
            <a:r>
              <a:rPr sz="3000" spc="0" baseline="-2742" dirty="0" smtClean="0">
                <a:latin typeface="Verdana"/>
                <a:cs typeface="Verdana"/>
              </a:rPr>
              <a:t>d</a:t>
            </a:r>
            <a:r>
              <a:rPr sz="3000" spc="-4" baseline="-2742" dirty="0" smtClean="0">
                <a:latin typeface="Verdana"/>
                <a:cs typeface="Verdana"/>
              </a:rPr>
              <a:t>e</a:t>
            </a:r>
            <a:r>
              <a:rPr sz="3000" spc="0" baseline="-2742" dirty="0" smtClean="0">
                <a:latin typeface="Verdana"/>
                <a:cs typeface="Verdana"/>
              </a:rPr>
              <a:t>s </a:t>
            </a:r>
            <a:r>
              <a:rPr lang="fr-FR" sz="3000" spc="0" baseline="-2742" dirty="0" smtClean="0">
                <a:latin typeface="Verdana"/>
                <a:cs typeface="Verdana"/>
              </a:rPr>
              <a:t>ouvrages sur lesquels</a:t>
            </a:r>
            <a:endParaRPr sz="2000" dirty="0">
              <a:latin typeface="Verdana"/>
              <a:cs typeface="Verdana"/>
            </a:endParaRPr>
          </a:p>
          <a:p>
            <a:pPr marL="12700" marR="46304">
              <a:lnSpc>
                <a:spcPts val="2000"/>
              </a:lnSpc>
            </a:pPr>
            <a:r>
              <a:rPr sz="2000" spc="-9" dirty="0" smtClean="0">
                <a:latin typeface="Verdana"/>
                <a:cs typeface="Verdana"/>
              </a:rPr>
              <a:t>l</a:t>
            </a:r>
            <a:r>
              <a:rPr sz="2000" spc="0" dirty="0" smtClean="0">
                <a:latin typeface="Verdana"/>
                <a:cs typeface="Verdana"/>
              </a:rPr>
              <a:t>e </a:t>
            </a:r>
            <a:r>
              <a:rPr lang="fr-FR" sz="2000" spc="0" dirty="0" smtClean="0">
                <a:latin typeface="Verdana"/>
                <a:cs typeface="Verdana"/>
              </a:rPr>
              <a:t>titulaire</a:t>
            </a:r>
            <a:r>
              <a:rPr sz="2000" spc="0" dirty="0" smtClean="0">
                <a:latin typeface="Verdana"/>
                <a:cs typeface="Verdana"/>
              </a:rPr>
              <a:t> de </a:t>
            </a:r>
            <a:r>
              <a:rPr lang="fr-FR" sz="2000" spc="-9" dirty="0" smtClean="0">
                <a:latin typeface="Verdana"/>
                <a:cs typeface="Verdana"/>
              </a:rPr>
              <a:t>l'habilitation</a:t>
            </a:r>
            <a:r>
              <a:rPr sz="2000" spc="14" dirty="0" smtClean="0">
                <a:latin typeface="Verdana"/>
                <a:cs typeface="Verdana"/>
              </a:rPr>
              <a:t> </a:t>
            </a:r>
            <a:r>
              <a:rPr lang="fr-FR" sz="2000" spc="0" dirty="0" smtClean="0">
                <a:latin typeface="Verdana"/>
                <a:cs typeface="Verdana"/>
              </a:rPr>
              <a:t>peut</a:t>
            </a:r>
            <a:r>
              <a:rPr sz="2000" spc="-14" dirty="0" smtClean="0">
                <a:latin typeface="Verdana"/>
                <a:cs typeface="Verdana"/>
              </a:rPr>
              <a:t> </a:t>
            </a:r>
            <a:r>
              <a:rPr lang="fr-FR" sz="2000" spc="0" dirty="0" smtClean="0">
                <a:latin typeface="Verdana"/>
                <a:cs typeface="Verdana"/>
              </a:rPr>
              <a:t>travailler ou intervenir</a:t>
            </a:r>
            <a:r>
              <a:rPr sz="2000" spc="-29" dirty="0" smtClean="0">
                <a:latin typeface="Verdana"/>
                <a:cs typeface="Verdana"/>
              </a:rPr>
              <a:t> </a:t>
            </a:r>
            <a:r>
              <a:rPr sz="2000" spc="0" dirty="0" smtClean="0">
                <a:latin typeface="Verdana"/>
                <a:cs typeface="Verdana"/>
              </a:rPr>
              <a:t>:</a:t>
            </a:r>
            <a:endParaRPr sz="2000" dirty="0">
              <a:latin typeface="Verdana"/>
              <a:cs typeface="Verdana"/>
            </a:endParaRPr>
          </a:p>
        </p:txBody>
      </p:sp>
      <p:sp>
        <p:nvSpPr>
          <p:cNvPr id="8" name="object 8"/>
          <p:cNvSpPr txBox="1"/>
          <p:nvPr/>
        </p:nvSpPr>
        <p:spPr>
          <a:xfrm>
            <a:off x="1530350" y="3746500"/>
            <a:ext cx="5334000" cy="828800"/>
          </a:xfrm>
          <a:prstGeom prst="rect">
            <a:avLst/>
          </a:prstGeom>
        </p:spPr>
        <p:txBody>
          <a:bodyPr wrap="square" lIns="0" tIns="0" rIns="0" bIns="0" rtlCol="0">
            <a:noAutofit/>
          </a:bodyPr>
          <a:lstStyle/>
          <a:p>
            <a:pPr marL="442913" indent="-442913">
              <a:lnSpc>
                <a:spcPts val="2100"/>
              </a:lnSpc>
              <a:spcBef>
                <a:spcPts val="105"/>
              </a:spcBef>
            </a:pPr>
            <a:r>
              <a:rPr lang="fr-FR" sz="2000" b="1" spc="-4" dirty="0" smtClean="0">
                <a:latin typeface="Verdana"/>
                <a:cs typeface="Verdana"/>
              </a:rPr>
              <a:t>B</a:t>
            </a:r>
            <a:r>
              <a:rPr lang="fr-FR" sz="2000" spc="-4" dirty="0" smtClean="0">
                <a:latin typeface="Verdana"/>
                <a:cs typeface="Verdana"/>
              </a:rPr>
              <a:t> </a:t>
            </a:r>
            <a:r>
              <a:rPr lang="fr-FR" sz="2000" b="1" spc="-4" dirty="0" smtClean="0">
                <a:latin typeface="Verdana"/>
                <a:cs typeface="Verdana"/>
              </a:rPr>
              <a:t>:</a:t>
            </a:r>
            <a:r>
              <a:rPr lang="fr-FR" sz="2000" spc="-4" dirty="0" smtClean="0">
                <a:latin typeface="Verdana"/>
                <a:cs typeface="Verdana"/>
              </a:rPr>
              <a:t> Installation BT </a:t>
            </a:r>
            <a:r>
              <a:rPr lang="fr-FR" sz="2000" i="1" spc="-4" dirty="0" smtClean="0">
                <a:latin typeface="Verdana"/>
                <a:cs typeface="Verdana"/>
              </a:rPr>
              <a:t>(Basse Tension)</a:t>
            </a:r>
            <a:r>
              <a:rPr lang="fr-FR" sz="2000" spc="-4" dirty="0" smtClean="0">
                <a:latin typeface="Verdana"/>
                <a:cs typeface="Verdana"/>
              </a:rPr>
              <a:t> ou en </a:t>
            </a:r>
            <a:r>
              <a:rPr lang="fr-FR" sz="2000" i="1" spc="-4" dirty="0" smtClean="0">
                <a:latin typeface="Verdana"/>
                <a:cs typeface="Verdana"/>
              </a:rPr>
              <a:t>TBT (très Basse</a:t>
            </a:r>
            <a:r>
              <a:rPr sz="2000" i="1" spc="-14" dirty="0" smtClean="0">
                <a:latin typeface="Verdana"/>
                <a:cs typeface="Verdana"/>
              </a:rPr>
              <a:t> </a:t>
            </a:r>
            <a:r>
              <a:rPr sz="2000" i="1" spc="0" dirty="0" smtClean="0">
                <a:latin typeface="Verdana"/>
                <a:cs typeface="Verdana"/>
              </a:rPr>
              <a:t>Tension)</a:t>
            </a:r>
            <a:endParaRPr lang="fr-FR" sz="2000" i="1" spc="0" dirty="0" smtClean="0">
              <a:latin typeface="Verdana"/>
              <a:cs typeface="Verdana"/>
            </a:endParaRPr>
          </a:p>
          <a:p>
            <a:pPr>
              <a:lnSpc>
                <a:spcPts val="2100"/>
              </a:lnSpc>
              <a:spcBef>
                <a:spcPts val="105"/>
              </a:spcBef>
            </a:pPr>
            <a:r>
              <a:rPr lang="fr-FR" sz="2000" b="1" dirty="0" smtClean="0">
                <a:latin typeface="Verdana"/>
                <a:cs typeface="Verdana"/>
              </a:rPr>
              <a:t>H :</a:t>
            </a:r>
            <a:r>
              <a:rPr lang="fr-FR" sz="2000" i="1" dirty="0" smtClean="0">
                <a:latin typeface="Verdana"/>
                <a:cs typeface="Verdana"/>
              </a:rPr>
              <a:t> </a:t>
            </a:r>
            <a:r>
              <a:rPr lang="fr-FR" sz="2000" dirty="0" smtClean="0">
                <a:latin typeface="Verdana"/>
                <a:cs typeface="Verdana"/>
              </a:rPr>
              <a:t>Installation en HT </a:t>
            </a:r>
            <a:r>
              <a:rPr lang="fr-FR" sz="2000" i="1" dirty="0" smtClean="0">
                <a:latin typeface="Verdana"/>
                <a:cs typeface="Verdana"/>
              </a:rPr>
              <a:t>(Haute Tension)</a:t>
            </a:r>
            <a:endParaRPr sz="2000" dirty="0">
              <a:latin typeface="Verdana"/>
              <a:cs typeface="Verdana"/>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35BA8E-1CF1-4649-BDFC-76A45398349B}" type="slidenum">
              <a:rPr lang="fr-FR" sz="1400" b="1"/>
              <a:pPr>
                <a:spcBef>
                  <a:spcPct val="50000"/>
                </a:spcBef>
              </a:pPr>
              <a:t>57</a:t>
            </a:fld>
            <a:endParaRPr lang="fr-FR" sz="1400" b="1"/>
          </a:p>
        </p:txBody>
      </p:sp>
      <p:sp>
        <p:nvSpPr>
          <p:cNvPr id="81924"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
        <p:nvSpPr>
          <p:cNvPr id="5" name="object 9"/>
          <p:cNvSpPr txBox="1"/>
          <p:nvPr/>
        </p:nvSpPr>
        <p:spPr>
          <a:xfrm>
            <a:off x="1454150" y="2492896"/>
            <a:ext cx="7391400" cy="3352800"/>
          </a:xfrm>
          <a:prstGeom prst="rect">
            <a:avLst/>
          </a:prstGeom>
        </p:spPr>
        <p:txBody>
          <a:bodyPr wrap="square" lIns="0" tIns="0" rIns="0" bIns="0" rtlCol="0">
            <a:noAutofit/>
          </a:bodyPr>
          <a:lstStyle/>
          <a:p>
            <a:pPr marL="21843" marR="3004927" algn="just"/>
            <a:r>
              <a:rPr lang="fr-FR" sz="1800" b="1" spc="0" dirty="0" smtClean="0">
                <a:latin typeface="Verdana"/>
                <a:cs typeface="Verdana"/>
              </a:rPr>
              <a:t>0 :</a:t>
            </a:r>
            <a:r>
              <a:rPr lang="fr-FR" sz="1800" spc="0" dirty="0" smtClean="0">
                <a:latin typeface="Verdana"/>
                <a:cs typeface="Verdana"/>
              </a:rPr>
              <a:t> Travaux d'ordre non électrique</a:t>
            </a:r>
          </a:p>
          <a:p>
            <a:pPr marL="21843" marR="3004927" algn="just"/>
            <a:endParaRPr lang="fr-FR" sz="900" spc="0" dirty="0" smtClean="0">
              <a:latin typeface="Verdana"/>
              <a:cs typeface="Verdana"/>
            </a:endParaRPr>
          </a:p>
          <a:p>
            <a:pPr marL="21843" marR="3004927" algn="just"/>
            <a:r>
              <a:rPr lang="fr-FR" sz="1800" b="1" spc="0" dirty="0" smtClean="0">
                <a:latin typeface="Verdana"/>
                <a:cs typeface="Verdana"/>
              </a:rPr>
              <a:t>1 </a:t>
            </a:r>
            <a:r>
              <a:rPr lang="fr-FR" sz="1800" spc="0" dirty="0" smtClean="0">
                <a:latin typeface="Verdana"/>
                <a:cs typeface="Verdana"/>
              </a:rPr>
              <a:t>: Travaux d'ordre électrique</a:t>
            </a:r>
          </a:p>
          <a:p>
            <a:pPr marL="21843" marR="3004927" algn="just"/>
            <a:endParaRPr sz="900" dirty="0">
              <a:latin typeface="Verdana"/>
              <a:cs typeface="Verdana"/>
            </a:endParaRPr>
          </a:p>
          <a:p>
            <a:pPr marL="21843" marR="1657835" algn="just"/>
            <a:r>
              <a:rPr lang="fr-FR" sz="1800" b="1" spc="0" dirty="0" smtClean="0">
                <a:latin typeface="Verdana"/>
                <a:cs typeface="Verdana"/>
              </a:rPr>
              <a:t>2 </a:t>
            </a:r>
            <a:r>
              <a:rPr lang="fr-FR" sz="1800" spc="0" dirty="0" smtClean="0">
                <a:latin typeface="Verdana"/>
                <a:cs typeface="Verdana"/>
              </a:rPr>
              <a:t>: </a:t>
            </a:r>
            <a:r>
              <a:rPr sz="1800" spc="0" dirty="0" smtClean="0">
                <a:latin typeface="Verdana"/>
                <a:cs typeface="Verdana"/>
              </a:rPr>
              <a:t>C</a:t>
            </a:r>
            <a:r>
              <a:rPr sz="1800" spc="4" dirty="0" smtClean="0">
                <a:latin typeface="Verdana"/>
                <a:cs typeface="Verdana"/>
              </a:rPr>
              <a:t>h</a:t>
            </a:r>
            <a:r>
              <a:rPr sz="1800" spc="0" dirty="0" smtClean="0">
                <a:latin typeface="Verdana"/>
                <a:cs typeface="Verdana"/>
              </a:rPr>
              <a:t>a</a:t>
            </a:r>
            <a:r>
              <a:rPr sz="1800" spc="-9" dirty="0" smtClean="0">
                <a:latin typeface="Verdana"/>
                <a:cs typeface="Verdana"/>
              </a:rPr>
              <a:t>r</a:t>
            </a:r>
            <a:r>
              <a:rPr sz="1800" spc="0" dirty="0" smtClean="0">
                <a:latin typeface="Verdana"/>
                <a:cs typeface="Verdana"/>
              </a:rPr>
              <a:t>gé</a:t>
            </a:r>
            <a:r>
              <a:rPr sz="1800" spc="-25" dirty="0" smtClean="0">
                <a:latin typeface="Verdana"/>
                <a:cs typeface="Verdana"/>
              </a:rPr>
              <a:t> </a:t>
            </a:r>
            <a:r>
              <a:rPr sz="1800" spc="0" dirty="0" smtClean="0">
                <a:latin typeface="Verdana"/>
                <a:cs typeface="Verdana"/>
              </a:rPr>
              <a:t>de </a:t>
            </a:r>
            <a:r>
              <a:rPr lang="fr-FR" sz="1800" spc="0" dirty="0" smtClean="0">
                <a:latin typeface="Verdana"/>
                <a:cs typeface="Verdana"/>
              </a:rPr>
              <a:t>travaux d'ordre électrique</a:t>
            </a:r>
          </a:p>
          <a:p>
            <a:pPr marL="21843" marR="1657835" algn="just"/>
            <a:endParaRPr sz="900" dirty="0">
              <a:latin typeface="Verdana"/>
              <a:cs typeface="Verdana"/>
            </a:endParaRPr>
          </a:p>
          <a:p>
            <a:pPr marL="26416" marR="3365895" algn="just"/>
            <a:r>
              <a:rPr lang="fr-FR" sz="1800" b="1" spc="0" dirty="0" smtClean="0">
                <a:latin typeface="Verdana"/>
                <a:cs typeface="Verdana"/>
              </a:rPr>
              <a:t>C :</a:t>
            </a:r>
            <a:r>
              <a:rPr lang="fr-FR" sz="1800" spc="0" dirty="0" smtClean="0">
                <a:latin typeface="Verdana"/>
                <a:cs typeface="Verdana"/>
              </a:rPr>
              <a:t> </a:t>
            </a:r>
            <a:r>
              <a:rPr sz="1800" spc="0" dirty="0" smtClean="0">
                <a:latin typeface="Verdana"/>
                <a:cs typeface="Verdana"/>
              </a:rPr>
              <a:t>C</a:t>
            </a:r>
            <a:r>
              <a:rPr sz="1800" spc="4" dirty="0" smtClean="0">
                <a:latin typeface="Verdana"/>
                <a:cs typeface="Verdana"/>
              </a:rPr>
              <a:t>h</a:t>
            </a:r>
            <a:r>
              <a:rPr sz="1800" spc="0" dirty="0" smtClean="0">
                <a:latin typeface="Verdana"/>
                <a:cs typeface="Verdana"/>
              </a:rPr>
              <a:t>a</a:t>
            </a:r>
            <a:r>
              <a:rPr sz="1800" spc="-4" dirty="0" smtClean="0">
                <a:latin typeface="Verdana"/>
                <a:cs typeface="Verdana"/>
              </a:rPr>
              <a:t>r</a:t>
            </a:r>
            <a:r>
              <a:rPr sz="1800" spc="0" dirty="0" smtClean="0">
                <a:latin typeface="Verdana"/>
                <a:cs typeface="Verdana"/>
              </a:rPr>
              <a:t>gé</a:t>
            </a:r>
            <a:r>
              <a:rPr sz="1800" spc="-25" dirty="0" smtClean="0">
                <a:latin typeface="Verdana"/>
                <a:cs typeface="Verdana"/>
              </a:rPr>
              <a:t> </a:t>
            </a:r>
            <a:r>
              <a:rPr sz="1800" spc="0" dirty="0" smtClean="0">
                <a:latin typeface="Verdana"/>
                <a:cs typeface="Verdana"/>
              </a:rPr>
              <a:t>de cons</a:t>
            </a:r>
            <a:r>
              <a:rPr sz="1800" spc="-9" dirty="0" smtClean="0">
                <a:latin typeface="Verdana"/>
                <a:cs typeface="Verdana"/>
              </a:rPr>
              <a:t>i</a:t>
            </a:r>
            <a:r>
              <a:rPr sz="1800" spc="0" dirty="0" smtClean="0">
                <a:latin typeface="Verdana"/>
                <a:cs typeface="Verdana"/>
              </a:rPr>
              <a:t>gnat</a:t>
            </a:r>
            <a:r>
              <a:rPr sz="1800" spc="-9" dirty="0" smtClean="0">
                <a:latin typeface="Verdana"/>
                <a:cs typeface="Verdana"/>
              </a:rPr>
              <a:t>i</a:t>
            </a:r>
            <a:r>
              <a:rPr sz="1800" spc="0" dirty="0" smtClean="0">
                <a:latin typeface="Verdana"/>
                <a:cs typeface="Verdana"/>
              </a:rPr>
              <a:t>on</a:t>
            </a:r>
            <a:endParaRPr lang="fr-FR" sz="1800" spc="0" dirty="0" smtClean="0">
              <a:latin typeface="Verdana"/>
              <a:cs typeface="Verdana"/>
            </a:endParaRPr>
          </a:p>
          <a:p>
            <a:pPr marL="26416" marR="3365895" algn="just"/>
            <a:endParaRPr sz="900" dirty="0">
              <a:latin typeface="Verdana"/>
              <a:cs typeface="Verdana"/>
            </a:endParaRPr>
          </a:p>
          <a:p>
            <a:pPr marL="21843" indent="25908"/>
            <a:r>
              <a:rPr lang="fr-FR" sz="1800" b="1" spc="0" dirty="0" smtClean="0">
                <a:latin typeface="Verdana"/>
                <a:cs typeface="Verdana"/>
              </a:rPr>
              <a:t>R :</a:t>
            </a:r>
            <a:r>
              <a:rPr lang="fr-FR" sz="1800" spc="0" dirty="0" smtClean="0">
                <a:latin typeface="Verdana"/>
                <a:cs typeface="Verdana"/>
              </a:rPr>
              <a:t> </a:t>
            </a:r>
            <a:r>
              <a:rPr sz="1800" spc="0" dirty="0" smtClean="0">
                <a:latin typeface="Verdana"/>
                <a:cs typeface="Verdana"/>
              </a:rPr>
              <a:t>Char</a:t>
            </a:r>
            <a:r>
              <a:rPr sz="1800" spc="-9" dirty="0" smtClean="0">
                <a:latin typeface="Verdana"/>
                <a:cs typeface="Verdana"/>
              </a:rPr>
              <a:t>g</a:t>
            </a:r>
            <a:r>
              <a:rPr sz="1800" spc="0" dirty="0" smtClean="0">
                <a:latin typeface="Verdana"/>
                <a:cs typeface="Verdana"/>
              </a:rPr>
              <a:t>é</a:t>
            </a:r>
            <a:r>
              <a:rPr sz="1800" spc="-25" dirty="0" smtClean="0">
                <a:latin typeface="Verdana"/>
                <a:cs typeface="Verdana"/>
              </a:rPr>
              <a:t> </a:t>
            </a:r>
            <a:r>
              <a:rPr lang="fr-FR" sz="1800" spc="0" dirty="0" smtClean="0">
                <a:latin typeface="Verdana"/>
                <a:cs typeface="Verdana"/>
              </a:rPr>
              <a:t>d'interventions générales</a:t>
            </a:r>
            <a:r>
              <a:rPr sz="1800" spc="-9" dirty="0" smtClean="0">
                <a:latin typeface="Verdana"/>
                <a:cs typeface="Verdana"/>
              </a:rPr>
              <a:t> </a:t>
            </a:r>
            <a:r>
              <a:rPr sz="1800" i="1" spc="0" dirty="0" smtClean="0">
                <a:latin typeface="Verdana"/>
                <a:cs typeface="Verdana"/>
              </a:rPr>
              <a:t>(</a:t>
            </a:r>
            <a:r>
              <a:rPr lang="fr-FR" sz="1800" i="1" spc="0" dirty="0" smtClean="0">
                <a:latin typeface="Verdana"/>
                <a:cs typeface="Verdana"/>
              </a:rPr>
              <a:t>uniquement </a:t>
            </a:r>
            <a:r>
              <a:rPr sz="1800" i="1" spc="-4" dirty="0" smtClean="0">
                <a:latin typeface="Verdana"/>
                <a:cs typeface="Verdana"/>
              </a:rPr>
              <a:t>e</a:t>
            </a:r>
            <a:r>
              <a:rPr sz="1800" i="1" spc="0" dirty="0" smtClean="0">
                <a:latin typeface="Verdana"/>
                <a:cs typeface="Verdana"/>
              </a:rPr>
              <a:t>n</a:t>
            </a:r>
            <a:r>
              <a:rPr lang="fr-FR" sz="1800" i="1" spc="0" dirty="0" smtClean="0">
                <a:latin typeface="Verdana"/>
                <a:cs typeface="Verdana"/>
              </a:rPr>
              <a:t> (BT)</a:t>
            </a:r>
          </a:p>
          <a:p>
            <a:pPr marL="21843" indent="25908"/>
            <a:r>
              <a:rPr lang="fr-FR" sz="900" i="1" spc="0" dirty="0" smtClean="0">
                <a:latin typeface="Verdana"/>
                <a:cs typeface="Verdana"/>
              </a:rPr>
              <a:t> </a:t>
            </a:r>
            <a:r>
              <a:rPr sz="900" i="1" spc="0" dirty="0" smtClean="0">
                <a:latin typeface="Verdana"/>
                <a:cs typeface="Verdana"/>
              </a:rPr>
              <a:t> </a:t>
            </a:r>
            <a:endParaRPr sz="900" dirty="0">
              <a:latin typeface="Verdana"/>
              <a:cs typeface="Verdana"/>
            </a:endParaRPr>
          </a:p>
          <a:p>
            <a:pPr marL="21843"/>
            <a:r>
              <a:rPr lang="fr-FR" sz="1800" b="1" spc="0" dirty="0" smtClean="0">
                <a:latin typeface="Verdana"/>
                <a:cs typeface="Verdana"/>
              </a:rPr>
              <a:t>S :</a:t>
            </a:r>
            <a:r>
              <a:rPr lang="fr-FR" sz="1800" spc="0" dirty="0" smtClean="0">
                <a:latin typeface="Verdana"/>
                <a:cs typeface="Verdana"/>
              </a:rPr>
              <a:t> </a:t>
            </a:r>
            <a:r>
              <a:rPr sz="1800" spc="0" dirty="0" smtClean="0">
                <a:latin typeface="Verdana"/>
                <a:cs typeface="Verdana"/>
              </a:rPr>
              <a:t>C</a:t>
            </a:r>
            <a:r>
              <a:rPr sz="1800" spc="4" dirty="0" smtClean="0">
                <a:latin typeface="Verdana"/>
                <a:cs typeface="Verdana"/>
              </a:rPr>
              <a:t>h</a:t>
            </a:r>
            <a:r>
              <a:rPr sz="1800" spc="0" dirty="0" smtClean="0">
                <a:latin typeface="Verdana"/>
                <a:cs typeface="Verdana"/>
              </a:rPr>
              <a:t>a</a:t>
            </a:r>
            <a:r>
              <a:rPr sz="1800" spc="-9" dirty="0" smtClean="0">
                <a:latin typeface="Verdana"/>
                <a:cs typeface="Verdana"/>
              </a:rPr>
              <a:t>r</a:t>
            </a:r>
            <a:r>
              <a:rPr sz="1800" spc="0" dirty="0" smtClean="0">
                <a:latin typeface="Verdana"/>
                <a:cs typeface="Verdana"/>
              </a:rPr>
              <a:t>gé</a:t>
            </a:r>
            <a:r>
              <a:rPr sz="1800" spc="-25" dirty="0" smtClean="0">
                <a:latin typeface="Verdana"/>
                <a:cs typeface="Verdana"/>
              </a:rPr>
              <a:t> </a:t>
            </a:r>
            <a:r>
              <a:rPr lang="fr-FR" sz="1800" spc="0" dirty="0" smtClean="0">
                <a:latin typeface="Verdana"/>
                <a:cs typeface="Verdana"/>
              </a:rPr>
              <a:t>d'interventions élémentaires</a:t>
            </a:r>
            <a:r>
              <a:rPr sz="1800" spc="14" dirty="0" smtClean="0">
                <a:latin typeface="Verdana"/>
                <a:cs typeface="Verdana"/>
              </a:rPr>
              <a:t> </a:t>
            </a:r>
            <a:r>
              <a:rPr sz="1800" i="1" spc="0" dirty="0" smtClean="0">
                <a:latin typeface="Verdana"/>
                <a:cs typeface="Verdana"/>
              </a:rPr>
              <a:t>(</a:t>
            </a:r>
            <a:r>
              <a:rPr lang="fr-FR" sz="1800" i="1" spc="0" dirty="0" smtClean="0">
                <a:latin typeface="Verdana"/>
                <a:cs typeface="Verdana"/>
              </a:rPr>
              <a:t>uniquement</a:t>
            </a:r>
            <a:r>
              <a:rPr sz="1800" i="1" spc="0" dirty="0" smtClean="0">
                <a:latin typeface="Verdana"/>
                <a:cs typeface="Verdana"/>
              </a:rPr>
              <a:t> </a:t>
            </a:r>
            <a:r>
              <a:rPr lang="fr-FR" sz="1800" i="1" spc="0" dirty="0" smtClean="0">
                <a:latin typeface="Verdana"/>
                <a:cs typeface="Verdana"/>
              </a:rPr>
              <a:t>en BT)</a:t>
            </a:r>
          </a:p>
          <a:p>
            <a:pPr marL="21843"/>
            <a:endParaRPr sz="900" dirty="0">
              <a:latin typeface="Verdana"/>
              <a:cs typeface="Verdana"/>
            </a:endParaRPr>
          </a:p>
          <a:p>
            <a:pPr marL="21843" algn="just"/>
            <a:r>
              <a:rPr lang="fr-FR" sz="1800" b="1" spc="0" dirty="0" smtClean="0">
                <a:latin typeface="Verdana"/>
                <a:cs typeface="Verdana"/>
              </a:rPr>
              <a:t>P :</a:t>
            </a:r>
            <a:r>
              <a:rPr lang="fr-FR" sz="1800" spc="0" dirty="0" smtClean="0">
                <a:latin typeface="Verdana"/>
                <a:cs typeface="Verdana"/>
              </a:rPr>
              <a:t> Opération sur installations photovoltaïques</a:t>
            </a:r>
          </a:p>
          <a:p>
            <a:pPr marL="21843" algn="just"/>
            <a:endParaRPr sz="900" dirty="0">
              <a:latin typeface="Verdana"/>
              <a:cs typeface="Verdana"/>
            </a:endParaRPr>
          </a:p>
          <a:p>
            <a:pPr marL="12700" marR="1597710" algn="just"/>
            <a:r>
              <a:rPr lang="fr-FR" sz="1800" b="1" spc="0" dirty="0" smtClean="0">
                <a:latin typeface="Verdana"/>
                <a:cs typeface="Verdana"/>
              </a:rPr>
              <a:t>E :</a:t>
            </a:r>
            <a:r>
              <a:rPr lang="fr-FR" sz="1800" spc="0" dirty="0" smtClean="0">
                <a:latin typeface="Verdana"/>
                <a:cs typeface="Verdana"/>
              </a:rPr>
              <a:t> Opérations spécifiques</a:t>
            </a:r>
            <a:r>
              <a:rPr sz="1800" spc="-9" dirty="0" smtClean="0">
                <a:latin typeface="Verdana"/>
                <a:cs typeface="Verdana"/>
              </a:rPr>
              <a:t> </a:t>
            </a:r>
            <a:r>
              <a:rPr sz="1800" spc="0" dirty="0" smtClean="0">
                <a:latin typeface="Verdana"/>
                <a:cs typeface="Verdana"/>
              </a:rPr>
              <a:t>de</a:t>
            </a:r>
            <a:r>
              <a:rPr sz="1800" spc="-9" dirty="0" smtClean="0">
                <a:latin typeface="Verdana"/>
                <a:cs typeface="Verdana"/>
              </a:rPr>
              <a:t> </a:t>
            </a:r>
            <a:r>
              <a:rPr sz="1800" spc="0" dirty="0" smtClean="0">
                <a:latin typeface="Verdana"/>
                <a:cs typeface="Verdana"/>
              </a:rPr>
              <a:t>4 natures</a:t>
            </a:r>
            <a:r>
              <a:rPr sz="1800" spc="-44" dirty="0" smtClean="0">
                <a:latin typeface="Verdana"/>
                <a:cs typeface="Verdana"/>
              </a:rPr>
              <a:t> </a:t>
            </a:r>
            <a:r>
              <a:rPr sz="1800" spc="0" dirty="0" smtClean="0">
                <a:latin typeface="Verdana"/>
                <a:cs typeface="Verdana"/>
              </a:rPr>
              <a:t>:</a:t>
            </a:r>
            <a:endParaRPr lang="fr-FR" sz="1800" spc="0" dirty="0" smtClean="0">
              <a:latin typeface="Verdana"/>
              <a:cs typeface="Verdana"/>
            </a:endParaRPr>
          </a:p>
          <a:p>
            <a:pPr marL="360363" marR="1597710"/>
            <a:r>
              <a:rPr lang="fr-FR" sz="1800" dirty="0" smtClean="0">
                <a:latin typeface="Verdana"/>
                <a:cs typeface="Verdana"/>
              </a:rPr>
              <a:t>Essa</a:t>
            </a:r>
            <a:r>
              <a:rPr lang="fr-FR" sz="1800" spc="-9" dirty="0" smtClean="0">
                <a:latin typeface="Verdana"/>
                <a:cs typeface="Verdana"/>
              </a:rPr>
              <a:t>i</a:t>
            </a:r>
            <a:r>
              <a:rPr lang="fr-FR" sz="1800" dirty="0" smtClean="0">
                <a:latin typeface="Verdana"/>
                <a:cs typeface="Verdana"/>
              </a:rPr>
              <a:t>s*</a:t>
            </a:r>
            <a:r>
              <a:rPr lang="fr-FR" sz="1800" spc="-19" dirty="0" smtClean="0">
                <a:latin typeface="Verdana"/>
                <a:cs typeface="Verdana"/>
              </a:rPr>
              <a:t> </a:t>
            </a:r>
            <a:r>
              <a:rPr lang="fr-FR" sz="1800" dirty="0" smtClean="0">
                <a:latin typeface="Verdana"/>
                <a:cs typeface="Verdana"/>
              </a:rPr>
              <a:t>/ V</a:t>
            </a:r>
            <a:r>
              <a:rPr lang="fr-FR" sz="1800" spc="-9" dirty="0" smtClean="0">
                <a:latin typeface="Verdana"/>
                <a:cs typeface="Verdana"/>
              </a:rPr>
              <a:t>é</a:t>
            </a:r>
            <a:r>
              <a:rPr lang="fr-FR" sz="1800" dirty="0" smtClean="0">
                <a:latin typeface="Verdana"/>
                <a:cs typeface="Verdana"/>
              </a:rPr>
              <a:t>r</a:t>
            </a:r>
            <a:r>
              <a:rPr lang="fr-FR" sz="1800" spc="-9" dirty="0" smtClean="0">
                <a:latin typeface="Verdana"/>
                <a:cs typeface="Verdana"/>
              </a:rPr>
              <a:t>i</a:t>
            </a:r>
            <a:r>
              <a:rPr lang="fr-FR" sz="1800" dirty="0" smtClean="0">
                <a:latin typeface="Verdana"/>
                <a:cs typeface="Verdana"/>
              </a:rPr>
              <a:t>f</a:t>
            </a:r>
            <a:r>
              <a:rPr lang="fr-FR" sz="1800" spc="-4" dirty="0" smtClean="0">
                <a:latin typeface="Verdana"/>
                <a:cs typeface="Verdana"/>
              </a:rPr>
              <a:t>i</a:t>
            </a:r>
            <a:r>
              <a:rPr lang="fr-FR" sz="1800" dirty="0" smtClean="0">
                <a:latin typeface="Verdana"/>
                <a:cs typeface="Verdana"/>
              </a:rPr>
              <a:t>cat</a:t>
            </a:r>
            <a:r>
              <a:rPr lang="fr-FR" sz="1800" spc="-9" dirty="0" smtClean="0">
                <a:latin typeface="Verdana"/>
                <a:cs typeface="Verdana"/>
              </a:rPr>
              <a:t>i</a:t>
            </a:r>
            <a:r>
              <a:rPr lang="fr-FR" sz="1800" dirty="0" smtClean="0">
                <a:latin typeface="Verdana"/>
                <a:cs typeface="Verdana"/>
              </a:rPr>
              <a:t>on / </a:t>
            </a:r>
            <a:r>
              <a:rPr lang="fr-FR" sz="1800" spc="4" dirty="0" smtClean="0">
                <a:latin typeface="Verdana"/>
                <a:cs typeface="Verdana"/>
              </a:rPr>
              <a:t>M</a:t>
            </a:r>
            <a:r>
              <a:rPr lang="fr-FR" sz="1800" spc="-4" dirty="0" smtClean="0">
                <a:latin typeface="Verdana"/>
                <a:cs typeface="Verdana"/>
              </a:rPr>
              <a:t>e</a:t>
            </a:r>
            <a:r>
              <a:rPr lang="fr-FR" sz="1800" dirty="0" smtClean="0">
                <a:latin typeface="Verdana"/>
                <a:cs typeface="Verdana"/>
              </a:rPr>
              <a:t>surage </a:t>
            </a:r>
            <a:r>
              <a:rPr lang="fr-FR" sz="1800" spc="-44" dirty="0" smtClean="0">
                <a:latin typeface="Verdana"/>
                <a:cs typeface="Verdana"/>
              </a:rPr>
              <a:t> </a:t>
            </a:r>
            <a:r>
              <a:rPr lang="fr-FR" sz="1800" dirty="0" smtClean="0">
                <a:latin typeface="Verdana"/>
                <a:cs typeface="Verdana"/>
              </a:rPr>
              <a:t>/ </a:t>
            </a:r>
            <a:r>
              <a:rPr lang="fr-FR" sz="1800" spc="4" dirty="0" smtClean="0">
                <a:latin typeface="Verdana"/>
                <a:cs typeface="Verdana"/>
              </a:rPr>
              <a:t>M</a:t>
            </a:r>
            <a:r>
              <a:rPr lang="fr-FR" sz="1800" dirty="0" smtClean="0">
                <a:latin typeface="Verdana"/>
                <a:cs typeface="Verdana"/>
              </a:rPr>
              <a:t>anœu</a:t>
            </a:r>
            <a:r>
              <a:rPr lang="fr-FR" sz="1800" spc="4" dirty="0" smtClean="0">
                <a:latin typeface="Verdana"/>
                <a:cs typeface="Verdana"/>
              </a:rPr>
              <a:t>v</a:t>
            </a:r>
            <a:r>
              <a:rPr lang="fr-FR" sz="1800" dirty="0" smtClean="0">
                <a:latin typeface="Verdana"/>
                <a:cs typeface="Verdana"/>
              </a:rPr>
              <a:t>re</a:t>
            </a:r>
          </a:p>
          <a:p>
            <a:pPr marL="12700" marR="1597710" algn="just">
              <a:lnSpc>
                <a:spcPct val="101277"/>
              </a:lnSpc>
              <a:spcBef>
                <a:spcPts val="928"/>
              </a:spcBef>
            </a:pPr>
            <a:endParaRPr dirty="0">
              <a:latin typeface="Verdana"/>
              <a:cs typeface="Verdana"/>
            </a:endParaRPr>
          </a:p>
        </p:txBody>
      </p:sp>
      <p:sp>
        <p:nvSpPr>
          <p:cNvPr id="6" name="object 3"/>
          <p:cNvSpPr txBox="1"/>
          <p:nvPr/>
        </p:nvSpPr>
        <p:spPr>
          <a:xfrm>
            <a:off x="1606550" y="5949280"/>
            <a:ext cx="6781800" cy="347321"/>
          </a:xfrm>
          <a:prstGeom prst="rect">
            <a:avLst/>
          </a:prstGeom>
        </p:spPr>
        <p:txBody>
          <a:bodyPr wrap="square" lIns="0" tIns="0" rIns="0" bIns="0" rtlCol="0">
            <a:noAutofit/>
          </a:bodyPr>
          <a:lstStyle/>
          <a:p>
            <a:pPr marL="12700">
              <a:lnSpc>
                <a:spcPts val="1695"/>
              </a:lnSpc>
              <a:spcBef>
                <a:spcPts val="84"/>
              </a:spcBef>
            </a:pPr>
            <a:r>
              <a:rPr lang="fr-FR" sz="1400" spc="0" dirty="0" smtClean="0">
                <a:latin typeface="Verdana" pitchFamily="34" charset="0"/>
                <a:ea typeface="Verdana" pitchFamily="34" charset="0"/>
                <a:cs typeface="Verdana"/>
              </a:rPr>
              <a:t>*L'attribut "Essai" peut également être associé à l'</a:t>
            </a:r>
            <a:r>
              <a:rPr sz="1400" spc="0" dirty="0" smtClean="0">
                <a:latin typeface="Verdana" pitchFamily="34" charset="0"/>
                <a:ea typeface="Verdana" pitchFamily="34" charset="0"/>
                <a:cs typeface="Verdana"/>
              </a:rPr>
              <a:t>hab</a:t>
            </a:r>
            <a:r>
              <a:rPr sz="1400" spc="-9" dirty="0" smtClean="0">
                <a:latin typeface="Verdana" pitchFamily="34" charset="0"/>
                <a:ea typeface="Verdana" pitchFamily="34" charset="0"/>
                <a:cs typeface="Verdana"/>
              </a:rPr>
              <a:t>i</a:t>
            </a:r>
            <a:r>
              <a:rPr sz="1400" spc="-4" dirty="0" smtClean="0">
                <a:latin typeface="Verdana" pitchFamily="34" charset="0"/>
                <a:ea typeface="Verdana" pitchFamily="34" charset="0"/>
                <a:cs typeface="Verdana"/>
              </a:rPr>
              <a:t>lit</a:t>
            </a:r>
            <a:r>
              <a:rPr sz="1400" spc="0" dirty="0" smtClean="0">
                <a:latin typeface="Verdana" pitchFamily="34" charset="0"/>
                <a:ea typeface="Verdana" pitchFamily="34" charset="0"/>
                <a:cs typeface="Verdana"/>
              </a:rPr>
              <a:t>a</a:t>
            </a:r>
            <a:r>
              <a:rPr sz="1400" spc="-4" dirty="0" smtClean="0">
                <a:latin typeface="Verdana" pitchFamily="34" charset="0"/>
                <a:ea typeface="Verdana" pitchFamily="34" charset="0"/>
                <a:cs typeface="Verdana"/>
              </a:rPr>
              <a:t>ti</a:t>
            </a:r>
            <a:r>
              <a:rPr sz="1400" spc="0" dirty="0" smtClean="0">
                <a:latin typeface="Verdana" pitchFamily="34" charset="0"/>
                <a:ea typeface="Verdana" pitchFamily="34" charset="0"/>
                <a:cs typeface="Verdana"/>
              </a:rPr>
              <a:t>ons</a:t>
            </a:r>
            <a:r>
              <a:rPr sz="1400" spc="-11" dirty="0" smtClean="0">
                <a:latin typeface="Verdana" pitchFamily="34" charset="0"/>
                <a:ea typeface="Verdana" pitchFamily="34" charset="0"/>
                <a:cs typeface="Verdana"/>
              </a:rPr>
              <a:t> </a:t>
            </a:r>
            <a:r>
              <a:rPr sz="1400" spc="0" dirty="0" smtClean="0">
                <a:latin typeface="Verdana" pitchFamily="34" charset="0"/>
                <a:ea typeface="Verdana" pitchFamily="34" charset="0"/>
                <a:cs typeface="Verdana"/>
              </a:rPr>
              <a:t>B2V</a:t>
            </a:r>
            <a:r>
              <a:rPr sz="1400" spc="-22" dirty="0" smtClean="0">
                <a:latin typeface="Verdana" pitchFamily="34" charset="0"/>
                <a:ea typeface="Verdana" pitchFamily="34" charset="0"/>
                <a:cs typeface="Verdana"/>
              </a:rPr>
              <a:t> </a:t>
            </a:r>
            <a:r>
              <a:rPr lang="fr-FR" sz="1400" spc="0" dirty="0" smtClean="0">
                <a:latin typeface="Verdana" pitchFamily="34" charset="0"/>
                <a:ea typeface="Verdana" pitchFamily="34" charset="0"/>
                <a:cs typeface="Verdana"/>
              </a:rPr>
              <a:t>ou</a:t>
            </a:r>
            <a:r>
              <a:rPr sz="1400" spc="0" dirty="0" smtClean="0">
                <a:latin typeface="Verdana" pitchFamily="34" charset="0"/>
                <a:ea typeface="Verdana" pitchFamily="34" charset="0"/>
                <a:cs typeface="Verdana"/>
              </a:rPr>
              <a:t> H2</a:t>
            </a:r>
            <a:r>
              <a:rPr sz="1400" spc="9" dirty="0" smtClean="0">
                <a:latin typeface="Verdana" pitchFamily="34" charset="0"/>
                <a:ea typeface="Verdana" pitchFamily="34" charset="0"/>
                <a:cs typeface="Verdana"/>
              </a:rPr>
              <a:t>V</a:t>
            </a:r>
            <a:r>
              <a:rPr sz="1400" spc="0" dirty="0" smtClean="0">
                <a:latin typeface="Verdana" pitchFamily="34" charset="0"/>
                <a:ea typeface="Verdana" pitchFamily="34" charset="0"/>
                <a:cs typeface="Verdana"/>
              </a:rPr>
              <a:t>.</a:t>
            </a:r>
            <a:endParaRPr sz="1400" dirty="0">
              <a:latin typeface="Verdana" pitchFamily="34" charset="0"/>
              <a:ea typeface="Verdana" pitchFamily="34" charset="0"/>
              <a:cs typeface="Verdana"/>
            </a:endParaRPr>
          </a:p>
        </p:txBody>
      </p:sp>
      <p:sp>
        <p:nvSpPr>
          <p:cNvPr id="7" name="object 6"/>
          <p:cNvSpPr txBox="1"/>
          <p:nvPr/>
        </p:nvSpPr>
        <p:spPr>
          <a:xfrm>
            <a:off x="2673350" y="1484784"/>
            <a:ext cx="3505200" cy="279907"/>
          </a:xfrm>
          <a:prstGeom prst="rect">
            <a:avLst/>
          </a:prstGeom>
        </p:spPr>
        <p:txBody>
          <a:bodyPr wrap="square" lIns="0" tIns="0" rIns="0" bIns="0" rtlCol="0">
            <a:noAutofit/>
          </a:bodyPr>
          <a:lstStyle/>
          <a:p>
            <a:pPr marL="12700">
              <a:lnSpc>
                <a:spcPts val="2180"/>
              </a:lnSpc>
              <a:spcBef>
                <a:spcPts val="109"/>
              </a:spcBef>
            </a:pPr>
            <a:r>
              <a:rPr lang="fr-FR" sz="2000" b="1" u="heavy" spc="0" dirty="0" smtClean="0">
                <a:latin typeface="Verdana"/>
                <a:cs typeface="Verdana"/>
              </a:rPr>
              <a:t>Le </a:t>
            </a:r>
            <a:r>
              <a:rPr sz="2000" b="1" u="heavy" spc="0" dirty="0" smtClean="0">
                <a:latin typeface="Verdana"/>
                <a:cs typeface="Verdana"/>
              </a:rPr>
              <a:t>second</a:t>
            </a:r>
            <a:r>
              <a:rPr sz="2000" b="1" u="heavy" spc="-9" dirty="0" smtClean="0">
                <a:latin typeface="Verdana"/>
                <a:cs typeface="Verdana"/>
              </a:rPr>
              <a:t> </a:t>
            </a:r>
            <a:r>
              <a:rPr sz="2000" b="1" u="heavy" spc="0" dirty="0" err="1" smtClean="0">
                <a:latin typeface="Verdana"/>
                <a:cs typeface="Verdana"/>
              </a:rPr>
              <a:t>car</a:t>
            </a:r>
            <a:r>
              <a:rPr sz="2000" b="1" u="heavy" spc="4" dirty="0" err="1" smtClean="0">
                <a:latin typeface="Verdana"/>
                <a:cs typeface="Verdana"/>
              </a:rPr>
              <a:t>a</a:t>
            </a:r>
            <a:r>
              <a:rPr sz="2000" b="1" u="heavy" spc="0" dirty="0" err="1" smtClean="0">
                <a:latin typeface="Verdana"/>
                <a:cs typeface="Verdana"/>
              </a:rPr>
              <a:t>ctère</a:t>
            </a:r>
            <a:endParaRPr sz="2000" dirty="0">
              <a:latin typeface="Verdana"/>
              <a:cs typeface="Verdana"/>
            </a:endParaRPr>
          </a:p>
        </p:txBody>
      </p:sp>
      <p:sp>
        <p:nvSpPr>
          <p:cNvPr id="8" name="object 5"/>
          <p:cNvSpPr txBox="1"/>
          <p:nvPr/>
        </p:nvSpPr>
        <p:spPr>
          <a:xfrm>
            <a:off x="1149350" y="1844824"/>
            <a:ext cx="7318756" cy="523747"/>
          </a:xfrm>
          <a:prstGeom prst="rect">
            <a:avLst/>
          </a:prstGeom>
        </p:spPr>
        <p:txBody>
          <a:bodyPr wrap="square" lIns="0" tIns="0" rIns="0" bIns="0" rtlCol="0">
            <a:noAutofit/>
          </a:bodyPr>
          <a:lstStyle/>
          <a:p>
            <a:pPr marL="12700">
              <a:lnSpc>
                <a:spcPts val="2430"/>
              </a:lnSpc>
              <a:spcBef>
                <a:spcPts val="170"/>
              </a:spcBef>
            </a:pPr>
            <a:r>
              <a:rPr lang="fr-FR" sz="2000" spc="0" dirty="0" smtClean="0">
                <a:latin typeface="Verdana"/>
                <a:cs typeface="Verdana"/>
              </a:rPr>
              <a:t>Qui précise</a:t>
            </a:r>
            <a:r>
              <a:rPr sz="2000" spc="-9" dirty="0" smtClean="0">
                <a:latin typeface="Verdana"/>
                <a:cs typeface="Verdana"/>
              </a:rPr>
              <a:t> l</a:t>
            </a:r>
            <a:r>
              <a:rPr sz="2000" spc="0" dirty="0" smtClean="0">
                <a:latin typeface="Verdana"/>
                <a:cs typeface="Verdana"/>
              </a:rPr>
              <a:t>a nature</a:t>
            </a:r>
            <a:r>
              <a:rPr sz="2000" spc="-34" dirty="0" smtClean="0">
                <a:latin typeface="Verdana"/>
                <a:cs typeface="Verdana"/>
              </a:rPr>
              <a:t> </a:t>
            </a:r>
            <a:r>
              <a:rPr sz="2000" spc="0" dirty="0" smtClean="0">
                <a:latin typeface="Verdana"/>
                <a:cs typeface="Verdana"/>
              </a:rPr>
              <a:t>d</a:t>
            </a:r>
            <a:r>
              <a:rPr sz="2000" spc="-4" dirty="0" smtClean="0">
                <a:latin typeface="Verdana"/>
                <a:cs typeface="Verdana"/>
              </a:rPr>
              <a:t>e</a:t>
            </a:r>
            <a:r>
              <a:rPr sz="2000" spc="0" dirty="0" smtClean="0">
                <a:latin typeface="Verdana"/>
                <a:cs typeface="Verdana"/>
              </a:rPr>
              <a:t>s </a:t>
            </a:r>
            <a:r>
              <a:rPr lang="fr-FR" sz="2000" spc="0" dirty="0" smtClean="0">
                <a:latin typeface="Verdana"/>
                <a:cs typeface="Verdana"/>
              </a:rPr>
              <a:t>opérations que le titulaire peut</a:t>
            </a:r>
            <a:r>
              <a:rPr sz="2000" spc="0" dirty="0" smtClean="0">
                <a:latin typeface="Verdana"/>
                <a:cs typeface="Verdana"/>
              </a:rPr>
              <a:t> </a:t>
            </a:r>
            <a:endParaRPr sz="2000" dirty="0">
              <a:latin typeface="Verdana"/>
              <a:cs typeface="Verdana"/>
            </a:endParaRPr>
          </a:p>
          <a:p>
            <a:pPr marL="12700">
              <a:lnSpc>
                <a:spcPts val="2430"/>
              </a:lnSpc>
            </a:pPr>
            <a:r>
              <a:rPr lang="fr-FR" sz="2000" spc="0" dirty="0" smtClean="0">
                <a:latin typeface="Verdana"/>
                <a:cs typeface="Verdana"/>
              </a:rPr>
              <a:t>réaliser</a:t>
            </a:r>
            <a:r>
              <a:rPr sz="2000" spc="0" dirty="0" smtClean="0">
                <a:latin typeface="Verdana"/>
                <a:cs typeface="Verdana"/>
              </a:rPr>
              <a:t> :</a:t>
            </a:r>
            <a:endParaRPr sz="2000" dirty="0">
              <a:latin typeface="Verdana"/>
              <a:cs typeface="Verdana"/>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noChangeArrowheads="1"/>
          </p:cNvSpPr>
          <p:nvPr>
            <p:ph type="body" idx="4294967295"/>
          </p:nvPr>
        </p:nvSpPr>
        <p:spPr/>
        <p:txBody>
          <a:bodyPr/>
          <a:lstStyle/>
          <a:p>
            <a:pPr>
              <a:buFontTx/>
              <a:buNone/>
            </a:pPr>
            <a:r>
              <a:rPr lang="fr-FR" sz="2000" u="sng" dirty="0" smtClean="0">
                <a:solidFill>
                  <a:schemeClr val="tx1"/>
                </a:solidFill>
              </a:rPr>
              <a:t>Complété le cas échant d’un troisième caractère :</a:t>
            </a:r>
            <a:r>
              <a:rPr lang="fr-FR" sz="2000" dirty="0" smtClean="0">
                <a:solidFill>
                  <a:schemeClr val="tx1"/>
                </a:solidFill>
              </a:rPr>
              <a:t/>
            </a:r>
            <a:br>
              <a:rPr lang="fr-FR" sz="2000" dirty="0" smtClean="0">
                <a:solidFill>
                  <a:schemeClr val="tx1"/>
                </a:solidFill>
              </a:rPr>
            </a:br>
            <a:r>
              <a:rPr lang="fr-FR" sz="2000" dirty="0" smtClean="0">
                <a:solidFill>
                  <a:schemeClr val="tx1"/>
                </a:solidFill>
              </a:rPr>
              <a:t/>
            </a:r>
            <a:br>
              <a:rPr lang="fr-FR" sz="2000" dirty="0" smtClean="0">
                <a:solidFill>
                  <a:schemeClr val="tx1"/>
                </a:solidFill>
              </a:rPr>
            </a:br>
            <a:endParaRPr lang="fr-FR" sz="2000" b="0" dirty="0" smtClean="0">
              <a:solidFill>
                <a:schemeClr val="tx1"/>
              </a:solidFill>
            </a:endParaRPr>
          </a:p>
          <a:p>
            <a:pPr>
              <a:buFontTx/>
              <a:buNone/>
            </a:pPr>
            <a:r>
              <a:rPr lang="fr-FR" sz="2000" dirty="0" smtClean="0">
                <a:solidFill>
                  <a:schemeClr val="tx1"/>
                </a:solidFill>
              </a:rPr>
              <a:t>V :</a:t>
            </a:r>
            <a:r>
              <a:rPr lang="fr-FR" sz="2000" b="0" dirty="0" smtClean="0">
                <a:solidFill>
                  <a:schemeClr val="tx1"/>
                </a:solidFill>
              </a:rPr>
              <a:t> Travail au voisinage de pièces nues sous tension</a:t>
            </a:r>
            <a:br>
              <a:rPr lang="fr-FR" sz="2000" b="0" dirty="0" smtClean="0">
                <a:solidFill>
                  <a:schemeClr val="tx1"/>
                </a:solidFill>
              </a:rPr>
            </a:br>
            <a:endParaRPr lang="fr-FR" sz="2000" b="0" dirty="0" smtClean="0">
              <a:solidFill>
                <a:schemeClr val="tx1"/>
              </a:solidFill>
            </a:endParaRPr>
          </a:p>
          <a:p>
            <a:pPr>
              <a:buFontTx/>
              <a:buNone/>
            </a:pPr>
            <a:r>
              <a:rPr lang="fr-FR" sz="2000" dirty="0" smtClean="0">
                <a:solidFill>
                  <a:schemeClr val="tx1"/>
                </a:solidFill>
              </a:rPr>
              <a:t>T :</a:t>
            </a:r>
            <a:r>
              <a:rPr lang="fr-FR" sz="2000" b="0" dirty="0" smtClean="0">
                <a:solidFill>
                  <a:schemeClr val="tx1"/>
                </a:solidFill>
              </a:rPr>
              <a:t> Travail sous tension </a:t>
            </a:r>
            <a:endParaRPr lang="fr-FR" sz="2000" b="0" i="1" dirty="0" smtClean="0">
              <a:solidFill>
                <a:schemeClr val="tx1"/>
              </a:solidFill>
            </a:endParaRPr>
          </a:p>
          <a:p>
            <a:pPr>
              <a:buFontTx/>
              <a:buNone/>
            </a:pPr>
            <a:endParaRPr lang="fr-FR" sz="2000" b="0" dirty="0" smtClean="0">
              <a:solidFill>
                <a:schemeClr val="tx1"/>
              </a:solidFill>
            </a:endParaRPr>
          </a:p>
          <a:p>
            <a:pPr>
              <a:buFontTx/>
              <a:buNone/>
            </a:pPr>
            <a:r>
              <a:rPr lang="fr-FR" sz="2000" dirty="0" smtClean="0">
                <a:solidFill>
                  <a:schemeClr val="tx1"/>
                </a:solidFill>
              </a:rPr>
              <a:t>N :</a:t>
            </a:r>
            <a:r>
              <a:rPr lang="fr-FR" sz="2000" b="0" dirty="0" smtClean="0">
                <a:solidFill>
                  <a:schemeClr val="tx1"/>
                </a:solidFill>
              </a:rPr>
              <a:t> Travaux de Nettoyage Sous Tension </a:t>
            </a:r>
            <a:endParaRPr lang="fr-FR" sz="2000" b="0" i="1" dirty="0" smtClean="0">
              <a:solidFill>
                <a:schemeClr val="tx1"/>
              </a:solidFill>
            </a:endParaRPr>
          </a:p>
          <a:p>
            <a:pPr>
              <a:buFontTx/>
              <a:buNone/>
            </a:pPr>
            <a:endParaRPr lang="fr-FR" sz="2000" b="0" dirty="0" smtClean="0">
              <a:solidFill>
                <a:schemeClr val="tx1"/>
              </a:solidFill>
            </a:endParaRPr>
          </a:p>
          <a:p>
            <a:pPr marL="442913" indent="-442913">
              <a:buFontTx/>
              <a:buNone/>
            </a:pPr>
            <a:r>
              <a:rPr lang="fr-FR" sz="2000" dirty="0" smtClean="0">
                <a:solidFill>
                  <a:schemeClr val="tx1"/>
                </a:solidFill>
              </a:rPr>
              <a:t>X :</a:t>
            </a:r>
            <a:r>
              <a:rPr lang="fr-FR" sz="2000" b="0" dirty="0" smtClean="0">
                <a:solidFill>
                  <a:schemeClr val="tx1"/>
                </a:solidFill>
              </a:rPr>
              <a:t> Opérations 'spéciales' définies par une instruction de sécurité.</a:t>
            </a:r>
          </a:p>
          <a:p>
            <a:endParaRPr lang="fr-FR" sz="2000" b="0" dirty="0" smtClean="0"/>
          </a:p>
        </p:txBody>
      </p:sp>
      <p:sp>
        <p:nvSpPr>
          <p:cNvPr id="8294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77ABBCB-F076-43B5-A455-DEBC057E671B}" type="slidenum">
              <a:rPr lang="fr-FR" sz="1400" b="1"/>
              <a:pPr>
                <a:spcBef>
                  <a:spcPct val="50000"/>
                </a:spcBef>
              </a:pPr>
              <a:t>58</a:t>
            </a:fld>
            <a:endParaRPr lang="fr-FR" sz="1400" b="1"/>
          </a:p>
        </p:txBody>
      </p:sp>
      <p:sp>
        <p:nvSpPr>
          <p:cNvPr id="82948"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noChangeArrowheads="1"/>
          </p:cNvSpPr>
          <p:nvPr>
            <p:ph type="body" idx="4294967295"/>
          </p:nvPr>
        </p:nvSpPr>
        <p:spPr>
          <a:xfrm>
            <a:off x="1096888" y="1790175"/>
            <a:ext cx="7867600" cy="4413250"/>
          </a:xfrm>
        </p:spPr>
        <p:txBody>
          <a:bodyPr/>
          <a:lstStyle/>
          <a:p>
            <a:pPr marL="0" algn="just">
              <a:lnSpc>
                <a:spcPct val="80000"/>
              </a:lnSpc>
              <a:buFontTx/>
              <a:buNone/>
            </a:pPr>
            <a:endParaRPr lang="fr-FR" sz="2000" b="0" dirty="0" smtClean="0">
              <a:solidFill>
                <a:schemeClr val="tx1"/>
              </a:solidFill>
            </a:endParaRPr>
          </a:p>
          <a:p>
            <a:pPr marL="0">
              <a:lnSpc>
                <a:spcPct val="80000"/>
              </a:lnSpc>
              <a:buFontTx/>
              <a:buNone/>
            </a:pPr>
            <a:r>
              <a:rPr lang="fr-FR" sz="2000" b="0" dirty="0" smtClean="0">
                <a:solidFill>
                  <a:schemeClr val="tx1"/>
                </a:solidFill>
              </a:rPr>
              <a:t>L'habilitation </a:t>
            </a:r>
            <a:r>
              <a:rPr lang="fr-FR" sz="2000" dirty="0" smtClean="0">
                <a:solidFill>
                  <a:schemeClr val="tx1"/>
                </a:solidFill>
              </a:rPr>
              <a:t>B</a:t>
            </a:r>
            <a:r>
              <a:rPr lang="fr-FR" sz="2000" b="0" dirty="0" smtClean="0">
                <a:solidFill>
                  <a:schemeClr val="tx1"/>
                </a:solidFill>
              </a:rPr>
              <a:t> n'entraîne pas l'habilitation </a:t>
            </a:r>
            <a:r>
              <a:rPr lang="fr-FR" sz="2000" dirty="0" smtClean="0">
                <a:solidFill>
                  <a:schemeClr val="tx1"/>
                </a:solidFill>
              </a:rPr>
              <a:t>H</a:t>
            </a:r>
            <a:r>
              <a:rPr lang="fr-FR" sz="2000" b="0" dirty="0" smtClean="0">
                <a:solidFill>
                  <a:schemeClr val="tx1"/>
                </a:solidFill>
              </a:rPr>
              <a:t> et réciproquement. </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L'habilitation </a:t>
            </a:r>
            <a:r>
              <a:rPr lang="fr-FR" sz="2000" dirty="0" smtClean="0">
                <a:solidFill>
                  <a:schemeClr val="tx1"/>
                </a:solidFill>
              </a:rPr>
              <a:t>BR</a:t>
            </a:r>
            <a:r>
              <a:rPr lang="fr-FR" sz="2000" b="0" dirty="0" smtClean="0">
                <a:solidFill>
                  <a:schemeClr val="tx1"/>
                </a:solidFill>
              </a:rPr>
              <a:t> inclut l'habilitation </a:t>
            </a:r>
            <a:r>
              <a:rPr lang="fr-FR" sz="2000" dirty="0" smtClean="0">
                <a:solidFill>
                  <a:schemeClr val="tx1"/>
                </a:solidFill>
              </a:rPr>
              <a:t>BS</a:t>
            </a:r>
            <a:r>
              <a:rPr lang="fr-FR" sz="2000" b="0" dirty="0" smtClean="0">
                <a:solidFill>
                  <a:schemeClr val="tx1"/>
                </a:solidFill>
              </a:rPr>
              <a:t>.</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Une habilitation d’indice numérique (</a:t>
            </a:r>
            <a:r>
              <a:rPr lang="fr-FR" sz="2000" dirty="0" smtClean="0">
                <a:solidFill>
                  <a:schemeClr val="tx1"/>
                </a:solidFill>
              </a:rPr>
              <a:t>1</a:t>
            </a:r>
            <a:r>
              <a:rPr lang="fr-FR" sz="2000" b="0" dirty="0" smtClean="0">
                <a:solidFill>
                  <a:schemeClr val="tx1"/>
                </a:solidFill>
              </a:rPr>
              <a:t> ou </a:t>
            </a:r>
            <a:r>
              <a:rPr lang="fr-FR" sz="2000" dirty="0" smtClean="0">
                <a:solidFill>
                  <a:schemeClr val="tx1"/>
                </a:solidFill>
              </a:rPr>
              <a:t>2</a:t>
            </a:r>
            <a:r>
              <a:rPr lang="fr-FR" sz="2000" b="0" dirty="0" smtClean="0">
                <a:solidFill>
                  <a:schemeClr val="tx1"/>
                </a:solidFill>
              </a:rPr>
              <a:t>) entraîne l’attribution des habilitations d’indice inférieur, exclusivement pour les opérations sur les ouvrages du même domaine de tension pour une même nature d’opérations.</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Le titulaire d’une habilitation </a:t>
            </a:r>
            <a:r>
              <a:rPr lang="fr-FR" sz="2000" dirty="0" smtClean="0">
                <a:solidFill>
                  <a:schemeClr val="tx1"/>
                </a:solidFill>
              </a:rPr>
              <a:t>BR</a:t>
            </a:r>
            <a:r>
              <a:rPr lang="fr-FR" sz="2000" b="0" dirty="0" smtClean="0">
                <a:solidFill>
                  <a:schemeClr val="tx1"/>
                </a:solidFill>
              </a:rPr>
              <a:t> peut remplir les fonctions du chargé de consignation pour son propre compte et celui des exécutants qu’il dirige lors d’une intervention.</a:t>
            </a:r>
          </a:p>
        </p:txBody>
      </p:sp>
      <p:sp>
        <p:nvSpPr>
          <p:cNvPr id="83971" name="Text Box 5"/>
          <p:cNvSpPr txBox="1">
            <a:spLocks noChangeArrowheads="1"/>
          </p:cNvSpPr>
          <p:nvPr/>
        </p:nvSpPr>
        <p:spPr bwMode="auto">
          <a:xfrm>
            <a:off x="250825" y="6237288"/>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B6941F2-DF57-4E7E-9AAB-BF812F69B4BD}" type="slidenum">
              <a:rPr lang="fr-FR" sz="1400" b="1"/>
              <a:pPr>
                <a:spcBef>
                  <a:spcPct val="50000"/>
                </a:spcBef>
              </a:pPr>
              <a:t>59</a:t>
            </a:fld>
            <a:endParaRPr lang="fr-FR" sz="1400" b="1"/>
          </a:p>
        </p:txBody>
      </p:sp>
      <p:sp>
        <p:nvSpPr>
          <p:cNvPr id="83972"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idx="4294967295"/>
          </p:nvPr>
        </p:nvSpPr>
        <p:spPr>
          <a:xfrm>
            <a:off x="1187450" y="45244"/>
            <a:ext cx="7197725" cy="1079500"/>
          </a:xfrm>
        </p:spPr>
        <p:txBody>
          <a:bodyPr/>
          <a:lstStyle/>
          <a:p>
            <a:pPr algn="ctr"/>
            <a:r>
              <a:rPr lang="fr-FR" dirty="0" smtClean="0">
                <a:solidFill>
                  <a:srgbClr val="FFFFFF"/>
                </a:solidFill>
              </a:rPr>
              <a:t>NIVEAUX D’HABILITATIONS ET SYMBOLES </a:t>
            </a:r>
            <a:endParaRPr lang="fr-FR" b="0" dirty="0" smtClean="0">
              <a:solidFill>
                <a:srgbClr val="FFFFFF"/>
              </a:solidFill>
            </a:endParaRPr>
          </a:p>
        </p:txBody>
      </p:sp>
      <p:graphicFrame>
        <p:nvGraphicFramePr>
          <p:cNvPr id="75822" name="Group 46"/>
          <p:cNvGraphicFramePr>
            <a:graphicFrameLocks noGrp="1"/>
          </p:cNvGraphicFramePr>
          <p:nvPr>
            <p:ph idx="4294967295"/>
          </p:nvPr>
        </p:nvGraphicFramePr>
        <p:xfrm>
          <a:off x="1258888" y="1484313"/>
          <a:ext cx="7543800" cy="4724403"/>
        </p:xfrm>
        <a:graphic>
          <a:graphicData uri="http://schemas.openxmlformats.org/drawingml/2006/table">
            <a:tbl>
              <a:tblPr/>
              <a:tblGrid>
                <a:gridCol w="1293812"/>
                <a:gridCol w="3125788"/>
                <a:gridCol w="3124200"/>
              </a:tblGrid>
              <a:tr h="609600">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1</a:t>
                      </a:r>
                      <a:r>
                        <a:rPr kumimoji="0" lang="fr-FR" sz="1000" b="0" i="0" u="none" strike="noStrike" cap="none" normalizeH="0" baseline="30000" smtClean="0">
                          <a:ln>
                            <a:noFill/>
                          </a:ln>
                          <a:solidFill>
                            <a:schemeClr val="accent2"/>
                          </a:solidFill>
                          <a:effectLst/>
                          <a:latin typeface="Verdana" pitchFamily="34" charset="0"/>
                          <a:cs typeface="Arial" pitchFamily="34" charset="0"/>
                        </a:rPr>
                        <a:t>er</a:t>
                      </a:r>
                      <a:r>
                        <a:rPr kumimoji="0" lang="fr-FR" sz="1000" b="0" i="0" u="none" strike="noStrike" cap="none" normalizeH="0" baseline="0" smtClean="0">
                          <a:ln>
                            <a:noFill/>
                          </a:ln>
                          <a:solidFill>
                            <a:schemeClr val="accent2"/>
                          </a:solidFill>
                          <a:effectLst/>
                          <a:latin typeface="Verdana" pitchFamily="34" charset="0"/>
                          <a:cs typeface="Arial" pitchFamily="34" charset="0"/>
                        </a:rPr>
                        <a:t> caractère Domaine de tension </a:t>
                      </a:r>
                      <a:br>
                        <a:rPr kumimoji="0" lang="fr-FR" sz="1000" b="0" i="0" u="none" strike="noStrike" cap="none" normalizeH="0" baseline="0" smtClean="0">
                          <a:ln>
                            <a:noFill/>
                          </a:ln>
                          <a:solidFill>
                            <a:schemeClr val="accent2"/>
                          </a:solidFill>
                          <a:effectLst/>
                          <a:latin typeface="Verdana" pitchFamily="34" charset="0"/>
                          <a:cs typeface="Arial" pitchFamily="34" charset="0"/>
                        </a:rPr>
                      </a:b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Tensions</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B : basse tension (BT) et très basse tension (TBT) </a:t>
                      </a:r>
                      <a:br>
                        <a:rPr kumimoji="0" lang="fr-FR" sz="1000" b="0" i="0" u="none" strike="noStrike" cap="none" normalizeH="0" baseline="0" smtClean="0">
                          <a:ln>
                            <a:noFill/>
                          </a:ln>
                          <a:solidFill>
                            <a:schemeClr val="accent2"/>
                          </a:solidFill>
                          <a:effectLst/>
                          <a:latin typeface="Verdana" pitchFamily="34" charset="0"/>
                          <a:cs typeface="Arial" pitchFamily="34" charset="0"/>
                        </a:rPr>
                      </a:br>
                      <a:r>
                        <a:rPr kumimoji="0" lang="fr-FR" sz="1000" b="0" i="0" u="none" strike="noStrike" cap="none" normalizeH="0" baseline="0" smtClean="0">
                          <a:ln>
                            <a:noFill/>
                          </a:ln>
                          <a:solidFill>
                            <a:schemeClr val="accent2"/>
                          </a:solidFill>
                          <a:effectLst/>
                          <a:latin typeface="Verdana" pitchFamily="34" charset="0"/>
                          <a:cs typeface="Arial" pitchFamily="34" charset="0"/>
                        </a:rPr>
                        <a:t>H : haute tension</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95263">
                <a:tc rowSpan="5">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 </a:t>
                      </a: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2</a:t>
                      </a:r>
                      <a:r>
                        <a:rPr kumimoji="0" lang="fr-FR" sz="1000" b="0" i="0" u="none" strike="noStrike" cap="none" normalizeH="0" baseline="30000" smtClean="0">
                          <a:ln>
                            <a:noFill/>
                          </a:ln>
                          <a:solidFill>
                            <a:schemeClr val="accent2"/>
                          </a:solidFill>
                          <a:effectLst/>
                          <a:latin typeface="Verdana" pitchFamily="34" charset="0"/>
                          <a:cs typeface="Arial" pitchFamily="34" charset="0"/>
                        </a:rPr>
                        <a:t>ème</a:t>
                      </a:r>
                      <a:r>
                        <a:rPr kumimoji="0" lang="fr-FR" sz="1000" b="0" i="0" u="none" strike="noStrike" cap="none" normalizeH="0" baseline="0" smtClean="0">
                          <a:ln>
                            <a:noFill/>
                          </a:ln>
                          <a:solidFill>
                            <a:schemeClr val="accent2"/>
                          </a:solidFill>
                          <a:effectLst/>
                          <a:latin typeface="Verdana" pitchFamily="34" charset="0"/>
                          <a:cs typeface="Arial" pitchFamily="34" charset="0"/>
                        </a:rPr>
                        <a:t> caractère</a:t>
                      </a:r>
                      <a:br>
                        <a:rPr kumimoji="0" lang="fr-FR" sz="1000" b="0" i="0" u="none" strike="noStrike" cap="none" normalizeH="0" baseline="0" smtClean="0">
                          <a:ln>
                            <a:noFill/>
                          </a:ln>
                          <a:solidFill>
                            <a:schemeClr val="accent2"/>
                          </a:solidFill>
                          <a:effectLst/>
                          <a:latin typeface="Verdana" pitchFamily="34" charset="0"/>
                          <a:cs typeface="Arial" pitchFamily="34" charset="0"/>
                        </a:rPr>
                      </a:br>
                      <a:r>
                        <a:rPr kumimoji="0" lang="fr-FR" sz="1000" b="0" i="0" u="none" strike="noStrike" cap="none" normalizeH="0" baseline="0" smtClean="0">
                          <a:ln>
                            <a:noFill/>
                          </a:ln>
                          <a:solidFill>
                            <a:schemeClr val="accent2"/>
                          </a:solidFill>
                          <a:effectLst/>
                          <a:latin typeface="Verdana" pitchFamily="34" charset="0"/>
                          <a:cs typeface="Arial" pitchFamily="34" charset="0"/>
                        </a:rPr>
                        <a:t> Type d’opération </a:t>
                      </a:r>
                      <a:br>
                        <a:rPr kumimoji="0" lang="fr-FR" sz="1000" b="0" i="0" u="none" strike="noStrike" cap="none" normalizeH="0" baseline="0" smtClean="0">
                          <a:ln>
                            <a:noFill/>
                          </a:ln>
                          <a:solidFill>
                            <a:schemeClr val="accent2"/>
                          </a:solidFill>
                          <a:effectLst/>
                          <a:latin typeface="Verdana" pitchFamily="34" charset="0"/>
                          <a:cs typeface="Arial" pitchFamily="34" charset="0"/>
                        </a:rPr>
                      </a:br>
                      <a:endParaRPr kumimoji="0" lang="fr-FR" sz="1000" b="0" i="0" u="none" strike="noStrike" cap="none" normalizeH="0" baseline="0" smtClean="0">
                        <a:ln>
                          <a:noFill/>
                        </a:ln>
                        <a:solidFill>
                          <a:schemeClr val="accent2"/>
                        </a:solidFill>
                        <a:effectLst/>
                        <a:latin typeface="Verdana" pitchFamily="34" charset="0"/>
                        <a:cs typeface="Arial" pitchFamily="34" charset="0"/>
                      </a:endParaRP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 </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TRAVAUX D’ORDRE NON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0 : pour EXÉCUTANT ou CHARGÉ DE CHANTIER</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88938">
                <a:tc vMerge="1">
                  <a:txBody>
                    <a:bodyPr/>
                    <a:lstStyle/>
                    <a:p>
                      <a:endParaRPr lang="fr-FR"/>
                    </a:p>
                  </a:txBody>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TRAVAUX D’ORDRE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1 : pour un EXÉCUTANT</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2 : pour un CHARGÉ DE TRAVAUX</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609600">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INTERVENTIONS BT</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R : INTERVENTION BT D’ENTRETIEN ET DE DÉPANNAGE</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S : INTERVENTION BT DE REMPLACEMENT ET DE RACCORDEMENT</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57188">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CONSIGNATION</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 : pour un CHARGÉ DE CONSIGNATION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576263">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Opérations spécifiques</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P:PHOTOVOLTAIQUE                                             E : ESSAI, VÉRIFICATION, MESURAGE OU MANŒUVRES</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1219199">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3</a:t>
                      </a:r>
                      <a:r>
                        <a:rPr kumimoji="0" lang="fr-FR" sz="1000" b="0" i="0" u="none" strike="noStrike" cap="none" normalizeH="0" baseline="30000" smtClean="0">
                          <a:ln>
                            <a:noFill/>
                          </a:ln>
                          <a:solidFill>
                            <a:schemeClr val="accent2"/>
                          </a:solidFill>
                          <a:effectLst/>
                          <a:latin typeface="Verdana" pitchFamily="34" charset="0"/>
                          <a:cs typeface="Arial" pitchFamily="34" charset="0"/>
                        </a:rPr>
                        <a:t>ème</a:t>
                      </a:r>
                      <a:r>
                        <a:rPr kumimoji="0" lang="fr-FR" sz="1000" b="0" i="0" u="none" strike="noStrike" cap="none" normalizeH="0" baseline="0" smtClean="0">
                          <a:ln>
                            <a:noFill/>
                          </a:ln>
                          <a:solidFill>
                            <a:schemeClr val="accent2"/>
                          </a:solidFill>
                          <a:effectLst/>
                          <a:latin typeface="Verdana" pitchFamily="34" charset="0"/>
                          <a:cs typeface="Arial" pitchFamily="34" charset="0"/>
                        </a:rPr>
                        <a:t> caractère</a:t>
                      </a: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Lettre additionnelle</a:t>
                      </a:r>
                    </a:p>
                    <a:p>
                      <a:pPr marL="0" marR="0" lvl="0" indent="0" algn="ctr" defTabSz="914400" rtl="0" eaLnBrk="1" fontAlgn="base" latinLnBrk="0" hangingPunct="1">
                        <a:lnSpc>
                          <a:spcPct val="100000"/>
                        </a:lnSpc>
                        <a:spcBef>
                          <a:spcPts val="300"/>
                        </a:spcBef>
                        <a:spcAft>
                          <a:spcPts val="300"/>
                        </a:spcAft>
                        <a:buClrTx/>
                        <a:buSzTx/>
                        <a:buFontTx/>
                        <a:buNone/>
                        <a:tabLst/>
                      </a:pPr>
                      <a:endParaRPr kumimoji="0" lang="fr-FR" sz="1000" b="0" i="0" u="none" strike="noStrike" cap="none" normalizeH="0" baseline="0" smtClean="0">
                        <a:ln>
                          <a:noFill/>
                        </a:ln>
                        <a:solidFill>
                          <a:schemeClr val="accent2"/>
                        </a:solidFill>
                        <a:effectLst/>
                        <a:latin typeface="Verdana" pitchFamily="34" charset="0"/>
                        <a:cs typeface="Arial" pitchFamily="34" charset="0"/>
                      </a:endParaRPr>
                    </a:p>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 </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Complète si nécessaire les travaux</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V : </a:t>
                      </a:r>
                      <a:r>
                        <a:rPr kumimoji="0" lang="fr-CH" sz="1000" b="1" i="0" u="none" strike="noStrike" cap="none" normalizeH="0" baseline="0" smtClean="0">
                          <a:ln>
                            <a:noFill/>
                          </a:ln>
                          <a:solidFill>
                            <a:srgbClr val="000000"/>
                          </a:solidFill>
                          <a:effectLst/>
                          <a:latin typeface="Arial" pitchFamily="34" charset="0"/>
                          <a:cs typeface="Arial" pitchFamily="34" charset="0"/>
                        </a:rPr>
                        <a:t>TRAVAUX </a:t>
                      </a:r>
                      <a:r>
                        <a:rPr kumimoji="0" lang="fr-FR" sz="1000" b="1" i="0" u="none" strike="noStrike" cap="none" normalizeH="0" baseline="0" smtClean="0">
                          <a:ln>
                            <a:noFill/>
                          </a:ln>
                          <a:solidFill>
                            <a:srgbClr val="000000"/>
                          </a:solidFill>
                          <a:effectLst/>
                          <a:latin typeface="Arial" pitchFamily="34" charset="0"/>
                          <a:cs typeface="Arial" pitchFamily="34" charset="0"/>
                        </a:rPr>
                        <a:t>réalisés dans la zone de VOISINAGE RENFORCÉ   HT </a:t>
                      </a:r>
                      <a:r>
                        <a:rPr kumimoji="0" lang="fr-CH" sz="1000" b="1" i="0" u="none" strike="noStrike" cap="none" normalizeH="0" baseline="0" smtClean="0">
                          <a:ln>
                            <a:noFill/>
                          </a:ln>
                          <a:solidFill>
                            <a:srgbClr val="000000"/>
                          </a:solidFill>
                          <a:effectLst/>
                          <a:latin typeface="Arial" pitchFamily="34" charset="0"/>
                          <a:cs typeface="Arial" pitchFamily="34" charset="0"/>
                        </a:rPr>
                        <a:t>(zone 2) </a:t>
                      </a:r>
                      <a:r>
                        <a:rPr kumimoji="0" lang="fr-FR" sz="1000" b="1" i="0" u="none" strike="noStrike" cap="none" normalizeH="0" baseline="0" smtClean="0">
                          <a:ln>
                            <a:noFill/>
                          </a:ln>
                          <a:solidFill>
                            <a:srgbClr val="000000"/>
                          </a:solidFill>
                          <a:effectLst/>
                          <a:latin typeface="Arial" pitchFamily="34" charset="0"/>
                          <a:cs typeface="Arial" pitchFamily="34" charset="0"/>
                        </a:rPr>
                        <a:t>ou TRAVAUX D’ORDRE ÉLECTRIQUE hors tension dans la zone DES OPÉRATIONS ÉLECTRIQUES BT (ZONE 4) : </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T : TRAVAUX SOUS TENSION</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N : NETTOYAGE SOUS TENSION</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X : opération SPÉCIALE </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573088">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Attribut</a:t>
                      </a:r>
                    </a:p>
                    <a:p>
                      <a:pPr marL="0" marR="0" lvl="0" indent="0" algn="ctr" defTabSz="914400" rtl="0" eaLnBrk="1" fontAlgn="base" latinLnBrk="0" hangingPunct="1">
                        <a:lnSpc>
                          <a:spcPct val="100000"/>
                        </a:lnSpc>
                        <a:spcBef>
                          <a:spcPts val="600"/>
                        </a:spcBef>
                        <a:spcAft>
                          <a:spcPts val="600"/>
                        </a:spcAft>
                        <a:buClrTx/>
                        <a:buSzTx/>
                        <a:buFontTx/>
                        <a:buNone/>
                        <a:tabLst/>
                      </a:pP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Complète si nécessaire les caractères précédents</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Ecriture en clair du type d’opération, de VÉRIFICATION, d’ESSAI, de MESURAGE ou de MANŒUVRE d’un opérateur</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195263">
                <a:tc gridSpan="3">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Note – Ce tableau ne permet pas à lui seul de déterminer les HABILITATIONS requises,</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fr-FR"/>
                    </a:p>
                  </a:txBody>
                  <a:tcPr/>
                </a:tc>
                <a:tc hMerge="1">
                  <a:txBody>
                    <a:bodyPr/>
                    <a:lstStyle/>
                    <a:p>
                      <a:endParaRPr lang="fr-FR"/>
                    </a:p>
                  </a:txBody>
                  <a:tcPr/>
                </a:tc>
              </a:tr>
            </a:tbl>
          </a:graphicData>
        </a:graphic>
      </p:graphicFrame>
      <p:sp>
        <p:nvSpPr>
          <p:cNvPr id="86055" name="Text Box 4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A745CCE-CD90-483D-A978-35BC521BDF05}" type="slidenum">
              <a:rPr lang="fr-FR" sz="1400" b="1"/>
              <a:pPr>
                <a:spcBef>
                  <a:spcPct val="50000"/>
                </a:spcBef>
              </a:pPr>
              <a:t>60</a:t>
            </a:fld>
            <a:endParaRPr lang="fr-FR" sz="1400" b="1"/>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1"/>
          <p:cNvPicPr>
            <a:picLocks noGrp="1" noChangeAspect="1" noChangeArrowheads="1"/>
          </p:cNvPicPr>
          <p:nvPr>
            <p:ph idx="1"/>
          </p:nvPr>
        </p:nvPicPr>
        <p:blipFill>
          <a:blip r:embed="rId2" cstate="print">
            <a:extLst>
              <a:ext uri="{28A0092B-C50C-407E-A947-70E740481C1C}">
                <a14:useLocalDpi xmlns="" xmlns:a14="http://schemas.microsoft.com/office/drawing/2010/main" val="0"/>
              </a:ext>
            </a:extLst>
          </a:blip>
          <a:srcRect/>
          <a:stretch>
            <a:fillRect/>
          </a:stretch>
        </p:blipFill>
        <p:spPr>
          <a:xfrm>
            <a:off x="1692275" y="1366838"/>
            <a:ext cx="6192838" cy="5491162"/>
          </a:xfrm>
          <a:noFill/>
          <a:extLs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7043" name="Rectangle 2"/>
          <p:cNvSpPr>
            <a:spLocks noGrp="1" noChangeArrowheads="1"/>
          </p:cNvSpPr>
          <p:nvPr>
            <p:ph type="title" idx="4294967295"/>
          </p:nvPr>
        </p:nvSpPr>
        <p:spPr>
          <a:xfrm>
            <a:off x="1187450" y="45244"/>
            <a:ext cx="7197725" cy="1079500"/>
          </a:xfrm>
        </p:spPr>
        <p:txBody>
          <a:bodyPr/>
          <a:lstStyle/>
          <a:p>
            <a:pPr algn="ctr"/>
            <a:r>
              <a:rPr lang="fr-FR" dirty="0" smtClean="0">
                <a:solidFill>
                  <a:srgbClr val="FFFFFF"/>
                </a:solidFill>
              </a:rPr>
              <a:t>NIVEAUX D’HABILITATIONS ET SYMBOLES </a:t>
            </a:r>
            <a:endParaRPr lang="fr-FR" b="0" dirty="0" smtClean="0">
              <a:solidFill>
                <a:srgbClr val="FFFFFF"/>
              </a:solidFill>
            </a:endParaRPr>
          </a:p>
        </p:txBody>
      </p:sp>
      <p:sp>
        <p:nvSpPr>
          <p:cNvPr id="8704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302BEC8-73EB-406A-ACE5-0CECD921998F}" type="slidenum">
              <a:rPr lang="fr-FR" sz="1400" b="1"/>
              <a:pPr>
                <a:spcBef>
                  <a:spcPct val="50000"/>
                </a:spcBef>
              </a:pPr>
              <a:t>61</a:t>
            </a:fld>
            <a:endParaRPr lang="fr-FR" sz="1400" b="1"/>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403350" y="2716213"/>
            <a:ext cx="6294438" cy="4159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1139" name="Rectangle 2"/>
          <p:cNvSpPr>
            <a:spLocks noChangeArrowheads="1"/>
          </p:cNvSpPr>
          <p:nvPr/>
        </p:nvSpPr>
        <p:spPr bwMode="auto">
          <a:xfrm>
            <a:off x="4462463" y="3305175"/>
            <a:ext cx="219075"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fr-FR" b="1"/>
              <a:t>i</a:t>
            </a:r>
            <a:endParaRPr lang="fr-FR"/>
          </a:p>
        </p:txBody>
      </p:sp>
      <p:sp>
        <p:nvSpPr>
          <p:cNvPr id="91140" name="Rectangle 3"/>
          <p:cNvSpPr>
            <a:spLocks noChangeArrowheads="1"/>
          </p:cNvSpPr>
          <p:nvPr/>
        </p:nvSpPr>
        <p:spPr bwMode="auto">
          <a:xfrm>
            <a:off x="4465638" y="3305175"/>
            <a:ext cx="212725"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fr-FR"/>
              <a:t>i</a:t>
            </a:r>
          </a:p>
        </p:txBody>
      </p:sp>
      <p:sp>
        <p:nvSpPr>
          <p:cNvPr id="91141" name="ZoneTexte 10"/>
          <p:cNvSpPr txBox="1">
            <a:spLocks noChangeArrowheads="1"/>
          </p:cNvSpPr>
          <p:nvPr/>
        </p:nvSpPr>
        <p:spPr bwMode="auto">
          <a:xfrm>
            <a:off x="1116013" y="1382713"/>
            <a:ext cx="8027987" cy="492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b="1" dirty="0">
                <a:solidFill>
                  <a:srgbClr val="FF0000"/>
                </a:solidFill>
              </a:rPr>
              <a:t>Zones autour d’un conducteur nu en champ libre en haute et basse tension</a:t>
            </a:r>
          </a:p>
          <a:p>
            <a:endParaRPr lang="fr-FR" dirty="0"/>
          </a:p>
        </p:txBody>
      </p:sp>
      <p:sp>
        <p:nvSpPr>
          <p:cNvPr id="91142" name="Rectangle 12"/>
          <p:cNvSpPr>
            <a:spLocks noChangeArrowheads="1"/>
          </p:cNvSpPr>
          <p:nvPr/>
        </p:nvSpPr>
        <p:spPr bwMode="auto">
          <a:xfrm>
            <a:off x="2178050" y="1436688"/>
            <a:ext cx="5903913" cy="1631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dirty="0"/>
              <a:t> </a:t>
            </a:r>
          </a:p>
          <a:p>
            <a:r>
              <a:rPr lang="fr-FR" dirty="0"/>
              <a:t> </a:t>
            </a:r>
            <a:endParaRPr lang="fr-FR" sz="1600" b="1" dirty="0"/>
          </a:p>
          <a:p>
            <a:r>
              <a:rPr lang="fr-FR" sz="1600" b="1" dirty="0"/>
              <a:t>Zone 0	zone d’investigation</a:t>
            </a:r>
          </a:p>
          <a:p>
            <a:r>
              <a:rPr lang="fr-FR" sz="1600" b="1" dirty="0"/>
              <a:t>Zone 1	zone de voisinage simple</a:t>
            </a:r>
          </a:p>
          <a:p>
            <a:r>
              <a:rPr lang="fr-FR" sz="1600" b="1" dirty="0"/>
              <a:t>Zone 2	zone de voisinage renforcé</a:t>
            </a:r>
          </a:p>
          <a:p>
            <a:r>
              <a:rPr lang="fr-FR" sz="1600" b="1" dirty="0"/>
              <a:t>Zone 3	zone des travaux sous tension haute tension</a:t>
            </a:r>
          </a:p>
          <a:p>
            <a:r>
              <a:rPr lang="fr-FR" sz="1600" b="1" dirty="0" smtClean="0"/>
              <a:t>Zone </a:t>
            </a:r>
            <a:r>
              <a:rPr lang="fr-FR" sz="1600" b="1" dirty="0"/>
              <a:t>4	zone des opérations électriques basse tension</a:t>
            </a:r>
          </a:p>
        </p:txBody>
      </p:sp>
      <p:sp>
        <p:nvSpPr>
          <p:cNvPr id="91143" name="Rectangle 2"/>
          <p:cNvSpPr txBox="1">
            <a:spLocks noChangeArrowheads="1"/>
          </p:cNvSpPr>
          <p:nvPr/>
        </p:nvSpPr>
        <p:spPr bwMode="auto">
          <a:xfrm>
            <a:off x="1243013" y="45244"/>
            <a:ext cx="7808912"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1144" name="Text Box 9"/>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0E50D83-E3EC-4B8E-8633-6E5E61693CFC}" type="slidenum">
              <a:rPr lang="fr-FR" sz="1400" b="1"/>
              <a:pPr>
                <a:spcBef>
                  <a:spcPct val="50000"/>
                </a:spcBef>
              </a:pPr>
              <a:t>62</a:t>
            </a:fld>
            <a:endParaRPr lang="fr-FR" sz="1400" b="1"/>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a:xfrm>
            <a:off x="250825" y="189260"/>
            <a:ext cx="8642350" cy="1079500"/>
          </a:xfrm>
        </p:spPr>
        <p:txBody>
          <a:bodyPr/>
          <a:lstStyle/>
          <a:p>
            <a:pPr algn="ctr"/>
            <a:r>
              <a:rPr lang="fr-FR" dirty="0" smtClean="0"/>
              <a:t>DÉFINITION DES ZONES D’ENVIRONNEMENT</a:t>
            </a:r>
          </a:p>
        </p:txBody>
      </p:sp>
      <p:sp>
        <p:nvSpPr>
          <p:cNvPr id="88067" name="Rectangle 3"/>
          <p:cNvSpPr>
            <a:spLocks noGrp="1" noChangeArrowheads="1"/>
          </p:cNvSpPr>
          <p:nvPr>
            <p:ph type="body" idx="4294967295"/>
          </p:nvPr>
        </p:nvSpPr>
        <p:spPr>
          <a:xfrm>
            <a:off x="1258888" y="1557338"/>
            <a:ext cx="7543800" cy="4824412"/>
          </a:xfrm>
        </p:spPr>
        <p:txBody>
          <a:bodyPr/>
          <a:lstStyle/>
          <a:p>
            <a:pPr algn="just">
              <a:lnSpc>
                <a:spcPct val="80000"/>
              </a:lnSpc>
            </a:pPr>
            <a:r>
              <a:rPr lang="fr-FR" sz="2000" dirty="0" smtClean="0"/>
              <a:t>Zone 0 : </a:t>
            </a:r>
            <a:r>
              <a:rPr lang="fr-FR" sz="2000" i="1" dirty="0" smtClean="0"/>
              <a:t>Zone d'investigation</a:t>
            </a:r>
          </a:p>
          <a:p>
            <a:pPr algn="just">
              <a:lnSpc>
                <a:spcPct val="80000"/>
              </a:lnSpc>
            </a:pPr>
            <a:endParaRPr lang="fr-FR" sz="1600" i="1" dirty="0" smtClean="0"/>
          </a:p>
          <a:p>
            <a:pPr marL="457200" lvl="1" indent="0" algn="just">
              <a:lnSpc>
                <a:spcPct val="80000"/>
              </a:lnSpc>
              <a:buNone/>
            </a:pPr>
            <a:r>
              <a:rPr lang="fr-FR" dirty="0" smtClean="0"/>
              <a:t>Zone comprise entre la distance limite d'investigation (DLI) et la Distance Limite de Voisinage Simple (DLVS). Il y est analysé si l'exécution de l'opération envisagée peut exposer les opérateurs au risque électrique.</a:t>
            </a:r>
          </a:p>
          <a:p>
            <a:pPr lvl="1" algn="just">
              <a:lnSpc>
                <a:spcPct val="80000"/>
              </a:lnSpc>
            </a:pPr>
            <a:endParaRPr lang="fr-FR" sz="1600" dirty="0" smtClean="0"/>
          </a:p>
          <a:p>
            <a:pPr algn="just">
              <a:lnSpc>
                <a:spcPct val="80000"/>
              </a:lnSpc>
            </a:pPr>
            <a:r>
              <a:rPr lang="fr-FR" sz="2000" dirty="0" smtClean="0"/>
              <a:t>Zone 1 : </a:t>
            </a:r>
            <a:r>
              <a:rPr lang="fr-FR" sz="2000" i="1" dirty="0" smtClean="0"/>
              <a:t>Zone de Voisinage Simple</a:t>
            </a:r>
          </a:p>
          <a:p>
            <a:pPr algn="just">
              <a:lnSpc>
                <a:spcPct val="80000"/>
              </a:lnSpc>
            </a:pPr>
            <a:endParaRPr lang="fr-FR" sz="1600" i="1" dirty="0" smtClean="0"/>
          </a:p>
          <a:p>
            <a:pPr marL="457200" lvl="1" indent="0" algn="just">
              <a:lnSpc>
                <a:spcPct val="80000"/>
              </a:lnSpc>
              <a:buNone/>
            </a:pPr>
            <a:r>
              <a:rPr lang="fr-FR" dirty="0" smtClean="0"/>
              <a:t>Toute zone située à l’intérieur d’un local ou emplacement d’accès réservé aux électriciens, mais au-delà de la distance limite de voisinage, par rapport aux pièces nues sous tension. La zone est comprise entre la DLVS et la DLVR. Pour les réseaux aériens la limite est de 3 m ou 5 m suivant la tension</a:t>
            </a:r>
            <a:r>
              <a:rPr lang="fr-FR" b="1" i="1" dirty="0"/>
              <a:t>.</a:t>
            </a:r>
            <a:endParaRPr lang="fr-FR" sz="1600" b="1" i="1" dirty="0" smtClean="0"/>
          </a:p>
          <a:p>
            <a:pPr lvl="1" algn="just">
              <a:lnSpc>
                <a:spcPct val="80000"/>
              </a:lnSpc>
            </a:pPr>
            <a:endParaRPr lang="fr-FR" sz="1200" dirty="0" smtClean="0"/>
          </a:p>
        </p:txBody>
      </p:sp>
      <p:sp>
        <p:nvSpPr>
          <p:cNvPr id="8806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D7814C-46A6-4E91-A98F-1400B2619691}" type="slidenum">
              <a:rPr lang="fr-FR" sz="1400" b="1"/>
              <a:pPr>
                <a:spcBef>
                  <a:spcPct val="50000"/>
                </a:spcBef>
              </a:pPr>
              <a:t>63</a:t>
            </a:fld>
            <a:endParaRPr lang="fr-FR" sz="1400" b="1"/>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type="body" idx="4294967295"/>
          </p:nvPr>
        </p:nvSpPr>
        <p:spPr>
          <a:xfrm>
            <a:off x="1258888" y="1557338"/>
            <a:ext cx="7543800" cy="4824412"/>
          </a:xfrm>
        </p:spPr>
        <p:txBody>
          <a:bodyPr/>
          <a:lstStyle/>
          <a:p>
            <a:pPr lvl="1" algn="just">
              <a:lnSpc>
                <a:spcPct val="80000"/>
              </a:lnSpc>
            </a:pPr>
            <a:endParaRPr lang="fr-FR" sz="1600" b="1" i="1" dirty="0" smtClean="0"/>
          </a:p>
          <a:p>
            <a:pPr algn="just">
              <a:lnSpc>
                <a:spcPct val="80000"/>
              </a:lnSpc>
            </a:pPr>
            <a:r>
              <a:rPr lang="fr-FR" sz="2000" dirty="0" smtClean="0"/>
              <a:t>Zone 2 : </a:t>
            </a:r>
            <a:r>
              <a:rPr lang="fr-FR" sz="2000" i="1" dirty="0" smtClean="0"/>
              <a:t>Zone de Voisinage Renforcé</a:t>
            </a:r>
          </a:p>
          <a:p>
            <a:pPr algn="just">
              <a:lnSpc>
                <a:spcPct val="80000"/>
              </a:lnSpc>
            </a:pPr>
            <a:endParaRPr lang="fr-FR" sz="1600" i="1" dirty="0" smtClean="0"/>
          </a:p>
          <a:p>
            <a:pPr marL="457200" lvl="1" indent="0" algn="just">
              <a:lnSpc>
                <a:spcPct val="80000"/>
              </a:lnSpc>
              <a:buNone/>
            </a:pPr>
            <a:r>
              <a:rPr lang="fr-FR" dirty="0" smtClean="0"/>
              <a:t>Cette zone, comprise entre DMA et DLVR, qui n’est définie que pour le domaine HT, est, dans ce domaine, la zone de voisinage renforcé proprement dite.</a:t>
            </a:r>
          </a:p>
          <a:p>
            <a:pPr algn="just">
              <a:lnSpc>
                <a:spcPct val="80000"/>
              </a:lnSpc>
            </a:pPr>
            <a:endParaRPr lang="fr-FR" sz="2000" b="0" dirty="0" smtClean="0"/>
          </a:p>
          <a:p>
            <a:pPr algn="just">
              <a:lnSpc>
                <a:spcPct val="80000"/>
              </a:lnSpc>
            </a:pPr>
            <a:r>
              <a:rPr lang="fr-FR" sz="2000" dirty="0" smtClean="0"/>
              <a:t>Zone 3 : </a:t>
            </a:r>
            <a:r>
              <a:rPr lang="fr-FR" sz="2000" i="1" dirty="0" smtClean="0"/>
              <a:t>Zone des Travaux sous tension</a:t>
            </a:r>
          </a:p>
          <a:p>
            <a:pPr algn="just">
              <a:lnSpc>
                <a:spcPct val="80000"/>
              </a:lnSpc>
            </a:pPr>
            <a:endParaRPr lang="fr-FR" sz="1600" i="1" dirty="0" smtClean="0"/>
          </a:p>
          <a:p>
            <a:pPr marL="457200" lvl="1" indent="0" algn="just">
              <a:lnSpc>
                <a:spcPct val="80000"/>
              </a:lnSpc>
              <a:buNone/>
            </a:pPr>
            <a:r>
              <a:rPr lang="fr-FR" dirty="0" smtClean="0"/>
              <a:t>Zone qui n’est définie que pour le domaine HT, est celle comprise, par rapport aux pièces nues sous tension, entre ces pièces et la Distance Minimale d’Approche (DMA) ou la Distance Minimale d'Approche Corrigée (DMAC) lorsqu'elle est spécifiée.</a:t>
            </a:r>
          </a:p>
          <a:p>
            <a:pPr lvl="1" algn="just">
              <a:lnSpc>
                <a:spcPct val="80000"/>
              </a:lnSpc>
            </a:pPr>
            <a:endParaRPr lang="fr-FR" sz="1200" dirty="0" smtClean="0"/>
          </a:p>
        </p:txBody>
      </p:sp>
      <p:sp>
        <p:nvSpPr>
          <p:cNvPr id="89091" name="Rectangle 2"/>
          <p:cNvSpPr txBox="1">
            <a:spLocks noChangeArrowheads="1"/>
          </p:cNvSpPr>
          <p:nvPr/>
        </p:nvSpPr>
        <p:spPr bwMode="auto">
          <a:xfrm>
            <a:off x="1181100" y="45244"/>
            <a:ext cx="7808913"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8909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2D03FB6-D371-4091-8585-6318BBBA4F22}" type="slidenum">
              <a:rPr lang="fr-FR" sz="1400" b="1"/>
              <a:pPr>
                <a:spcBef>
                  <a:spcPct val="50000"/>
                </a:spcBef>
              </a:pPr>
              <a:t>64</a:t>
            </a:fld>
            <a:endParaRPr lang="fr-FR" sz="1400" b="1"/>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Grp="1" noChangeArrowheads="1"/>
          </p:cNvSpPr>
          <p:nvPr>
            <p:ph type="body" idx="4294967295"/>
          </p:nvPr>
        </p:nvSpPr>
        <p:spPr>
          <a:xfrm>
            <a:off x="1258888" y="1484313"/>
            <a:ext cx="7543800" cy="3962400"/>
          </a:xfrm>
        </p:spPr>
        <p:txBody>
          <a:bodyPr/>
          <a:lstStyle/>
          <a:p>
            <a:pPr algn="just">
              <a:lnSpc>
                <a:spcPct val="80000"/>
              </a:lnSpc>
            </a:pPr>
            <a:r>
              <a:rPr lang="fr-FR" sz="2000" dirty="0" smtClean="0"/>
              <a:t>Zone 4 : </a:t>
            </a:r>
            <a:r>
              <a:rPr lang="fr-FR" sz="2000" i="1" dirty="0" smtClean="0"/>
              <a:t>Zone de voisinage renforcé BT</a:t>
            </a:r>
          </a:p>
          <a:p>
            <a:pPr algn="just">
              <a:lnSpc>
                <a:spcPct val="80000"/>
              </a:lnSpc>
            </a:pPr>
            <a:endParaRPr lang="fr-FR" sz="1600" i="1" dirty="0" smtClean="0"/>
          </a:p>
          <a:p>
            <a:pPr marL="457200" lvl="1" indent="0" algn="just">
              <a:lnSpc>
                <a:spcPct val="80000"/>
              </a:lnSpc>
              <a:buNone/>
            </a:pPr>
            <a:r>
              <a:rPr lang="fr-FR" sz="1600" dirty="0" smtClean="0"/>
              <a:t>Cette zone n’est définie que le pour domaine BT. Elle est comprise entre la Distance Limite de Voisinage Renforcé (DLVR), confondue avec la distance Minimale d'Approche (DMA) et la pièce nue sous tension sans contact. L'accès à cette zone est soumis à la délivrance d'une autorisation de travail ou d'intervention pour effectuer :</a:t>
            </a:r>
          </a:p>
          <a:p>
            <a:pPr lvl="2" algn="just">
              <a:lnSpc>
                <a:spcPct val="80000"/>
              </a:lnSpc>
            </a:pPr>
            <a:r>
              <a:rPr lang="fr-FR" sz="1600" dirty="0" smtClean="0"/>
              <a:t> les opérations de nappage,</a:t>
            </a:r>
          </a:p>
          <a:p>
            <a:pPr lvl="2" algn="just">
              <a:lnSpc>
                <a:spcPct val="80000"/>
              </a:lnSpc>
            </a:pPr>
            <a:r>
              <a:rPr lang="fr-FR" sz="1600" dirty="0" smtClean="0"/>
              <a:t> les travaux,</a:t>
            </a:r>
          </a:p>
          <a:p>
            <a:pPr lvl="2" algn="just">
              <a:lnSpc>
                <a:spcPct val="80000"/>
              </a:lnSpc>
            </a:pPr>
            <a:r>
              <a:rPr lang="fr-FR" sz="1600" dirty="0" smtClean="0"/>
              <a:t> les interventions,</a:t>
            </a:r>
          </a:p>
          <a:p>
            <a:pPr lvl="2" algn="just">
              <a:lnSpc>
                <a:spcPct val="80000"/>
              </a:lnSpc>
            </a:pPr>
            <a:r>
              <a:rPr lang="fr-FR" sz="1600" dirty="0" smtClean="0"/>
              <a:t> les opérations spécifiques.</a:t>
            </a:r>
          </a:p>
          <a:p>
            <a:pPr algn="just">
              <a:lnSpc>
                <a:spcPct val="80000"/>
              </a:lnSpc>
            </a:pPr>
            <a:endParaRPr lang="fr-FR" sz="1600" b="0" dirty="0" smtClean="0"/>
          </a:p>
          <a:p>
            <a:pPr algn="just">
              <a:lnSpc>
                <a:spcPct val="80000"/>
              </a:lnSpc>
            </a:pPr>
            <a:r>
              <a:rPr lang="fr-FR" sz="2000" dirty="0" smtClean="0"/>
              <a:t>Zone d'évolution :</a:t>
            </a:r>
          </a:p>
          <a:p>
            <a:pPr algn="just">
              <a:lnSpc>
                <a:spcPct val="80000"/>
              </a:lnSpc>
            </a:pPr>
            <a:endParaRPr lang="fr-FR" sz="1600" dirty="0" smtClean="0"/>
          </a:p>
          <a:p>
            <a:pPr marL="457200" lvl="1" indent="0" algn="just">
              <a:lnSpc>
                <a:spcPct val="80000"/>
              </a:lnSpc>
              <a:buNone/>
            </a:pPr>
            <a:r>
              <a:rPr lang="fr-FR" sz="1600" dirty="0" smtClean="0"/>
              <a:t>Volume autour du poste de travail de chaque opérateur dans lequel celui-ci est susceptible d'évoluer avec ses outils, équipements et matériels</a:t>
            </a:r>
            <a:r>
              <a:rPr lang="fr-FR" sz="1600" b="1" i="1" dirty="0" smtClean="0"/>
              <a:t>.</a:t>
            </a:r>
          </a:p>
          <a:p>
            <a:pPr>
              <a:lnSpc>
                <a:spcPct val="80000"/>
              </a:lnSpc>
            </a:pPr>
            <a:endParaRPr lang="fr-FR" sz="1000" dirty="0" smtClean="0"/>
          </a:p>
        </p:txBody>
      </p:sp>
      <p:sp>
        <p:nvSpPr>
          <p:cNvPr id="90115" name="Text Box 4"/>
          <p:cNvSpPr txBox="1">
            <a:spLocks noChangeArrowheads="1"/>
          </p:cNvSpPr>
          <p:nvPr/>
        </p:nvSpPr>
        <p:spPr bwMode="auto">
          <a:xfrm>
            <a:off x="1403350" y="5732463"/>
            <a:ext cx="7273106" cy="707886"/>
          </a:xfrm>
          <a:prstGeom prst="rect">
            <a:avLst/>
          </a:prstGeom>
          <a:solidFill>
            <a:srgbClr val="A8131D"/>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1600" b="1">
                <a:solidFill>
                  <a:schemeClr val="bg1"/>
                </a:solidFill>
                <a:latin typeface="Verdana" pitchFamily="34" charset="0"/>
              </a:rPr>
              <a:t>IMPORTANT</a:t>
            </a:r>
          </a:p>
          <a:p>
            <a:pPr>
              <a:spcBef>
                <a:spcPct val="50000"/>
              </a:spcBef>
            </a:pPr>
            <a:r>
              <a:rPr lang="fr-FR" sz="1600">
                <a:solidFill>
                  <a:schemeClr val="bg1"/>
                </a:solidFill>
                <a:latin typeface="Verdana" pitchFamily="34" charset="0"/>
              </a:rPr>
              <a:t>Dans la zone 4, le travail sans gants et sans écran facial est interdit</a:t>
            </a:r>
          </a:p>
        </p:txBody>
      </p:sp>
      <p:sp>
        <p:nvSpPr>
          <p:cNvPr id="90116" name="Rectangle 2"/>
          <p:cNvSpPr txBox="1">
            <a:spLocks noChangeArrowheads="1"/>
          </p:cNvSpPr>
          <p:nvPr/>
        </p:nvSpPr>
        <p:spPr bwMode="auto">
          <a:xfrm>
            <a:off x="1187450" y="45244"/>
            <a:ext cx="7808913"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011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A526F65-0069-424A-AECF-D8E70DB9E23D}" type="slidenum">
              <a:rPr lang="fr-FR" sz="1400" b="1"/>
              <a:pPr>
                <a:spcBef>
                  <a:spcPct val="50000"/>
                </a:spcBef>
              </a:pPr>
              <a:t>65</a:t>
            </a:fld>
            <a:endParaRPr lang="fr-FR" sz="1400" b="1"/>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5"/>
          <p:cNvPicPr>
            <a:picLocks noGrp="1" noChangeAspect="1" noChangeArrowheads="1"/>
          </p:cNvPicPr>
          <p:nvPr>
            <p:ph type="body" idx="4294967295"/>
          </p:nvPr>
        </p:nvPicPr>
        <p:blipFill>
          <a:blip r:embed="rId2" cstate="print">
            <a:extLst>
              <a:ext uri="{28A0092B-C50C-407E-A947-70E740481C1C}">
                <a14:useLocalDpi xmlns="" xmlns:a14="http://schemas.microsoft.com/office/drawing/2010/main" val="0"/>
              </a:ext>
            </a:extLst>
          </a:blip>
          <a:srcRect/>
          <a:stretch>
            <a:fillRect/>
          </a:stretch>
        </p:blipFill>
        <p:spPr>
          <a:xfrm>
            <a:off x="1343025" y="2041525"/>
            <a:ext cx="7543800" cy="2341563"/>
          </a:xfrm>
          <a:noFill/>
          <a:extLs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2163" name="ZoneTexte 3"/>
          <p:cNvSpPr txBox="1">
            <a:spLocks noChangeArrowheads="1"/>
          </p:cNvSpPr>
          <p:nvPr/>
        </p:nvSpPr>
        <p:spPr bwMode="auto">
          <a:xfrm>
            <a:off x="1331913" y="1628775"/>
            <a:ext cx="7416551" cy="492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b="1" dirty="0"/>
              <a:t>Zones autour d’un conducteur nu en champ libre en basse </a:t>
            </a:r>
            <a:r>
              <a:rPr lang="fr-FR" sz="1600" b="1" dirty="0" smtClean="0"/>
              <a:t>tension (BT)</a:t>
            </a:r>
            <a:endParaRPr lang="fr-FR" sz="1600" b="1" dirty="0"/>
          </a:p>
          <a:p>
            <a:endParaRPr lang="fr-FR" dirty="0"/>
          </a:p>
        </p:txBody>
      </p:sp>
      <p:sp>
        <p:nvSpPr>
          <p:cNvPr id="92164" name="Rectangle 5"/>
          <p:cNvSpPr>
            <a:spLocks noChangeArrowheads="1"/>
          </p:cNvSpPr>
          <p:nvPr/>
        </p:nvSpPr>
        <p:spPr bwMode="auto">
          <a:xfrm>
            <a:off x="1763712" y="4652963"/>
            <a:ext cx="6336680" cy="12311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fr-FR" dirty="0"/>
              <a:t> </a:t>
            </a:r>
          </a:p>
          <a:p>
            <a:r>
              <a:rPr lang="fr-FR" dirty="0"/>
              <a:t> </a:t>
            </a:r>
            <a:endParaRPr lang="fr-FR" sz="1600" b="1" dirty="0"/>
          </a:p>
          <a:p>
            <a:r>
              <a:rPr lang="fr-FR" sz="1800" b="1" dirty="0"/>
              <a:t>Zone 0	zone d’investigation</a:t>
            </a:r>
          </a:p>
          <a:p>
            <a:r>
              <a:rPr lang="fr-FR" sz="1800" b="1" dirty="0"/>
              <a:t>Zone 1	zone de voisinage simple</a:t>
            </a:r>
          </a:p>
          <a:p>
            <a:r>
              <a:rPr lang="fr-FR" sz="1800" b="1" dirty="0" smtClean="0"/>
              <a:t>Zone </a:t>
            </a:r>
            <a:r>
              <a:rPr lang="fr-FR" sz="1800" b="1" dirty="0"/>
              <a:t>4	zone des opérations électriques basse tension</a:t>
            </a:r>
          </a:p>
        </p:txBody>
      </p:sp>
      <p:sp>
        <p:nvSpPr>
          <p:cNvPr id="92165" name="Rectangle 2"/>
          <p:cNvSpPr txBox="1">
            <a:spLocks noChangeArrowheads="1"/>
          </p:cNvSpPr>
          <p:nvPr/>
        </p:nvSpPr>
        <p:spPr bwMode="auto">
          <a:xfrm>
            <a:off x="1257300" y="45244"/>
            <a:ext cx="78073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2166"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BE52A05-DFA1-4957-8372-A949A805216C}" type="slidenum">
              <a:rPr lang="fr-FR" sz="1400" b="1"/>
              <a:pPr>
                <a:spcBef>
                  <a:spcPct val="50000"/>
                </a:spcBef>
              </a:pPr>
              <a:t>66</a:t>
            </a:fld>
            <a:endParaRPr lang="fr-FR" sz="1400" b="1"/>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1"/>
          <p:cNvSpPr>
            <a:spLocks noChangeArrowheads="1"/>
          </p:cNvSpPr>
          <p:nvPr/>
        </p:nvSpPr>
        <p:spPr bwMode="auto">
          <a:xfrm>
            <a:off x="1223963" y="1628775"/>
            <a:ext cx="7416800" cy="708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sz="2000"/>
              <a:t>Distances limites et zones à l’intérieur d’un local et emplacement d’accès réservé aux électriciens</a:t>
            </a:r>
          </a:p>
        </p:txBody>
      </p:sp>
      <p:sp>
        <p:nvSpPr>
          <p:cNvPr id="93187" name="Rectangle 2"/>
          <p:cNvSpPr>
            <a:spLocks noChangeArrowheads="1"/>
          </p:cNvSpPr>
          <p:nvPr/>
        </p:nvSpPr>
        <p:spPr bwMode="auto">
          <a:xfrm>
            <a:off x="1692275" y="5157788"/>
            <a:ext cx="5832475" cy="1322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sz="1600" b="1"/>
              <a:t>Zone 1	zone de voisinage simple</a:t>
            </a:r>
          </a:p>
          <a:p>
            <a:r>
              <a:rPr lang="fr-FR" sz="1600" b="1"/>
              <a:t>Zone 2	zone de voisinage renforcé</a:t>
            </a:r>
          </a:p>
          <a:p>
            <a:r>
              <a:rPr lang="fr-FR" sz="1600" b="1"/>
              <a:t>Zone 3	zone des travaux sous tension haute tension</a:t>
            </a:r>
          </a:p>
          <a:p>
            <a:r>
              <a:rPr lang="fr-FR" sz="1600" b="1"/>
              <a:t>Zone 4	zone des opérations électriques basse tension</a:t>
            </a:r>
          </a:p>
          <a:p>
            <a:endParaRPr lang="fr-FR" sz="1600"/>
          </a:p>
        </p:txBody>
      </p:sp>
      <p:sp>
        <p:nvSpPr>
          <p:cNvPr id="93188" name="Rectangle 3"/>
          <p:cNvSpPr>
            <a:spLocks noChangeArrowheads="1"/>
          </p:cNvSpPr>
          <p:nvPr/>
        </p:nvSpPr>
        <p:spPr bwMode="auto">
          <a:xfrm>
            <a:off x="1403350" y="2690813"/>
            <a:ext cx="7056438" cy="2308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fr-FR" sz="1600"/>
              <a:t>Distances  limites  et  zones  définies  dans  les  locaux  et  emplacements  d’accès réservés aux électriciens</a:t>
            </a:r>
          </a:p>
          <a:p>
            <a:r>
              <a:rPr lang="fr-FR" sz="1600"/>
              <a:t>Les zones définies dans les LOCAUX ET  EMPLACEMENTS D’ACCES RESERVES AUX  ELECTRICIENS sont les mêmes que celles du pour les zones en présence de pièces nues sous tension en champ libre avec, comme limite, la face interne de la clôture du local en lieu et place de la DISTANCE LIMITE DE VOISINAGE SIMPLE  (DLVS). Au-delà de la clôture du local, il n’y a pas de prescriptions vis-à-vis de l’OUVRAGE ou de l’INSTALLATION   situé à l’intérieur (il n’existe pas de zone 0).</a:t>
            </a:r>
          </a:p>
        </p:txBody>
      </p:sp>
      <p:sp>
        <p:nvSpPr>
          <p:cNvPr id="93189" name="Rectangle 2"/>
          <p:cNvSpPr txBox="1">
            <a:spLocks noChangeArrowheads="1"/>
          </p:cNvSpPr>
          <p:nvPr/>
        </p:nvSpPr>
        <p:spPr bwMode="auto">
          <a:xfrm>
            <a:off x="1223963" y="117252"/>
            <a:ext cx="7808912"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3190"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105C40-98CF-48A3-8B61-6119B82A40DF}" type="slidenum">
              <a:rPr lang="fr-FR" sz="1400" b="1"/>
              <a:pPr>
                <a:spcBef>
                  <a:spcPct val="50000"/>
                </a:spcBef>
              </a:pPr>
              <a:t>67</a:t>
            </a:fld>
            <a:endParaRPr lang="fr-FR" sz="1400" b="1"/>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463675" y="2309813"/>
            <a:ext cx="6610350" cy="45227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4211"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63713" y="1549400"/>
            <a:ext cx="7480300" cy="841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4212" name="Rectangle 2"/>
          <p:cNvSpPr txBox="1">
            <a:spLocks noChangeArrowheads="1"/>
          </p:cNvSpPr>
          <p:nvPr/>
        </p:nvSpPr>
        <p:spPr bwMode="auto">
          <a:xfrm>
            <a:off x="1204913" y="116632"/>
            <a:ext cx="7808912"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42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048B6DCB-FEC0-474D-B8A5-4C721175AD0F}" type="slidenum">
              <a:rPr lang="fr-FR" sz="1400" b="1"/>
              <a:pPr>
                <a:spcBef>
                  <a:spcPct val="50000"/>
                </a:spcBef>
              </a:pPr>
              <a:t>68</a:t>
            </a:fld>
            <a:endParaRPr lang="fr-FR" sz="1400" b="1"/>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idx="4294967295"/>
          </p:nvPr>
        </p:nvSpPr>
        <p:spPr>
          <a:xfrm>
            <a:off x="1395413" y="189260"/>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92163" name="Rectangle 3"/>
          <p:cNvSpPr>
            <a:spLocks noGrp="1" noChangeArrowheads="1"/>
          </p:cNvSpPr>
          <p:nvPr>
            <p:ph type="body" idx="4294967295"/>
          </p:nvPr>
        </p:nvSpPr>
        <p:spPr/>
        <p:txBody>
          <a:bodyPr/>
          <a:lstStyle/>
          <a:p>
            <a:pPr marL="0" indent="0" algn="just">
              <a:lnSpc>
                <a:spcPct val="80000"/>
              </a:lnSpc>
              <a:buFontTx/>
              <a:buNone/>
              <a:defRPr/>
            </a:pPr>
            <a:r>
              <a:rPr lang="fr-FR" sz="1800" dirty="0" smtClean="0">
                <a:solidFill>
                  <a:schemeClr val="tx1"/>
                </a:solidFill>
              </a:rPr>
              <a:t>Les travaux d'ordre non électrique, dirigés par un chef de chantier BO/HO/HOV</a:t>
            </a:r>
            <a:r>
              <a:rPr lang="fr-FR" sz="1600" dirty="0" smtClean="0">
                <a:solidFill>
                  <a:schemeClr val="tx1"/>
                </a:solidFill>
              </a:rPr>
              <a:t>:</a:t>
            </a:r>
          </a:p>
          <a:p>
            <a:pPr lvl="1" algn="just">
              <a:lnSpc>
                <a:spcPct val="80000"/>
              </a:lnSpc>
              <a:buFont typeface="Wingdings" pitchFamily="2" charset="2"/>
              <a:buChar char="Ø"/>
              <a:defRPr/>
            </a:pPr>
            <a:r>
              <a:rPr lang="fr-FR" sz="1600" dirty="0"/>
              <a:t>h</a:t>
            </a:r>
            <a:r>
              <a:rPr lang="fr-FR" sz="1600" dirty="0" smtClean="0"/>
              <a:t>abilité à prendre une autorisation de travail pour travaux au voisinage ou sur une installation consignée</a:t>
            </a:r>
            <a:r>
              <a:rPr lang="fr-FR" sz="1600" b="1" dirty="0"/>
              <a:t>,</a:t>
            </a:r>
            <a:endParaRPr lang="fr-FR" sz="1600" b="1" dirty="0" smtClean="0"/>
          </a:p>
          <a:p>
            <a:pPr lvl="1" algn="just">
              <a:lnSpc>
                <a:spcPct val="80000"/>
              </a:lnSpc>
              <a:buFont typeface="Wingdings" pitchFamily="2" charset="2"/>
              <a:buChar char="Ø"/>
              <a:defRPr/>
            </a:pPr>
            <a:r>
              <a:rPr lang="fr-FR" sz="1600" dirty="0"/>
              <a:t>h</a:t>
            </a:r>
            <a:r>
              <a:rPr lang="fr-FR" sz="1600" dirty="0" smtClean="0"/>
              <a:t>abilité à prendre un certificat pour tiers</a:t>
            </a:r>
            <a:r>
              <a:rPr lang="fr-FR" sz="1600" b="1" dirty="0" smtClean="0"/>
              <a:t> .</a:t>
            </a:r>
          </a:p>
          <a:p>
            <a:pPr marL="0" indent="0" algn="just">
              <a:lnSpc>
                <a:spcPct val="80000"/>
              </a:lnSpc>
              <a:buFontTx/>
              <a:buNone/>
              <a:defRPr/>
            </a:pPr>
            <a:endParaRPr lang="fr-FR" sz="1600" b="0" dirty="0" smtClean="0">
              <a:solidFill>
                <a:schemeClr val="tx1"/>
              </a:solidFill>
            </a:endParaRPr>
          </a:p>
          <a:p>
            <a:pPr marL="0" indent="0" algn="just">
              <a:lnSpc>
                <a:spcPct val="80000"/>
              </a:lnSpc>
              <a:buFontTx/>
              <a:buNone/>
              <a:defRPr/>
            </a:pPr>
            <a:r>
              <a:rPr lang="fr-FR" sz="1600" b="0" dirty="0" smtClean="0">
                <a:solidFill>
                  <a:schemeClr val="tx1"/>
                </a:solidFill>
              </a:rPr>
              <a:t>Ces travaux (qui ne rentrent pas dans la définition des travaux d'ordre électrique), concernent les gaines, enveloppes ou supports de câbles ou d’autres travaux ne nécessitant pas de formation en électricité (maçonnerie, peinture, soudure,...).</a:t>
            </a:r>
          </a:p>
          <a:p>
            <a:pPr algn="just">
              <a:lnSpc>
                <a:spcPct val="80000"/>
              </a:lnSpc>
              <a:defRPr/>
            </a:pPr>
            <a:endParaRPr lang="fr-FR" sz="1600" b="0" dirty="0" smtClean="0">
              <a:solidFill>
                <a:schemeClr val="tx1"/>
              </a:solidFill>
            </a:endParaRPr>
          </a:p>
          <a:p>
            <a:pPr marL="0" indent="0">
              <a:lnSpc>
                <a:spcPct val="80000"/>
              </a:lnSpc>
              <a:buFontTx/>
              <a:buNone/>
              <a:defRPr/>
            </a:pPr>
            <a:r>
              <a:rPr lang="fr-FR" sz="1800" dirty="0" smtClean="0">
                <a:solidFill>
                  <a:schemeClr val="tx1"/>
                </a:solidFill>
              </a:rPr>
              <a:t>Les interventions:</a:t>
            </a:r>
          </a:p>
          <a:p>
            <a:pPr marL="0" indent="0">
              <a:lnSpc>
                <a:spcPct val="80000"/>
              </a:lnSpc>
              <a:buFontTx/>
              <a:buNone/>
              <a:defRPr/>
            </a:pPr>
            <a:r>
              <a:rPr lang="fr-FR" sz="1600" b="0" dirty="0" smtClean="0">
                <a:solidFill>
                  <a:schemeClr val="tx1"/>
                </a:solidFill>
              </a:rPr>
              <a:t>Limitées aux domaines TBT et BT. Elles concernent les opérations de maintenance, dépannage, connexion, déconnexion, remplacement.</a:t>
            </a:r>
          </a:p>
          <a:p>
            <a:pPr marL="0" indent="0">
              <a:lnSpc>
                <a:spcPct val="80000"/>
              </a:lnSpc>
              <a:buFontTx/>
              <a:buNone/>
              <a:defRPr/>
            </a:pPr>
            <a:r>
              <a:rPr lang="fr-FR" sz="1600" b="0" dirty="0" smtClean="0">
                <a:solidFill>
                  <a:schemeClr val="tx1"/>
                </a:solidFill>
              </a:rPr>
              <a:t>Utiliser : outils isolés, Équipements de Protection Individuels appropriés.</a:t>
            </a:r>
          </a:p>
          <a:p>
            <a:pPr marL="0" indent="0">
              <a:lnSpc>
                <a:spcPct val="80000"/>
              </a:lnSpc>
              <a:buFontTx/>
              <a:buNone/>
              <a:defRPr/>
            </a:pPr>
            <a:r>
              <a:rPr lang="fr-FR" sz="1600" b="0" dirty="0" smtClean="0">
                <a:solidFill>
                  <a:schemeClr val="tx1"/>
                </a:solidFill>
              </a:rPr>
              <a:t>Il y a deux types d'interventions :</a:t>
            </a:r>
          </a:p>
          <a:p>
            <a:pPr lvl="1">
              <a:lnSpc>
                <a:spcPct val="80000"/>
              </a:lnSpc>
              <a:buFont typeface="Wingdings" pitchFamily="2" charset="2"/>
              <a:buChar char="Ø"/>
              <a:defRPr/>
            </a:pPr>
            <a:r>
              <a:rPr lang="fr-FR" sz="1600" dirty="0" smtClean="0"/>
              <a:t>L’intervention “GÉNÉRALE” (BR)</a:t>
            </a:r>
          </a:p>
          <a:p>
            <a:pPr lvl="1">
              <a:lnSpc>
                <a:spcPct val="80000"/>
              </a:lnSpc>
              <a:buFont typeface="Wingdings" pitchFamily="2" charset="2"/>
              <a:buChar char="Ø"/>
              <a:defRPr/>
            </a:pPr>
            <a:r>
              <a:rPr lang="fr-FR" sz="1600" dirty="0" smtClean="0"/>
              <a:t>L’intervention “ÉLÉMENTAIRE” (BS) </a:t>
            </a:r>
          </a:p>
          <a:p>
            <a:pPr>
              <a:lnSpc>
                <a:spcPct val="80000"/>
              </a:lnSpc>
              <a:defRPr/>
            </a:pPr>
            <a:endParaRPr lang="fr-FR" sz="1200" b="0" dirty="0" smtClean="0">
              <a:solidFill>
                <a:schemeClr val="tx1"/>
              </a:solidFill>
            </a:endParaRPr>
          </a:p>
        </p:txBody>
      </p:sp>
      <p:pic>
        <p:nvPicPr>
          <p:cNvPr id="98308" name="Picture 6"/>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1484313"/>
            <a:ext cx="1387475" cy="15843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8309" name="Picture 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388" y="2781300"/>
            <a:ext cx="871537" cy="1628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8310"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388" y="4437063"/>
            <a:ext cx="1004887" cy="15621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8311"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B691778-EBC6-4D7C-B743-99A2B23A09F8}" type="slidenum">
              <a:rPr lang="fr-FR" sz="1400" b="1"/>
              <a:pPr>
                <a:spcBef>
                  <a:spcPct val="50000"/>
                </a:spcBef>
              </a:pPr>
              <a:t>69</a:t>
            </a:fld>
            <a:endParaRPr lang="fr-FR" sz="1400" b="1"/>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idx="4294967295"/>
          </p:nvPr>
        </p:nvSpPr>
        <p:spPr>
          <a:xfrm>
            <a:off x="1387475" y="189260"/>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92163" name="Rectangle 3"/>
          <p:cNvSpPr>
            <a:spLocks noGrp="1" noChangeArrowheads="1"/>
          </p:cNvSpPr>
          <p:nvPr>
            <p:ph type="body" idx="4294967295"/>
          </p:nvPr>
        </p:nvSpPr>
        <p:spPr>
          <a:xfrm>
            <a:off x="1187624" y="1752600"/>
            <a:ext cx="7704856" cy="3962400"/>
          </a:xfrm>
        </p:spPr>
        <p:txBody>
          <a:bodyPr/>
          <a:lstStyle/>
          <a:p>
            <a:pPr>
              <a:lnSpc>
                <a:spcPct val="80000"/>
              </a:lnSpc>
              <a:defRPr/>
            </a:pPr>
            <a:endParaRPr lang="fr-FR" sz="1600" b="0" dirty="0" smtClean="0">
              <a:solidFill>
                <a:schemeClr val="tx1"/>
              </a:solidFill>
            </a:endParaRPr>
          </a:p>
          <a:p>
            <a:pPr marL="0" indent="0">
              <a:lnSpc>
                <a:spcPct val="80000"/>
              </a:lnSpc>
              <a:buFontTx/>
              <a:buNone/>
              <a:defRPr/>
            </a:pPr>
            <a:r>
              <a:rPr lang="fr-FR" sz="2000" dirty="0" smtClean="0">
                <a:solidFill>
                  <a:schemeClr val="tx1"/>
                </a:solidFill>
              </a:rPr>
              <a:t>Les opérations spécifiques</a:t>
            </a:r>
          </a:p>
          <a:p>
            <a:pPr marL="0" indent="0">
              <a:lnSpc>
                <a:spcPct val="80000"/>
              </a:lnSpc>
              <a:buFontTx/>
              <a:buNone/>
              <a:defRPr/>
            </a:pPr>
            <a:endParaRPr lang="fr-FR" sz="1600" dirty="0" smtClean="0">
              <a:solidFill>
                <a:schemeClr val="tx1"/>
              </a:solidFill>
            </a:endParaRPr>
          </a:p>
          <a:p>
            <a:pPr marL="0" indent="0">
              <a:lnSpc>
                <a:spcPct val="80000"/>
              </a:lnSpc>
              <a:buFontTx/>
              <a:buNone/>
              <a:defRPr/>
            </a:pPr>
            <a:r>
              <a:rPr lang="fr-FR" sz="1800" b="0" dirty="0" smtClean="0">
                <a:solidFill>
                  <a:schemeClr val="tx1"/>
                </a:solidFill>
              </a:rPr>
              <a:t>Elles concernent les opérateurs qui réalisent uniquement les opérations suivantes : (à l'exclusion de tous travaux ou interventions)</a:t>
            </a:r>
          </a:p>
          <a:p>
            <a:pPr marL="0" indent="0">
              <a:lnSpc>
                <a:spcPct val="80000"/>
              </a:lnSpc>
              <a:buFontTx/>
              <a:buNone/>
              <a:defRPr/>
            </a:pPr>
            <a:endParaRPr lang="fr-FR" sz="1600" b="0" dirty="0" smtClean="0">
              <a:solidFill>
                <a:schemeClr val="tx1"/>
              </a:solidFill>
            </a:endParaRPr>
          </a:p>
          <a:p>
            <a:pPr marL="533400" lvl="1">
              <a:lnSpc>
                <a:spcPct val="80000"/>
              </a:lnSpc>
              <a:buFont typeface="Wingdings" pitchFamily="2" charset="2"/>
              <a:buChar char="Ø"/>
              <a:defRPr/>
            </a:pPr>
            <a:r>
              <a:rPr lang="fr-FR" dirty="0" smtClean="0"/>
              <a:t>Les </a:t>
            </a:r>
            <a:r>
              <a:rPr lang="fr-FR" b="1" dirty="0" smtClean="0"/>
              <a:t>mesurages</a:t>
            </a:r>
            <a:r>
              <a:rPr lang="fr-FR" dirty="0" smtClean="0"/>
              <a:t> (BE Mesurage ou HE Mesurage)</a:t>
            </a:r>
          </a:p>
          <a:p>
            <a:pPr marL="457200" lvl="1" indent="0">
              <a:lnSpc>
                <a:spcPct val="80000"/>
              </a:lnSpc>
              <a:buNone/>
              <a:defRPr/>
            </a:pPr>
            <a:endParaRPr lang="fr-FR" dirty="0" smtClean="0"/>
          </a:p>
          <a:p>
            <a:pPr marL="533400" lvl="1">
              <a:lnSpc>
                <a:spcPct val="80000"/>
              </a:lnSpc>
              <a:buFont typeface="Wingdings" pitchFamily="2" charset="2"/>
              <a:buChar char="Ø"/>
              <a:defRPr/>
            </a:pPr>
            <a:r>
              <a:rPr lang="fr-FR" dirty="0" smtClean="0"/>
              <a:t>Les </a:t>
            </a:r>
            <a:r>
              <a:rPr lang="fr-FR" b="1" dirty="0" smtClean="0"/>
              <a:t>essais</a:t>
            </a:r>
            <a:r>
              <a:rPr lang="fr-FR" dirty="0" smtClean="0"/>
              <a:t> (BE Essai ou HE Essai) </a:t>
            </a:r>
          </a:p>
          <a:p>
            <a:pPr marL="457200" lvl="1" indent="0">
              <a:lnSpc>
                <a:spcPct val="80000"/>
              </a:lnSpc>
              <a:buNone/>
              <a:defRPr/>
            </a:pPr>
            <a:endParaRPr lang="fr-FR" dirty="0" smtClean="0"/>
          </a:p>
          <a:p>
            <a:pPr marL="533400" lvl="1">
              <a:lnSpc>
                <a:spcPct val="80000"/>
              </a:lnSpc>
              <a:buFont typeface="Wingdings" pitchFamily="2" charset="2"/>
              <a:buChar char="Ø"/>
              <a:defRPr/>
            </a:pPr>
            <a:r>
              <a:rPr lang="fr-FR" dirty="0" smtClean="0"/>
              <a:t>Les</a:t>
            </a:r>
            <a:r>
              <a:rPr lang="fr-FR" b="1" dirty="0" smtClean="0"/>
              <a:t> vérifications </a:t>
            </a:r>
            <a:r>
              <a:rPr lang="fr-FR" dirty="0" smtClean="0"/>
              <a:t>(BE Vérification ou HE Vérification) </a:t>
            </a:r>
          </a:p>
          <a:p>
            <a:pPr marL="457200" lvl="1" indent="0">
              <a:lnSpc>
                <a:spcPct val="80000"/>
              </a:lnSpc>
              <a:buNone/>
              <a:defRPr/>
            </a:pPr>
            <a:endParaRPr lang="fr-FR" dirty="0" smtClean="0"/>
          </a:p>
          <a:p>
            <a:pPr marL="533400" lvl="1">
              <a:lnSpc>
                <a:spcPct val="80000"/>
              </a:lnSpc>
              <a:buFont typeface="Wingdings" pitchFamily="2" charset="2"/>
              <a:buChar char="Ø"/>
              <a:defRPr/>
            </a:pPr>
            <a:r>
              <a:rPr lang="fr-FR" dirty="0" smtClean="0"/>
              <a:t>Les </a:t>
            </a:r>
            <a:r>
              <a:rPr lang="fr-FR" b="1" dirty="0" smtClean="0"/>
              <a:t>manœuvres</a:t>
            </a:r>
            <a:r>
              <a:rPr lang="fr-FR" dirty="0" smtClean="0"/>
              <a:t> (BE Manœuvre ou HE Manœuvre) </a:t>
            </a:r>
          </a:p>
        </p:txBody>
      </p:sp>
      <p:sp>
        <p:nvSpPr>
          <p:cNvPr id="99335"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4706CFD-E594-45AA-A1D1-CAC3F7463143}" type="slidenum">
              <a:rPr lang="fr-FR" sz="1400" b="1"/>
              <a:pPr>
                <a:spcBef>
                  <a:spcPct val="50000"/>
                </a:spcBef>
              </a:pPr>
              <a:t>70</a:t>
            </a:fld>
            <a:endParaRPr lang="fr-FR" sz="1400" b="1"/>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idx="4294967295"/>
          </p:nvPr>
        </p:nvSpPr>
        <p:spPr>
          <a:xfrm>
            <a:off x="1403350" y="189260"/>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100355" name="Rectangle 3"/>
          <p:cNvSpPr>
            <a:spLocks noGrp="1" noChangeArrowheads="1"/>
          </p:cNvSpPr>
          <p:nvPr>
            <p:ph type="body" idx="4294967295"/>
          </p:nvPr>
        </p:nvSpPr>
        <p:spPr/>
        <p:txBody>
          <a:bodyPr/>
          <a:lstStyle/>
          <a:p>
            <a:pPr marL="0" indent="0">
              <a:lnSpc>
                <a:spcPct val="80000"/>
              </a:lnSpc>
              <a:buFontTx/>
              <a:buNone/>
            </a:pPr>
            <a:r>
              <a:rPr lang="fr-FR" sz="2000" dirty="0" smtClean="0">
                <a:solidFill>
                  <a:schemeClr val="tx1"/>
                </a:solidFill>
              </a:rPr>
              <a:t>Les opérations particulières</a:t>
            </a:r>
          </a:p>
          <a:p>
            <a:pPr marL="0" indent="0">
              <a:lnSpc>
                <a:spcPct val="80000"/>
              </a:lnSpc>
            </a:pPr>
            <a:endParaRPr lang="fr-FR" sz="2000" dirty="0" smtClean="0">
              <a:solidFill>
                <a:schemeClr val="tx1"/>
              </a:solidFill>
            </a:endParaRPr>
          </a:p>
          <a:p>
            <a:pPr marL="0" indent="0" algn="just">
              <a:lnSpc>
                <a:spcPct val="80000"/>
              </a:lnSpc>
              <a:buFontTx/>
              <a:buNone/>
            </a:pPr>
            <a:r>
              <a:rPr lang="fr-FR" sz="2000" dirty="0" smtClean="0"/>
              <a:t>Le remplacement des lampes et accessoires</a:t>
            </a:r>
          </a:p>
          <a:p>
            <a:pPr marL="0" indent="0" algn="just">
              <a:lnSpc>
                <a:spcPct val="80000"/>
              </a:lnSpc>
              <a:buFontTx/>
              <a:buNone/>
            </a:pPr>
            <a:endParaRPr lang="fr-FR" sz="2000" dirty="0" smtClean="0"/>
          </a:p>
          <a:p>
            <a:pPr marL="0" indent="0" algn="just">
              <a:lnSpc>
                <a:spcPct val="80000"/>
              </a:lnSpc>
              <a:buFontTx/>
              <a:buNone/>
            </a:pPr>
            <a:r>
              <a:rPr lang="fr-FR" sz="2000" dirty="0" smtClean="0">
                <a:solidFill>
                  <a:schemeClr val="tx1"/>
                </a:solidFill>
              </a:rPr>
              <a:t>Basse Tension :</a:t>
            </a:r>
          </a:p>
          <a:p>
            <a:pPr marL="0" indent="0" algn="just">
              <a:lnSpc>
                <a:spcPct val="80000"/>
              </a:lnSpc>
              <a:buFontTx/>
              <a:buNone/>
            </a:pPr>
            <a:r>
              <a:rPr lang="fr-FR" sz="1800" b="0" dirty="0" smtClean="0">
                <a:solidFill>
                  <a:schemeClr val="tx1"/>
                </a:solidFill>
              </a:rPr>
              <a:t>S’il n’y a pas de risque de contact (IP2X ou IPXXB), le remplacement peut être effectué en présence de tension. A condition que le matériel ne soit pas détérioré.</a:t>
            </a:r>
          </a:p>
          <a:p>
            <a:pPr marL="0" indent="0" algn="just">
              <a:lnSpc>
                <a:spcPct val="80000"/>
              </a:lnSpc>
              <a:buFontTx/>
              <a:buNone/>
            </a:pPr>
            <a:endParaRPr lang="fr-FR" sz="1800" b="0" dirty="0" smtClean="0">
              <a:solidFill>
                <a:schemeClr val="tx1"/>
              </a:solidFill>
            </a:endParaRPr>
          </a:p>
          <a:p>
            <a:pPr marL="0" indent="0" algn="just">
              <a:lnSpc>
                <a:spcPct val="80000"/>
              </a:lnSpc>
              <a:buFontTx/>
              <a:buNone/>
            </a:pPr>
            <a:r>
              <a:rPr lang="fr-FR" sz="1800" b="0" dirty="0" smtClean="0">
                <a:solidFill>
                  <a:schemeClr val="tx1"/>
                </a:solidFill>
              </a:rPr>
              <a:t>L’opération peut être effectuée par du personnel formé mais non habilité. Sinon, les lampes et accessoires </a:t>
            </a:r>
            <a:r>
              <a:rPr lang="fr-FR" sz="1800" b="0" dirty="0" err="1" smtClean="0">
                <a:solidFill>
                  <a:schemeClr val="tx1"/>
                </a:solidFill>
              </a:rPr>
              <a:t>débrochables</a:t>
            </a:r>
            <a:r>
              <a:rPr lang="fr-FR" sz="1800" b="0" dirty="0" smtClean="0">
                <a:solidFill>
                  <a:schemeClr val="tx1"/>
                </a:solidFill>
              </a:rPr>
              <a:t> sont remplacés après Mise Hors Tension .</a:t>
            </a:r>
          </a:p>
          <a:p>
            <a:pPr marL="0" indent="0" algn="just">
              <a:lnSpc>
                <a:spcPct val="80000"/>
              </a:lnSpc>
              <a:buFontTx/>
              <a:buNone/>
            </a:pPr>
            <a:endParaRPr lang="fr-FR" sz="1800" b="0" dirty="0" smtClean="0">
              <a:solidFill>
                <a:schemeClr val="tx1"/>
              </a:solidFill>
            </a:endParaRPr>
          </a:p>
          <a:p>
            <a:pPr marL="0" indent="0" algn="just">
              <a:lnSpc>
                <a:spcPct val="80000"/>
              </a:lnSpc>
              <a:buFontTx/>
              <a:buNone/>
            </a:pPr>
            <a:r>
              <a:rPr lang="fr-FR" sz="1800" b="0" dirty="0" smtClean="0">
                <a:solidFill>
                  <a:schemeClr val="tx1"/>
                </a:solidFill>
              </a:rPr>
              <a:t>En présence de risque électrique, l’opération est faite dans le cadre des interventions ou dans celui des travaux si on dépasse les limites des interventions.</a:t>
            </a:r>
          </a:p>
          <a:p>
            <a:pPr marL="0" indent="0">
              <a:lnSpc>
                <a:spcPct val="80000"/>
              </a:lnSpc>
            </a:pPr>
            <a:endParaRPr lang="fr-FR" sz="900" b="0" dirty="0" smtClean="0">
              <a:solidFill>
                <a:schemeClr val="tx1"/>
              </a:solidFill>
            </a:endParaRPr>
          </a:p>
          <a:p>
            <a:pPr lvl="1">
              <a:lnSpc>
                <a:spcPct val="80000"/>
              </a:lnSpc>
            </a:pPr>
            <a:endParaRPr lang="fr-FR" sz="900" dirty="0" smtClean="0"/>
          </a:p>
        </p:txBody>
      </p:sp>
      <p:sp>
        <p:nvSpPr>
          <p:cNvPr id="100356" name="Text Box 5"/>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654A3F-513B-41B3-9016-1D087937A345}" type="slidenum">
              <a:rPr lang="fr-FR" sz="1400" b="1"/>
              <a:pPr>
                <a:spcBef>
                  <a:spcPct val="50000"/>
                </a:spcBef>
              </a:pPr>
              <a:t>71</a:t>
            </a:fld>
            <a:endParaRPr lang="fr-FR" sz="1400" b="1"/>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idx="4294967295"/>
          </p:nvPr>
        </p:nvSpPr>
        <p:spPr>
          <a:xfrm>
            <a:off x="1547813" y="117252"/>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102403" name="Rectangle 3"/>
          <p:cNvSpPr>
            <a:spLocks noGrp="1" noChangeArrowheads="1"/>
          </p:cNvSpPr>
          <p:nvPr>
            <p:ph type="body" idx="4294967295"/>
          </p:nvPr>
        </p:nvSpPr>
        <p:spPr>
          <a:xfrm>
            <a:off x="1331640" y="1482824"/>
            <a:ext cx="7543800" cy="3962400"/>
          </a:xfrm>
        </p:spPr>
        <p:txBody>
          <a:bodyPr/>
          <a:lstStyle/>
          <a:p>
            <a:pPr marL="0" indent="0">
              <a:lnSpc>
                <a:spcPct val="80000"/>
              </a:lnSpc>
              <a:buNone/>
            </a:pPr>
            <a:r>
              <a:rPr lang="fr-FR" sz="2000" i="1" dirty="0" smtClean="0">
                <a:solidFill>
                  <a:schemeClr val="tx1"/>
                </a:solidFill>
              </a:rPr>
              <a:t>Fusibles BT :</a:t>
            </a:r>
          </a:p>
          <a:p>
            <a:pPr lvl="1" algn="just">
              <a:lnSpc>
                <a:spcPct val="80000"/>
              </a:lnSpc>
              <a:buFont typeface="Wingdings" pitchFamily="2" charset="2"/>
              <a:buChar char="Ø"/>
            </a:pPr>
            <a:r>
              <a:rPr lang="fr-FR" sz="1800" dirty="0"/>
              <a:t>l</a:t>
            </a:r>
            <a:r>
              <a:rPr lang="fr-FR" sz="1800" dirty="0" smtClean="0"/>
              <a:t>e remplacement du fusible peut être effectué sous tension et en charge si le fusible et son support sont conçus à cet effet (fusion enfermée). </a:t>
            </a:r>
          </a:p>
          <a:p>
            <a:pPr lvl="1" algn="just">
              <a:lnSpc>
                <a:spcPct val="80000"/>
              </a:lnSpc>
              <a:buFont typeface="Wingdings" pitchFamily="2" charset="2"/>
              <a:buChar char="Ø"/>
            </a:pPr>
            <a:r>
              <a:rPr lang="fr-FR" sz="1800" dirty="0"/>
              <a:t>d</a:t>
            </a:r>
            <a:r>
              <a:rPr lang="fr-FR" sz="1800" dirty="0" smtClean="0"/>
              <a:t>ans le cas d'une fusion non enfermée, retirer le fusible hors tension puis rechercher la cause après fusion d’un fusible.</a:t>
            </a:r>
          </a:p>
          <a:p>
            <a:pPr lvl="1" algn="just">
              <a:lnSpc>
                <a:spcPct val="80000"/>
              </a:lnSpc>
              <a:buFontTx/>
              <a:buNone/>
            </a:pPr>
            <a:endParaRPr lang="fr-FR" dirty="0" smtClean="0"/>
          </a:p>
          <a:p>
            <a:pPr algn="just">
              <a:lnSpc>
                <a:spcPct val="80000"/>
              </a:lnSpc>
              <a:buFontTx/>
              <a:buNone/>
            </a:pPr>
            <a:r>
              <a:rPr lang="fr-FR" sz="2000" i="1" dirty="0" smtClean="0">
                <a:solidFill>
                  <a:schemeClr val="tx1"/>
                </a:solidFill>
              </a:rPr>
              <a:t>Sur une installation</a:t>
            </a:r>
            <a:r>
              <a:rPr lang="fr-FR" sz="2000" b="0" i="1" dirty="0" smtClean="0">
                <a:solidFill>
                  <a:schemeClr val="tx1"/>
                </a:solidFill>
              </a:rPr>
              <a:t> : </a:t>
            </a:r>
          </a:p>
          <a:p>
            <a:pPr marL="441325" indent="19050" algn="just">
              <a:lnSpc>
                <a:spcPct val="80000"/>
              </a:lnSpc>
              <a:buFontTx/>
              <a:buNone/>
            </a:pPr>
            <a:r>
              <a:rPr lang="fr-FR" sz="1800" b="0" dirty="0" smtClean="0">
                <a:solidFill>
                  <a:schemeClr val="tx1"/>
                </a:solidFill>
              </a:rPr>
              <a:t>le remplacement est effectué par une personne :</a:t>
            </a:r>
          </a:p>
          <a:p>
            <a:pPr lvl="1" algn="just">
              <a:lnSpc>
                <a:spcPct val="80000"/>
              </a:lnSpc>
              <a:buFont typeface="Wingdings" pitchFamily="2" charset="2"/>
              <a:buChar char="Ø"/>
            </a:pPr>
            <a:r>
              <a:rPr lang="fr-FR" sz="1800" dirty="0" smtClean="0"/>
              <a:t>formée et non habilitée (pour un fusible à fusion enfermée),</a:t>
            </a:r>
          </a:p>
          <a:p>
            <a:pPr lvl="1" algn="just">
              <a:lnSpc>
                <a:spcPct val="80000"/>
              </a:lnSpc>
              <a:buFont typeface="Wingdings" pitchFamily="2" charset="2"/>
              <a:buChar char="Ø"/>
            </a:pPr>
            <a:r>
              <a:rPr lang="fr-FR" sz="1800" dirty="0"/>
              <a:t>h</a:t>
            </a:r>
            <a:r>
              <a:rPr lang="fr-FR" sz="1800" dirty="0" smtClean="0"/>
              <a:t>abilitée minimum BS pour les autres fusibles après mise hors tension</a:t>
            </a:r>
            <a:r>
              <a:rPr lang="fr-FR" sz="1800" b="1" dirty="0" smtClean="0"/>
              <a:t>.</a:t>
            </a:r>
          </a:p>
          <a:p>
            <a:pPr lvl="1" algn="just">
              <a:lnSpc>
                <a:spcPct val="80000"/>
              </a:lnSpc>
              <a:buFontTx/>
              <a:buChar char="-"/>
            </a:pPr>
            <a:endParaRPr lang="fr-FR" b="1" dirty="0" smtClean="0"/>
          </a:p>
          <a:p>
            <a:pPr algn="just">
              <a:lnSpc>
                <a:spcPct val="80000"/>
              </a:lnSpc>
              <a:buFontTx/>
              <a:buNone/>
            </a:pPr>
            <a:r>
              <a:rPr lang="fr-FR" sz="2000" dirty="0" smtClean="0">
                <a:solidFill>
                  <a:schemeClr val="tx1"/>
                </a:solidFill>
              </a:rPr>
              <a:t>Sur les ouvrages</a:t>
            </a:r>
            <a:r>
              <a:rPr lang="fr-FR" sz="2000" b="0" dirty="0" smtClean="0">
                <a:solidFill>
                  <a:schemeClr val="tx1"/>
                </a:solidFill>
              </a:rPr>
              <a:t> : </a:t>
            </a:r>
          </a:p>
          <a:p>
            <a:pPr marL="442913" indent="0" algn="just">
              <a:lnSpc>
                <a:spcPct val="80000"/>
              </a:lnSpc>
              <a:buFontTx/>
              <a:buNone/>
            </a:pPr>
            <a:r>
              <a:rPr lang="fr-FR" sz="1800" b="0" dirty="0" smtClean="0">
                <a:solidFill>
                  <a:schemeClr val="tx1"/>
                </a:solidFill>
              </a:rPr>
              <a:t>B2V ou B2T (BR pour les annexes transport ou distribution).</a:t>
            </a:r>
          </a:p>
        </p:txBody>
      </p:sp>
      <p:sp>
        <p:nvSpPr>
          <p:cNvPr id="102404" name="Text Box 5"/>
          <p:cNvSpPr txBox="1">
            <a:spLocks noChangeArrowheads="1"/>
          </p:cNvSpPr>
          <p:nvPr/>
        </p:nvSpPr>
        <p:spPr bwMode="auto">
          <a:xfrm>
            <a:off x="250825" y="6308725"/>
            <a:ext cx="504825"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A82FED-00BC-44FB-ABCE-6C80CB38B000}" type="slidenum">
              <a:rPr lang="fr-FR" sz="1400" b="1"/>
              <a:pPr>
                <a:spcBef>
                  <a:spcPct val="50000"/>
                </a:spcBef>
              </a:pPr>
              <a:t>72</a:t>
            </a:fld>
            <a:endParaRPr lang="fr-FR" sz="1400" b="1"/>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1258888" y="117252"/>
            <a:ext cx="7197725" cy="1079500"/>
          </a:xfrm>
        </p:spPr>
        <p:txBody>
          <a:bodyPr/>
          <a:lstStyle/>
          <a:p>
            <a:pPr algn="ctr"/>
            <a:r>
              <a:rPr lang="fr-FR" dirty="0" smtClean="0"/>
              <a:t>LA HIÉRARCHISATION DES RESPONSABILITÉS</a:t>
            </a:r>
            <a:br>
              <a:rPr lang="fr-FR" dirty="0" smtClean="0"/>
            </a:br>
            <a:endParaRPr lang="fr-FR" dirty="0" smtClean="0"/>
          </a:p>
        </p:txBody>
      </p:sp>
      <p:sp>
        <p:nvSpPr>
          <p:cNvPr id="98307" name="Rectangle 3"/>
          <p:cNvSpPr>
            <a:spLocks noGrp="1" noChangeArrowheads="1"/>
          </p:cNvSpPr>
          <p:nvPr>
            <p:ph type="body" idx="4294967295"/>
          </p:nvPr>
        </p:nvSpPr>
        <p:spPr>
          <a:xfrm>
            <a:off x="1259632" y="1412776"/>
            <a:ext cx="7543800" cy="3962400"/>
          </a:xfrm>
        </p:spPr>
        <p:txBody>
          <a:bodyPr/>
          <a:lstStyle/>
          <a:p>
            <a:pPr marL="0" indent="0">
              <a:lnSpc>
                <a:spcPct val="80000"/>
              </a:lnSpc>
              <a:buFontTx/>
              <a:buNone/>
              <a:defRPr/>
            </a:pPr>
            <a:endParaRPr lang="fr-FR" sz="1600" b="0" dirty="0" smtClean="0"/>
          </a:p>
          <a:p>
            <a:pPr marL="0" indent="0" algn="just">
              <a:lnSpc>
                <a:spcPct val="80000"/>
              </a:lnSpc>
              <a:buFontTx/>
              <a:buNone/>
              <a:defRPr/>
            </a:pPr>
            <a:r>
              <a:rPr lang="fr-FR" sz="2000" dirty="0" smtClean="0">
                <a:solidFill>
                  <a:schemeClr val="tx1"/>
                </a:solidFill>
              </a:rPr>
              <a:t>L'employeur</a:t>
            </a:r>
          </a:p>
          <a:p>
            <a:pPr marL="0" indent="0" algn="just">
              <a:lnSpc>
                <a:spcPct val="80000"/>
              </a:lnSpc>
              <a:buFontTx/>
              <a:buNone/>
              <a:defRPr/>
            </a:pPr>
            <a:endParaRPr lang="fr-FR" sz="2000" dirty="0" smtClean="0">
              <a:solidFill>
                <a:schemeClr val="tx1"/>
              </a:solidFill>
            </a:endParaRPr>
          </a:p>
          <a:p>
            <a:pPr marL="0" indent="0" algn="just">
              <a:lnSpc>
                <a:spcPct val="80000"/>
              </a:lnSpc>
              <a:buFontTx/>
              <a:buNone/>
              <a:defRPr/>
            </a:pPr>
            <a:r>
              <a:rPr lang="fr-FR" sz="2000" b="0" dirty="0" smtClean="0">
                <a:solidFill>
                  <a:schemeClr val="tx1"/>
                </a:solidFill>
              </a:rPr>
              <a:t>Il emploie du personnel et a autorité sur lui.</a:t>
            </a:r>
          </a:p>
          <a:p>
            <a:pPr marL="361950" indent="0" algn="just">
              <a:lnSpc>
                <a:spcPct val="80000"/>
              </a:lnSpc>
              <a:buFontTx/>
              <a:buNone/>
              <a:defRPr/>
            </a:pPr>
            <a:r>
              <a:rPr lang="fr-FR" sz="2000" b="0" dirty="0" smtClean="0">
                <a:solidFill>
                  <a:schemeClr val="tx1"/>
                </a:solidFill>
              </a:rPr>
              <a:t>Il doit :</a:t>
            </a:r>
          </a:p>
          <a:p>
            <a:pPr marL="0" indent="0" algn="just">
              <a:lnSpc>
                <a:spcPct val="80000"/>
              </a:lnSpc>
              <a:buFontTx/>
              <a:buNone/>
              <a:defRPr/>
            </a:pPr>
            <a:endParaRPr lang="fr-FR" sz="1200" b="0" dirty="0" smtClean="0">
              <a:solidFill>
                <a:schemeClr val="tx1"/>
              </a:solidFill>
            </a:endParaRPr>
          </a:p>
          <a:p>
            <a:pPr lvl="1" algn="just">
              <a:lnSpc>
                <a:spcPct val="80000"/>
              </a:lnSpc>
              <a:buFont typeface="Wingdings" pitchFamily="2" charset="2"/>
              <a:buChar char="Ø"/>
              <a:defRPr/>
            </a:pPr>
            <a:r>
              <a:rPr lang="fr-FR" sz="1800" dirty="0" smtClean="0"/>
              <a:t> s'assurer de la qualification et de la formation du personnel en matière de sécurité, délivrer le titre d'habilitation si nécessaire,</a:t>
            </a:r>
          </a:p>
          <a:p>
            <a:pPr lvl="1" algn="just">
              <a:lnSpc>
                <a:spcPct val="80000"/>
              </a:lnSpc>
              <a:buFont typeface="Wingdings" pitchFamily="2" charset="2"/>
              <a:buChar char="Ø"/>
              <a:defRPr/>
            </a:pPr>
            <a:r>
              <a:rPr lang="fr-FR" sz="1800" dirty="0" smtClean="0"/>
              <a:t> remettre, contre reçu, à toute personne habilitée, un carnet de prescriptions,</a:t>
            </a:r>
          </a:p>
          <a:p>
            <a:pPr lvl="1" algn="just">
              <a:lnSpc>
                <a:spcPct val="80000"/>
              </a:lnSpc>
              <a:buFont typeface="Wingdings" pitchFamily="2" charset="2"/>
              <a:buChar char="Ø"/>
              <a:defRPr/>
            </a:pPr>
            <a:r>
              <a:rPr lang="fr-FR" sz="1800" dirty="0" smtClean="0"/>
              <a:t> organise et contrôle la mise à jour des plans de l'ouvrage ou de l'installation,</a:t>
            </a:r>
          </a:p>
          <a:p>
            <a:pPr lvl="1" algn="just">
              <a:lnSpc>
                <a:spcPct val="80000"/>
              </a:lnSpc>
              <a:buFont typeface="Wingdings" pitchFamily="2" charset="2"/>
              <a:buChar char="Ø"/>
              <a:defRPr/>
            </a:pPr>
            <a:r>
              <a:rPr lang="fr-FR" sz="1800" dirty="0" smtClean="0"/>
              <a:t> élabore et fait appliquer les instructions de sécurité et l'organisation du travail,</a:t>
            </a:r>
          </a:p>
          <a:p>
            <a:pPr lvl="1" algn="just">
              <a:lnSpc>
                <a:spcPct val="80000"/>
              </a:lnSpc>
              <a:buFont typeface="Wingdings" pitchFamily="2" charset="2"/>
              <a:buChar char="Ø"/>
              <a:defRPr/>
            </a:pPr>
            <a:r>
              <a:rPr lang="fr-FR" sz="1800" dirty="0" smtClean="0"/>
              <a:t> donne l'accès à l'installation électrique,</a:t>
            </a:r>
          </a:p>
          <a:p>
            <a:pPr lvl="1" algn="just">
              <a:lnSpc>
                <a:spcPct val="80000"/>
              </a:lnSpc>
              <a:buFont typeface="Wingdings" pitchFamily="2" charset="2"/>
              <a:buChar char="Ø"/>
              <a:defRPr/>
            </a:pPr>
            <a:r>
              <a:rPr lang="fr-FR" sz="1800" dirty="0" smtClean="0"/>
              <a:t> autorise la mise en sécurité de l'installation.</a:t>
            </a:r>
          </a:p>
          <a:p>
            <a:pPr>
              <a:lnSpc>
                <a:spcPct val="80000"/>
              </a:lnSpc>
              <a:buFont typeface="Wingdings" pitchFamily="2" charset="2"/>
              <a:buChar char="Ø"/>
              <a:defRPr/>
            </a:pPr>
            <a:endParaRPr lang="fr-FR" sz="1200" b="0" dirty="0" smtClean="0">
              <a:solidFill>
                <a:schemeClr val="tx1"/>
              </a:solidFill>
            </a:endParaRPr>
          </a:p>
        </p:txBody>
      </p:sp>
      <p:sp>
        <p:nvSpPr>
          <p:cNvPr id="103428"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42DFB8B-7462-4A90-9586-E84CB3A6EF5E}" type="slidenum">
              <a:rPr lang="fr-FR" sz="1400" b="1"/>
              <a:pPr>
                <a:spcBef>
                  <a:spcPct val="50000"/>
                </a:spcBef>
              </a:pPr>
              <a:t>73</a:t>
            </a:fld>
            <a:endParaRPr lang="fr-FR" sz="1400" b="1"/>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idx="4294967295"/>
          </p:nvPr>
        </p:nvSpPr>
        <p:spPr>
          <a:xfrm>
            <a:off x="1476375" y="257869"/>
            <a:ext cx="7197725" cy="722859"/>
          </a:xfrm>
        </p:spPr>
        <p:txBody>
          <a:bodyPr/>
          <a:lstStyle/>
          <a:p>
            <a:pPr algn="ctr"/>
            <a:r>
              <a:rPr lang="fr-FR" dirty="0" smtClean="0"/>
              <a:t>L’EXECUTANT (B1)</a:t>
            </a:r>
          </a:p>
        </p:txBody>
      </p:sp>
      <p:sp>
        <p:nvSpPr>
          <p:cNvPr id="108547" name="Rectangle 3"/>
          <p:cNvSpPr>
            <a:spLocks noGrp="1" noChangeArrowheads="1"/>
          </p:cNvSpPr>
          <p:nvPr>
            <p:ph type="body" idx="4294967295"/>
          </p:nvPr>
        </p:nvSpPr>
        <p:spPr>
          <a:xfrm>
            <a:off x="1619672" y="1340768"/>
            <a:ext cx="6896100" cy="4772025"/>
          </a:xfrm>
        </p:spPr>
        <p:txBody>
          <a:bodyPr/>
          <a:lstStyle/>
          <a:p>
            <a:pPr marL="0" indent="0">
              <a:buFontTx/>
              <a:buNone/>
              <a:defRPr/>
            </a:pPr>
            <a:r>
              <a:rPr lang="fr-FR" sz="2000" dirty="0" smtClean="0">
                <a:solidFill>
                  <a:schemeClr val="tx1"/>
                </a:solidFill>
              </a:rPr>
              <a:t>L’exécutant</a:t>
            </a:r>
          </a:p>
          <a:p>
            <a:pPr marL="0" indent="0">
              <a:buFontTx/>
              <a:buNone/>
              <a:defRPr/>
            </a:pPr>
            <a:endParaRPr lang="fr-FR" sz="1200" dirty="0" smtClean="0">
              <a:solidFill>
                <a:schemeClr val="tx1"/>
              </a:solidFill>
            </a:endParaRPr>
          </a:p>
          <a:p>
            <a:pPr marL="0" indent="0" algn="just">
              <a:buFontTx/>
              <a:buNone/>
              <a:defRPr/>
            </a:pPr>
            <a:r>
              <a:rPr lang="fr-FR" sz="1800" b="0" dirty="0" smtClean="0">
                <a:solidFill>
                  <a:schemeClr val="tx1"/>
                </a:solidFill>
              </a:rPr>
              <a:t>Désigné par son employeur, il ne peut travailler seul et opère dans la zone de travail indiquée. Il doit :</a:t>
            </a:r>
          </a:p>
          <a:p>
            <a:pPr lvl="1" algn="just">
              <a:buFont typeface="Wingdings" pitchFamily="2" charset="2"/>
              <a:buChar char="Ø"/>
              <a:defRPr/>
            </a:pPr>
            <a:r>
              <a:rPr lang="fr-FR" sz="1800" dirty="0" smtClean="0"/>
              <a:t>respecter les instructions reçues,</a:t>
            </a:r>
          </a:p>
          <a:p>
            <a:pPr lvl="1" algn="just">
              <a:buFont typeface="Wingdings" pitchFamily="2" charset="2"/>
              <a:buChar char="Ø"/>
              <a:defRPr/>
            </a:pPr>
            <a:r>
              <a:rPr lang="fr-FR" sz="1800" dirty="0" smtClean="0"/>
              <a:t>veiller à sa sécurité et rendre compte des éventuelles difficultés rencontrées,</a:t>
            </a:r>
          </a:p>
          <a:p>
            <a:pPr lvl="1" algn="just">
              <a:buFont typeface="Wingdings" pitchFamily="2" charset="2"/>
              <a:buChar char="Ø"/>
              <a:defRPr/>
            </a:pPr>
            <a:r>
              <a:rPr lang="fr-FR" sz="1800" dirty="0" smtClean="0"/>
              <a:t>à la fin des travaux, il ne doit pas revenir sur la zone de travail sans autorisation.</a:t>
            </a:r>
          </a:p>
          <a:p>
            <a:pPr lvl="1" algn="just">
              <a:buNone/>
              <a:defRPr/>
            </a:pPr>
            <a:endParaRPr lang="fr-FR" sz="1000" dirty="0" smtClean="0"/>
          </a:p>
          <a:p>
            <a:pPr marL="0" indent="0" algn="just">
              <a:buFontTx/>
              <a:buNone/>
              <a:defRPr/>
            </a:pPr>
            <a:r>
              <a:rPr lang="fr-FR" sz="1800" dirty="0" smtClean="0">
                <a:solidFill>
                  <a:schemeClr val="tx1"/>
                </a:solidFill>
              </a:rPr>
              <a:t>L’exécutant d'opération d'ordre électrique habilité B1(V), H1(V))</a:t>
            </a:r>
          </a:p>
          <a:p>
            <a:pPr marL="0" indent="0" algn="just">
              <a:buNone/>
              <a:defRPr/>
            </a:pPr>
            <a:r>
              <a:rPr lang="fr-FR" sz="1800" b="0" dirty="0" smtClean="0">
                <a:solidFill>
                  <a:schemeClr val="tx1"/>
                </a:solidFill>
              </a:rPr>
              <a:t>Il est habilité, qualifié et désigné par son employeur. Il travaille, selon les cas, sous l'autorité et la conduite d'un chargé de travaux, d'un chargé d'intervention générale ou d'un chargé d'essai. Veille à sa propre sécurité et rend compte des éventuelles difficultés rencontrées.</a:t>
            </a:r>
          </a:p>
          <a:p>
            <a:pPr marL="0" indent="0" algn="just">
              <a:buFontTx/>
              <a:buNone/>
              <a:defRPr/>
            </a:pPr>
            <a:endParaRPr lang="fr-FR" sz="1600" b="0" dirty="0" smtClean="0"/>
          </a:p>
        </p:txBody>
      </p:sp>
      <p:pic>
        <p:nvPicPr>
          <p:cNvPr id="121860"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413" y="2482853"/>
            <a:ext cx="1832284" cy="18102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 Box 5"/>
          <p:cNvSpPr txBox="1">
            <a:spLocks noChangeArrowheads="1"/>
          </p:cNvSpPr>
          <p:nvPr/>
        </p:nvSpPr>
        <p:spPr bwMode="auto">
          <a:xfrm>
            <a:off x="250825" y="6364560"/>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74</a:t>
            </a:fld>
            <a:endParaRPr lang="fr-FR" sz="1400" b="1"/>
          </a:p>
        </p:txBody>
      </p:sp>
    </p:spTree>
    <p:extLst>
      <p:ext uri="{BB962C8B-B14F-4D97-AF65-F5344CB8AC3E}">
        <p14:creationId xmlns="" xmlns:p14="http://schemas.microsoft.com/office/powerpoint/2010/main" val="326888582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idx="4294967295"/>
          </p:nvPr>
        </p:nvSpPr>
        <p:spPr>
          <a:xfrm>
            <a:off x="1331640" y="242918"/>
            <a:ext cx="7197725" cy="881826"/>
          </a:xfrm>
        </p:spPr>
        <p:txBody>
          <a:bodyPr/>
          <a:lstStyle/>
          <a:p>
            <a:pPr algn="ctr"/>
            <a:r>
              <a:rPr lang="fr-FR" dirty="0" smtClean="0"/>
              <a:t>LE CHARGÉ DE TRAVAUX (B2) </a:t>
            </a:r>
            <a:br>
              <a:rPr lang="fr-FR" dirty="0" smtClean="0"/>
            </a:br>
            <a:endParaRPr lang="fr-FR" dirty="0" smtClean="0"/>
          </a:p>
        </p:txBody>
      </p:sp>
      <p:sp>
        <p:nvSpPr>
          <p:cNvPr id="100355" name="Rectangle 3"/>
          <p:cNvSpPr>
            <a:spLocks noGrp="1" noChangeArrowheads="1"/>
          </p:cNvSpPr>
          <p:nvPr>
            <p:ph type="body" idx="4294967295"/>
          </p:nvPr>
        </p:nvSpPr>
        <p:spPr>
          <a:xfrm>
            <a:off x="1351189" y="1412776"/>
            <a:ext cx="7435552" cy="4319587"/>
          </a:xfrm>
        </p:spPr>
        <p:txBody>
          <a:bodyPr/>
          <a:lstStyle/>
          <a:p>
            <a:pPr algn="just">
              <a:lnSpc>
                <a:spcPct val="80000"/>
              </a:lnSpc>
              <a:defRPr/>
            </a:pPr>
            <a:endParaRPr lang="fr-FR" sz="1600" b="0" dirty="0" smtClean="0">
              <a:solidFill>
                <a:schemeClr val="tx1"/>
              </a:solidFill>
            </a:endParaRPr>
          </a:p>
          <a:p>
            <a:pPr marL="0" indent="0" algn="just">
              <a:lnSpc>
                <a:spcPct val="80000"/>
              </a:lnSpc>
              <a:buFontTx/>
              <a:buNone/>
              <a:defRPr/>
            </a:pPr>
            <a:r>
              <a:rPr lang="fr-FR" dirty="0" smtClean="0">
                <a:solidFill>
                  <a:schemeClr val="tx1"/>
                </a:solidFill>
              </a:rPr>
              <a:t>Le chargé de travaux (B2(V), H2(V))</a:t>
            </a:r>
          </a:p>
          <a:p>
            <a:pPr marL="0" indent="0" algn="just">
              <a:lnSpc>
                <a:spcPct val="80000"/>
              </a:lnSpc>
              <a:buFontTx/>
              <a:buNone/>
              <a:defRPr/>
            </a:pPr>
            <a:endParaRPr lang="fr-FR" sz="1800" dirty="0" smtClean="0">
              <a:solidFill>
                <a:schemeClr val="tx1"/>
              </a:solidFill>
            </a:endParaRPr>
          </a:p>
          <a:p>
            <a:pPr marL="0" indent="0" algn="just">
              <a:lnSpc>
                <a:spcPct val="80000"/>
              </a:lnSpc>
              <a:buFontTx/>
              <a:buNone/>
              <a:defRPr/>
            </a:pPr>
            <a:r>
              <a:rPr lang="fr-FR" sz="1800" b="0" dirty="0" smtClean="0">
                <a:solidFill>
                  <a:schemeClr val="tx1"/>
                </a:solidFill>
              </a:rPr>
              <a:t>Personne qualifiée et compétente, il assure la direction effective des travaux et prend les mesures nécessaires pour assurer sa propre sécurité et celle du personnel placé sous ses ordres. Il doit :</a:t>
            </a:r>
          </a:p>
          <a:p>
            <a:pPr lvl="1" algn="just">
              <a:lnSpc>
                <a:spcPct val="80000"/>
              </a:lnSpc>
              <a:buFont typeface="Wingdings" pitchFamily="2" charset="2"/>
              <a:buChar char="Ø"/>
              <a:defRPr/>
            </a:pPr>
            <a:r>
              <a:rPr lang="fr-FR" sz="1800" b="1" dirty="0" smtClean="0"/>
              <a:t> </a:t>
            </a:r>
            <a:r>
              <a:rPr lang="fr-FR" sz="1800" dirty="0" smtClean="0"/>
              <a:t>veiller à l'application de ces mesures,</a:t>
            </a:r>
          </a:p>
          <a:p>
            <a:pPr lvl="1" algn="just">
              <a:lnSpc>
                <a:spcPct val="80000"/>
              </a:lnSpc>
              <a:buFont typeface="Wingdings" pitchFamily="2" charset="2"/>
              <a:buChar char="Ø"/>
              <a:defRPr/>
            </a:pPr>
            <a:r>
              <a:rPr lang="fr-FR" sz="1800" dirty="0" smtClean="0"/>
              <a:t>assurer la surveillance permanente du personnel dans la mesure où cette surveillance est nécessaire et en cas de difficultés (par exemple, étendue du chantier), il désigne un surveillant de sécurité électrique pour le suppléer dans sa mission de surveillance.</a:t>
            </a:r>
          </a:p>
          <a:p>
            <a:pPr lvl="1" algn="just">
              <a:lnSpc>
                <a:spcPct val="80000"/>
              </a:lnSpc>
              <a:buFont typeface="Wingdings" pitchFamily="2" charset="2"/>
              <a:buChar char="Ø"/>
              <a:defRPr/>
            </a:pPr>
            <a:r>
              <a:rPr lang="fr-FR" sz="1800" dirty="0" smtClean="0"/>
              <a:t>préparer et organiser le travail de ses exécutants.</a:t>
            </a:r>
          </a:p>
          <a:p>
            <a:pPr lvl="1" algn="just">
              <a:lnSpc>
                <a:spcPct val="80000"/>
              </a:lnSpc>
              <a:buFont typeface="Wingdings" pitchFamily="2" charset="2"/>
              <a:buChar char="Ø"/>
              <a:defRPr/>
            </a:pPr>
            <a:r>
              <a:rPr lang="fr-FR" sz="1800" dirty="0" smtClean="0"/>
              <a:t>après avoir reçu l'attestation de consignation, il distribue les tâches et donne l'ordre de travail. À la fin des travaux, il en effectue le contrôle (qualité-sécurité). Il retire son personnel de la zone et remet l'avis de fin de travail au chargé de Consignation.</a:t>
            </a:r>
          </a:p>
        </p:txBody>
      </p:sp>
      <p:pic>
        <p:nvPicPr>
          <p:cNvPr id="111620" name="Picture 5"/>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17488" y="2746375"/>
            <a:ext cx="1098550" cy="24209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75</a:t>
            </a:fld>
            <a:endParaRPr lang="fr-FR" sz="1400" b="1"/>
          </a:p>
        </p:txBody>
      </p:sp>
    </p:spTree>
    <p:extLst>
      <p:ext uri="{BB962C8B-B14F-4D97-AF65-F5344CB8AC3E}">
        <p14:creationId xmlns="" xmlns:p14="http://schemas.microsoft.com/office/powerpoint/2010/main" val="79032291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1528763" y="216024"/>
            <a:ext cx="7197725" cy="836712"/>
          </a:xfrm>
        </p:spPr>
        <p:txBody>
          <a:bodyPr/>
          <a:lstStyle/>
          <a:p>
            <a:r>
              <a:rPr lang="fr-FR" dirty="0" smtClean="0"/>
              <a:t>LE CHARGÉ D’INTERVENTION (BR)</a:t>
            </a:r>
            <a:br>
              <a:rPr lang="fr-FR" dirty="0" smtClean="0"/>
            </a:br>
            <a:endParaRPr lang="fr-FR" dirty="0" smtClean="0"/>
          </a:p>
        </p:txBody>
      </p:sp>
      <p:sp>
        <p:nvSpPr>
          <p:cNvPr id="112643" name="Rectangle 3"/>
          <p:cNvSpPr>
            <a:spLocks noGrp="1" noChangeArrowheads="1"/>
          </p:cNvSpPr>
          <p:nvPr>
            <p:ph type="body" idx="4294967295"/>
          </p:nvPr>
        </p:nvSpPr>
        <p:spPr>
          <a:xfrm>
            <a:off x="1475656" y="1484784"/>
            <a:ext cx="7596187" cy="5040560"/>
          </a:xfrm>
        </p:spPr>
        <p:txBody>
          <a:bodyPr lIns="0" rIns="0"/>
          <a:lstStyle/>
          <a:p>
            <a:pPr marL="0" indent="0" algn="just">
              <a:lnSpc>
                <a:spcPct val="80000"/>
              </a:lnSpc>
              <a:buFontTx/>
              <a:buNone/>
            </a:pPr>
            <a:r>
              <a:rPr lang="fr-FR" sz="2000" dirty="0" smtClean="0">
                <a:solidFill>
                  <a:schemeClr val="tx1"/>
                </a:solidFill>
              </a:rPr>
              <a:t>Le chargé d'intervention générale (BR)</a:t>
            </a:r>
          </a:p>
          <a:p>
            <a:pPr marL="0" indent="0" algn="just">
              <a:lnSpc>
                <a:spcPct val="80000"/>
              </a:lnSpc>
              <a:buFontTx/>
              <a:buNone/>
            </a:pPr>
            <a:r>
              <a:rPr lang="fr-FR" sz="1800" b="0" dirty="0" smtClean="0">
                <a:solidFill>
                  <a:schemeClr val="tx1"/>
                </a:solidFill>
              </a:rPr>
              <a:t>Son rôle :</a:t>
            </a:r>
          </a:p>
          <a:p>
            <a:pPr lvl="1">
              <a:lnSpc>
                <a:spcPct val="80000"/>
              </a:lnSpc>
              <a:buFont typeface="Wingdings" pitchFamily="2" charset="2"/>
              <a:buChar char="Ø"/>
            </a:pPr>
            <a:r>
              <a:rPr lang="fr-FR" sz="1800" dirty="0"/>
              <a:t>d</a:t>
            </a:r>
            <a:r>
              <a:rPr lang="fr-FR" sz="1800" dirty="0" smtClean="0"/>
              <a:t>oit avoir la connaissance des installations ou des matériels,</a:t>
            </a:r>
          </a:p>
          <a:p>
            <a:pPr lvl="1">
              <a:lnSpc>
                <a:spcPct val="80000"/>
              </a:lnSpc>
              <a:buFont typeface="Wingdings" pitchFamily="2" charset="2"/>
              <a:buChar char="Ø"/>
            </a:pPr>
            <a:r>
              <a:rPr lang="fr-FR" sz="1800" dirty="0"/>
              <a:t>a</a:t>
            </a:r>
            <a:r>
              <a:rPr lang="fr-FR" sz="1800" dirty="0" smtClean="0"/>
              <a:t>git selon les instructions et autorisations données (employeur, donneur d'ordre),</a:t>
            </a:r>
          </a:p>
          <a:p>
            <a:pPr lvl="1" algn="just">
              <a:lnSpc>
                <a:spcPct val="80000"/>
              </a:lnSpc>
              <a:buFont typeface="Wingdings" pitchFamily="2" charset="2"/>
              <a:buChar char="Ø"/>
            </a:pPr>
            <a:r>
              <a:rPr lang="fr-FR" sz="1800" dirty="0"/>
              <a:t>a</a:t>
            </a:r>
            <a:r>
              <a:rPr lang="fr-FR" sz="1800" dirty="0" smtClean="0"/>
              <a:t>nalyse les risques (EPI et outils isolés),</a:t>
            </a:r>
          </a:p>
          <a:p>
            <a:pPr lvl="1" algn="just">
              <a:lnSpc>
                <a:spcPct val="80000"/>
              </a:lnSpc>
              <a:buFont typeface="Wingdings" pitchFamily="2" charset="2"/>
              <a:buChar char="Ø"/>
            </a:pPr>
            <a:r>
              <a:rPr lang="fr-FR" sz="1800" dirty="0"/>
              <a:t>i</a:t>
            </a:r>
            <a:r>
              <a:rPr lang="fr-FR" sz="1800" dirty="0" smtClean="0"/>
              <a:t>l peut avoir un exécutant (B1V),</a:t>
            </a:r>
          </a:p>
          <a:p>
            <a:pPr lvl="1">
              <a:lnSpc>
                <a:spcPct val="80000"/>
              </a:lnSpc>
              <a:buFont typeface="Wingdings" pitchFamily="2" charset="2"/>
              <a:buChar char="Ø"/>
            </a:pPr>
            <a:r>
              <a:rPr lang="fr-FR" sz="1800" dirty="0"/>
              <a:t>i</a:t>
            </a:r>
            <a:r>
              <a:rPr lang="fr-FR" sz="1800" dirty="0" smtClean="0"/>
              <a:t>nforme le donneur d'ordre des résultats de son intervention.</a:t>
            </a:r>
          </a:p>
          <a:p>
            <a:pPr marL="0" indent="0" algn="just">
              <a:lnSpc>
                <a:spcPct val="80000"/>
              </a:lnSpc>
              <a:buFontTx/>
              <a:buNone/>
            </a:pPr>
            <a:r>
              <a:rPr lang="fr-FR" sz="1800" u="sng" dirty="0" smtClean="0">
                <a:solidFill>
                  <a:schemeClr val="tx1"/>
                </a:solidFill>
              </a:rPr>
              <a:t>Intervention sur circuits avec protection maxi 63 A ~</a:t>
            </a:r>
          </a:p>
          <a:p>
            <a:pPr marL="0" indent="0" algn="just">
              <a:lnSpc>
                <a:spcPct val="80000"/>
              </a:lnSpc>
              <a:buFontTx/>
              <a:buNone/>
            </a:pPr>
            <a:r>
              <a:rPr lang="fr-FR" sz="1800" u="sng" dirty="0" smtClean="0">
                <a:solidFill>
                  <a:schemeClr val="tx1"/>
                </a:solidFill>
              </a:rPr>
              <a:t> et 32 A =</a:t>
            </a:r>
          </a:p>
          <a:p>
            <a:pPr lvl="1" algn="just">
              <a:lnSpc>
                <a:spcPct val="80000"/>
              </a:lnSpc>
              <a:buFontTx/>
              <a:buNone/>
            </a:pPr>
            <a:r>
              <a:rPr lang="fr-FR" sz="1800" dirty="0" smtClean="0"/>
              <a:t>	</a:t>
            </a:r>
            <a:r>
              <a:rPr lang="fr-FR" sz="1800" b="1" dirty="0" smtClean="0"/>
              <a:t>a) Dépannages - 3 Étapes :</a:t>
            </a:r>
          </a:p>
          <a:p>
            <a:pPr lvl="2" algn="just">
              <a:lnSpc>
                <a:spcPct val="80000"/>
              </a:lnSpc>
              <a:buFontTx/>
              <a:buNone/>
            </a:pPr>
            <a:r>
              <a:rPr lang="fr-FR" dirty="0" smtClean="0"/>
              <a:t>1) Recherche et localisation du défaut (sous tension)</a:t>
            </a:r>
          </a:p>
          <a:p>
            <a:pPr lvl="2" indent="25400" algn="just">
              <a:lnSpc>
                <a:spcPct val="80000"/>
              </a:lnSpc>
              <a:buFontTx/>
              <a:buNone/>
            </a:pPr>
            <a:r>
              <a:rPr lang="fr-FR" dirty="0" smtClean="0"/>
              <a:t>“PROCÉDER A LA CONSIGNATION”</a:t>
            </a:r>
          </a:p>
          <a:p>
            <a:pPr lvl="2" algn="just">
              <a:lnSpc>
                <a:spcPct val="80000"/>
              </a:lnSpc>
              <a:buFontTx/>
              <a:buNone/>
            </a:pPr>
            <a:r>
              <a:rPr lang="fr-FR" dirty="0" smtClean="0"/>
              <a:t>2) Élimination du défaut (hors tension)</a:t>
            </a:r>
          </a:p>
          <a:p>
            <a:pPr lvl="2" indent="25400" algn="just">
              <a:lnSpc>
                <a:spcPct val="80000"/>
              </a:lnSpc>
              <a:buFontTx/>
              <a:buNone/>
            </a:pPr>
            <a:r>
              <a:rPr lang="fr-FR" dirty="0" smtClean="0"/>
              <a:t>“PROCÉDER A LA DÉCONSIGNATION”</a:t>
            </a:r>
          </a:p>
          <a:p>
            <a:pPr marL="1258888" lvl="2" indent="-361950">
              <a:lnSpc>
                <a:spcPct val="80000"/>
              </a:lnSpc>
              <a:buFontTx/>
              <a:buNone/>
            </a:pPr>
            <a:r>
              <a:rPr lang="fr-FR" dirty="0" smtClean="0"/>
              <a:t>3) Réglage, vérification et mise en service (sous tension).</a:t>
            </a:r>
          </a:p>
          <a:p>
            <a:pPr lvl="1" algn="just">
              <a:lnSpc>
                <a:spcPct val="80000"/>
              </a:lnSpc>
              <a:buFontTx/>
              <a:buNone/>
            </a:pPr>
            <a:r>
              <a:rPr lang="fr-FR" sz="1200" dirty="0" smtClean="0"/>
              <a:t>	</a:t>
            </a:r>
          </a:p>
        </p:txBody>
      </p:sp>
      <p:pic>
        <p:nvPicPr>
          <p:cNvPr id="112644"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r="4662"/>
          <a:stretch>
            <a:fillRect/>
          </a:stretch>
        </p:blipFill>
        <p:spPr bwMode="auto">
          <a:xfrm>
            <a:off x="0" y="2780928"/>
            <a:ext cx="1475656" cy="22955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76</a:t>
            </a:fld>
            <a:endParaRPr lang="fr-FR" sz="1400" b="1"/>
          </a:p>
        </p:txBody>
      </p:sp>
    </p:spTree>
    <p:extLst>
      <p:ext uri="{BB962C8B-B14F-4D97-AF65-F5344CB8AC3E}">
        <p14:creationId xmlns="" xmlns:p14="http://schemas.microsoft.com/office/powerpoint/2010/main" val="49904569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4294967295"/>
          </p:nvPr>
        </p:nvSpPr>
        <p:spPr>
          <a:xfrm>
            <a:off x="1763713" y="1752600"/>
            <a:ext cx="7272783" cy="3962400"/>
          </a:xfrm>
        </p:spPr>
        <p:txBody>
          <a:bodyPr/>
          <a:lstStyle/>
          <a:p>
            <a:pPr marL="533400" lvl="1" indent="-258763" algn="just">
              <a:lnSpc>
                <a:spcPct val="80000"/>
              </a:lnSpc>
              <a:buFontTx/>
              <a:buNone/>
              <a:defRPr/>
            </a:pPr>
            <a:r>
              <a:rPr lang="fr-FR" sz="1800" b="1" dirty="0" smtClean="0"/>
              <a:t>b) Intervention sur installations photovoltaïques BT:</a:t>
            </a:r>
            <a:endParaRPr lang="fr-FR" sz="1800" dirty="0" smtClean="0"/>
          </a:p>
          <a:p>
            <a:pPr lvl="2" algn="just">
              <a:lnSpc>
                <a:spcPct val="80000"/>
              </a:lnSpc>
              <a:buFont typeface="Wingdings" pitchFamily="2" charset="2"/>
              <a:buChar char="Ø"/>
              <a:defRPr/>
            </a:pPr>
            <a:r>
              <a:rPr lang="fr-FR" dirty="0" smtClean="0"/>
              <a:t>Sur circuits continus non protégés par dispositifs de protection.</a:t>
            </a:r>
          </a:p>
          <a:p>
            <a:pPr lvl="2" algn="just">
              <a:lnSpc>
                <a:spcPct val="80000"/>
              </a:lnSpc>
              <a:buFont typeface="Wingdings" pitchFamily="2" charset="2"/>
              <a:buChar char="Ø"/>
              <a:defRPr/>
            </a:pPr>
            <a:r>
              <a:rPr lang="fr-FR" dirty="0" smtClean="0"/>
              <a:t>Sur section limitée à 10 mm² Cu (16 mm² Al)</a:t>
            </a:r>
          </a:p>
          <a:p>
            <a:pPr lvl="2" algn="just">
              <a:lnSpc>
                <a:spcPct val="80000"/>
              </a:lnSpc>
              <a:defRPr/>
            </a:pPr>
            <a:endParaRPr lang="fr-FR" dirty="0" smtClean="0"/>
          </a:p>
          <a:p>
            <a:pPr marL="625475" lvl="1" indent="-350838">
              <a:lnSpc>
                <a:spcPct val="80000"/>
              </a:lnSpc>
              <a:buFontTx/>
              <a:buNone/>
              <a:defRPr/>
            </a:pPr>
            <a:r>
              <a:rPr lang="fr-FR" sz="1800" b="1" dirty="0" smtClean="0"/>
              <a:t>c) “Connexion ou déconnexion” sur bornes ou borniers sous tension protégés contre les surintensités. Tension U ≤ 500 V ~ et U ≤ 750 V =</a:t>
            </a:r>
          </a:p>
          <a:p>
            <a:pPr lvl="1" algn="just">
              <a:lnSpc>
                <a:spcPct val="80000"/>
              </a:lnSpc>
              <a:buFontTx/>
              <a:buNone/>
              <a:defRPr/>
            </a:pPr>
            <a:r>
              <a:rPr lang="fr-FR" sz="1800" dirty="0" smtClean="0"/>
              <a:t>	Sur conducteurs :</a:t>
            </a:r>
          </a:p>
          <a:p>
            <a:pPr lvl="2" algn="just">
              <a:lnSpc>
                <a:spcPct val="80000"/>
              </a:lnSpc>
              <a:buFont typeface="Wingdings" pitchFamily="2" charset="2"/>
              <a:buChar char="Ø"/>
              <a:defRPr/>
            </a:pPr>
            <a:r>
              <a:rPr lang="fr-FR" dirty="0" smtClean="0"/>
              <a:t>10 mm² cuivre et 16 mm² aluminium pour circuit de commande et de contrôle,</a:t>
            </a:r>
          </a:p>
          <a:p>
            <a:pPr lvl="2" algn="just">
              <a:lnSpc>
                <a:spcPct val="80000"/>
              </a:lnSpc>
              <a:buFont typeface="Wingdings" pitchFamily="2" charset="2"/>
              <a:buChar char="Ø"/>
              <a:defRPr/>
            </a:pPr>
            <a:r>
              <a:rPr lang="fr-FR" dirty="0" smtClean="0"/>
              <a:t>6 mm² cuivre et 10 mm² aluminium pour circuit de puissance (10 et 16 PV).</a:t>
            </a:r>
          </a:p>
        </p:txBody>
      </p:sp>
      <p:pic>
        <p:nvPicPr>
          <p:cNvPr id="113668"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l="4664" r="4742"/>
          <a:stretch>
            <a:fillRect/>
          </a:stretch>
        </p:blipFill>
        <p:spPr bwMode="auto">
          <a:xfrm>
            <a:off x="107504" y="2852739"/>
            <a:ext cx="2030849" cy="22324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 name="Rectangle 2"/>
          <p:cNvSpPr txBox="1">
            <a:spLocks noChangeArrowheads="1"/>
          </p:cNvSpPr>
          <p:nvPr/>
        </p:nvSpPr>
        <p:spPr bwMode="auto">
          <a:xfrm>
            <a:off x="1528763" y="216024"/>
            <a:ext cx="7197725" cy="76470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CHARGÉ D’INTERVENTION (BR)</a:t>
            </a:r>
            <a:br>
              <a:rPr lang="fr-FR" kern="0" dirty="0" smtClean="0"/>
            </a:br>
            <a:endParaRPr lang="fr-FR" kern="0" dirty="0" smtClean="0"/>
          </a:p>
        </p:txBody>
      </p:sp>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77</a:t>
            </a:fld>
            <a:endParaRPr lang="fr-FR" sz="1400" b="1"/>
          </a:p>
        </p:txBody>
      </p:sp>
    </p:spTree>
    <p:extLst>
      <p:ext uri="{BB962C8B-B14F-4D97-AF65-F5344CB8AC3E}">
        <p14:creationId xmlns="" xmlns:p14="http://schemas.microsoft.com/office/powerpoint/2010/main" val="75644243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noChangeArrowheads="1"/>
          </p:cNvSpPr>
          <p:nvPr>
            <p:ph type="body" idx="4294967295"/>
          </p:nvPr>
        </p:nvSpPr>
        <p:spPr>
          <a:xfrm>
            <a:off x="1301750" y="1556792"/>
            <a:ext cx="7651750" cy="3962400"/>
          </a:xfrm>
        </p:spPr>
        <p:txBody>
          <a:bodyPr/>
          <a:lstStyle/>
          <a:p>
            <a:pPr marL="0" indent="0" algn="just">
              <a:lnSpc>
                <a:spcPct val="80000"/>
              </a:lnSpc>
              <a:buNone/>
            </a:pPr>
            <a:r>
              <a:rPr lang="fr-FR" sz="1800" dirty="0" smtClean="0">
                <a:solidFill>
                  <a:schemeClr val="tx1"/>
                </a:solidFill>
              </a:rPr>
              <a:t>Le</a:t>
            </a:r>
            <a:r>
              <a:rPr lang="fr-FR" sz="2000" dirty="0" smtClean="0">
                <a:solidFill>
                  <a:schemeClr val="tx1"/>
                </a:solidFill>
              </a:rPr>
              <a:t> chargé d'intervention élémentaire (BS)</a:t>
            </a:r>
          </a:p>
          <a:p>
            <a:pPr marL="0" indent="0" algn="just">
              <a:lnSpc>
                <a:spcPct val="80000"/>
              </a:lnSpc>
              <a:buNone/>
            </a:pPr>
            <a:r>
              <a:rPr lang="fr-FR" sz="1800" b="0" dirty="0" smtClean="0">
                <a:solidFill>
                  <a:schemeClr val="tx1"/>
                </a:solidFill>
              </a:rPr>
              <a:t>Son rôle et ses limites :</a:t>
            </a:r>
          </a:p>
          <a:p>
            <a:pPr lvl="1" algn="just">
              <a:lnSpc>
                <a:spcPct val="80000"/>
              </a:lnSpc>
              <a:buFont typeface="Wingdings" pitchFamily="2" charset="2"/>
              <a:buChar char="Ø"/>
            </a:pPr>
            <a:r>
              <a:rPr lang="fr-FR" sz="1800" dirty="0" smtClean="0"/>
              <a:t> doit avoir la connaissance des opérations simples en basse tension,</a:t>
            </a:r>
          </a:p>
          <a:p>
            <a:pPr lvl="1" algn="just">
              <a:lnSpc>
                <a:spcPct val="80000"/>
              </a:lnSpc>
              <a:buFont typeface="Wingdings" pitchFamily="2" charset="2"/>
              <a:buChar char="Ø"/>
            </a:pPr>
            <a:r>
              <a:rPr lang="fr-FR" sz="1800" dirty="0" smtClean="0"/>
              <a:t> agit selon les instructions et autorisations données (employeur, donneur d'ordre),</a:t>
            </a:r>
          </a:p>
          <a:p>
            <a:pPr lvl="1" algn="just">
              <a:lnSpc>
                <a:spcPct val="80000"/>
              </a:lnSpc>
              <a:buFont typeface="Wingdings" pitchFamily="2" charset="2"/>
              <a:buChar char="Ø"/>
            </a:pPr>
            <a:r>
              <a:rPr lang="fr-FR" sz="1800" dirty="0" smtClean="0"/>
              <a:t> analyse les risques (EPI et outils isolés),</a:t>
            </a:r>
          </a:p>
          <a:p>
            <a:pPr lvl="1" algn="just">
              <a:lnSpc>
                <a:spcPct val="80000"/>
              </a:lnSpc>
              <a:buFont typeface="Wingdings" pitchFamily="2" charset="2"/>
              <a:buChar char="Ø"/>
            </a:pPr>
            <a:r>
              <a:rPr lang="fr-FR" sz="1800" dirty="0" smtClean="0"/>
              <a:t> remplace hors tension les fusibles à l'identique et sous tension ceux à fusion enfermée,</a:t>
            </a:r>
          </a:p>
          <a:p>
            <a:pPr lvl="1" algn="just">
              <a:lnSpc>
                <a:spcPct val="80000"/>
              </a:lnSpc>
              <a:buFont typeface="Wingdings" pitchFamily="2" charset="2"/>
              <a:buChar char="Ø"/>
            </a:pPr>
            <a:r>
              <a:rPr lang="fr-FR" sz="1800" dirty="0" smtClean="0"/>
              <a:t> remplace lampe ou accessoire d'éclairage,</a:t>
            </a:r>
          </a:p>
          <a:p>
            <a:pPr lvl="1" algn="just">
              <a:lnSpc>
                <a:spcPct val="80000"/>
              </a:lnSpc>
              <a:buFont typeface="Wingdings" pitchFamily="2" charset="2"/>
              <a:buChar char="Ø"/>
            </a:pPr>
            <a:r>
              <a:rPr lang="fr-FR" sz="1800" dirty="0" smtClean="0"/>
              <a:t> remplace prise de courant, interrupteur ou élément terminal d'installation (ex : radiateur).</a:t>
            </a:r>
          </a:p>
          <a:p>
            <a:pPr lvl="1" algn="just">
              <a:lnSpc>
                <a:spcPct val="80000"/>
              </a:lnSpc>
              <a:buFont typeface="Wingdings" pitchFamily="2" charset="2"/>
              <a:buChar char="Ø"/>
            </a:pPr>
            <a:r>
              <a:rPr lang="fr-FR" sz="1800" dirty="0" smtClean="0"/>
              <a:t> raccorder les matériels électriques à un circuit en attente protégé contre les courts circuits et mis hors tension,</a:t>
            </a:r>
          </a:p>
          <a:p>
            <a:pPr lvl="1" algn="just">
              <a:lnSpc>
                <a:spcPct val="80000"/>
              </a:lnSpc>
              <a:buFont typeface="Wingdings" pitchFamily="2" charset="2"/>
              <a:buChar char="Ø"/>
            </a:pPr>
            <a:r>
              <a:rPr lang="fr-FR" sz="1800" dirty="0" smtClean="0"/>
              <a:t> réarmer un dispositif de protection (dans un environnement sans risques),</a:t>
            </a:r>
          </a:p>
          <a:p>
            <a:pPr lvl="1" algn="just">
              <a:lnSpc>
                <a:spcPct val="80000"/>
              </a:lnSpc>
              <a:buFont typeface="Wingdings" pitchFamily="2" charset="2"/>
              <a:buChar char="Ø"/>
            </a:pPr>
            <a:r>
              <a:rPr lang="fr-FR" sz="1800" dirty="0" smtClean="0"/>
              <a:t> il n'a pas d'exécutant sous ses ordres,</a:t>
            </a:r>
          </a:p>
          <a:p>
            <a:pPr lvl="1" algn="just">
              <a:lnSpc>
                <a:spcPct val="80000"/>
              </a:lnSpc>
              <a:buFont typeface="Wingdings" pitchFamily="2" charset="2"/>
              <a:buChar char="Ø"/>
            </a:pPr>
            <a:r>
              <a:rPr lang="fr-FR" sz="1800" dirty="0" smtClean="0"/>
              <a:t> intervention hors voisinage (Z4).</a:t>
            </a:r>
          </a:p>
          <a:p>
            <a:pPr algn="just">
              <a:lnSpc>
                <a:spcPct val="80000"/>
              </a:lnSpc>
            </a:pPr>
            <a:endParaRPr lang="fr-FR" sz="1400" dirty="0" smtClean="0">
              <a:solidFill>
                <a:schemeClr val="tx1"/>
              </a:solidFill>
            </a:endParaRPr>
          </a:p>
        </p:txBody>
      </p:sp>
      <p:pic>
        <p:nvPicPr>
          <p:cNvPr id="106500" name="Picture 6"/>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388" y="2204864"/>
            <a:ext cx="1230312" cy="14416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6501" name="Picture 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388" y="4149725"/>
            <a:ext cx="1447800" cy="19669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6502"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1B604BC-6F0E-4B62-811A-1C12CA28F15A}" type="slidenum">
              <a:rPr lang="fr-FR" sz="1400" b="1"/>
              <a:pPr>
                <a:spcBef>
                  <a:spcPct val="50000"/>
                </a:spcBef>
              </a:pPr>
              <a:t>78</a:t>
            </a:fld>
            <a:endParaRPr lang="fr-FR" sz="1400" b="1"/>
          </a:p>
        </p:txBody>
      </p:sp>
      <p:sp>
        <p:nvSpPr>
          <p:cNvPr id="8" name="Rectangle 2"/>
          <p:cNvSpPr txBox="1">
            <a:spLocks noChangeArrowheads="1"/>
          </p:cNvSpPr>
          <p:nvPr/>
        </p:nvSpPr>
        <p:spPr bwMode="auto">
          <a:xfrm>
            <a:off x="1528763" y="216024"/>
            <a:ext cx="7197725" cy="83671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CHARGÉ D’INTERVENTION (BS)</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noChangeArrowheads="1"/>
          </p:cNvSpPr>
          <p:nvPr>
            <p:ph type="body" idx="4294967295"/>
          </p:nvPr>
        </p:nvSpPr>
        <p:spPr/>
        <p:txBody>
          <a:bodyPr/>
          <a:lstStyle/>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p:txBody>
      </p:sp>
      <p:sp>
        <p:nvSpPr>
          <p:cNvPr id="107524" name="Text Box 4"/>
          <p:cNvSpPr txBox="1">
            <a:spLocks noChangeArrowheads="1"/>
          </p:cNvSpPr>
          <p:nvPr/>
        </p:nvSpPr>
        <p:spPr bwMode="auto">
          <a:xfrm>
            <a:off x="1475482" y="5300663"/>
            <a:ext cx="7272982" cy="1200329"/>
          </a:xfrm>
          <a:prstGeom prst="rect">
            <a:avLst/>
          </a:prstGeom>
          <a:solidFill>
            <a:srgbClr val="A8131D"/>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r>
              <a:rPr lang="fr-FR" sz="1800" dirty="0">
                <a:solidFill>
                  <a:schemeClr val="bg1"/>
                </a:solidFill>
              </a:rPr>
              <a:t>Si les interventions dépassent les limites du BS, c'est le BR qui les prendra en charge.</a:t>
            </a:r>
          </a:p>
          <a:p>
            <a:pPr algn="just"/>
            <a:r>
              <a:rPr lang="fr-FR" sz="1800" dirty="0">
                <a:solidFill>
                  <a:schemeClr val="bg1"/>
                </a:solidFill>
              </a:rPr>
              <a:t>Si elles dépassent aussi celles du BR, les opérations seront exécutés sous la direction du chargé des travaux</a:t>
            </a:r>
            <a:r>
              <a:rPr lang="fr-FR" sz="1600" dirty="0">
                <a:solidFill>
                  <a:schemeClr val="bg1"/>
                </a:solidFill>
              </a:rPr>
              <a:t>.</a:t>
            </a:r>
          </a:p>
        </p:txBody>
      </p:sp>
      <p:sp>
        <p:nvSpPr>
          <p:cNvPr id="103429" name="Rectangle 5"/>
          <p:cNvSpPr>
            <a:spLocks noChangeArrowheads="1"/>
          </p:cNvSpPr>
          <p:nvPr/>
        </p:nvSpPr>
        <p:spPr bwMode="auto">
          <a:xfrm>
            <a:off x="2411413" y="1700213"/>
            <a:ext cx="6481762" cy="34163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fr-FR" sz="1800" b="1" dirty="0">
                <a:latin typeface="+mn-lt"/>
              </a:rPr>
              <a:t>Intervention BT simple sur circuits terminaux hors tension et hors voisinage</a:t>
            </a:r>
          </a:p>
          <a:p>
            <a:pPr algn="just">
              <a:defRPr/>
            </a:pPr>
            <a:r>
              <a:rPr lang="fr-FR" sz="1800" b="1" dirty="0">
                <a:latin typeface="+mn-lt"/>
              </a:rPr>
              <a:t>Tension U ≤ 400 V ~ et U ≤ 600 V =</a:t>
            </a:r>
          </a:p>
          <a:p>
            <a:pPr algn="just">
              <a:defRPr/>
            </a:pPr>
            <a:r>
              <a:rPr lang="fr-FR" sz="1800" b="1" dirty="0">
                <a:latin typeface="+mn-lt"/>
              </a:rPr>
              <a:t>Intervention sur circuits avec protection maxi à 32 A ~ et 16 A =</a:t>
            </a:r>
          </a:p>
          <a:p>
            <a:pPr algn="just">
              <a:defRPr/>
            </a:pPr>
            <a:r>
              <a:rPr lang="fr-FR" sz="1800" dirty="0" smtClean="0"/>
              <a:t>section </a:t>
            </a:r>
            <a:r>
              <a:rPr lang="fr-FR" sz="1800" dirty="0"/>
              <a:t>maximum 6 mm2 cuivre et 10 mm2 aluminium avec dispositif de sectionnement.</a:t>
            </a:r>
          </a:p>
          <a:p>
            <a:pPr algn="just">
              <a:defRPr/>
            </a:pPr>
            <a:r>
              <a:rPr lang="fr-FR" sz="1800" dirty="0"/>
              <a:t>Avant d'opérer, le BS doit mettre hors tension le circuit :</a:t>
            </a:r>
          </a:p>
          <a:p>
            <a:pPr marL="742950" lvl="1" indent="-285750" algn="just">
              <a:buFont typeface="Wingdings" pitchFamily="2" charset="2"/>
              <a:buChar char="Ø"/>
              <a:defRPr/>
            </a:pPr>
            <a:r>
              <a:rPr lang="fr-FR" sz="1800" b="1" dirty="0"/>
              <a:t> </a:t>
            </a:r>
            <a:r>
              <a:rPr lang="fr-FR" sz="1800" dirty="0"/>
              <a:t>Pré-identification</a:t>
            </a:r>
          </a:p>
          <a:p>
            <a:pPr marL="742950" lvl="1" indent="-285750" algn="just">
              <a:buFont typeface="Wingdings" pitchFamily="2" charset="2"/>
              <a:buChar char="Ø"/>
              <a:defRPr/>
            </a:pPr>
            <a:r>
              <a:rPr lang="fr-FR" sz="1800" dirty="0"/>
              <a:t> Séparation,</a:t>
            </a:r>
          </a:p>
          <a:p>
            <a:pPr marL="742950" lvl="1" indent="-285750" algn="just">
              <a:buFont typeface="Wingdings" pitchFamily="2" charset="2"/>
              <a:buChar char="Ø"/>
              <a:defRPr/>
            </a:pPr>
            <a:r>
              <a:rPr lang="fr-FR" sz="1800" dirty="0"/>
              <a:t> Condamnation et si possible VAT (Vérification d'Absence de Tension) avec gants isolants.</a:t>
            </a:r>
          </a:p>
        </p:txBody>
      </p:sp>
      <p:pic>
        <p:nvPicPr>
          <p:cNvPr id="107526"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6363" y="2492375"/>
            <a:ext cx="2376487" cy="23733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7527"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EB04B1-B8BA-43EC-B463-19110B7E52BB}" type="slidenum">
              <a:rPr lang="fr-FR" sz="1400" b="1"/>
              <a:pPr>
                <a:spcBef>
                  <a:spcPct val="50000"/>
                </a:spcBef>
              </a:pPr>
              <a:t>79</a:t>
            </a:fld>
            <a:endParaRPr lang="fr-FR" sz="1400" b="1"/>
          </a:p>
        </p:txBody>
      </p:sp>
      <p:sp>
        <p:nvSpPr>
          <p:cNvPr id="8" name="Rectangle 2"/>
          <p:cNvSpPr txBox="1">
            <a:spLocks noChangeArrowheads="1"/>
          </p:cNvSpPr>
          <p:nvPr/>
        </p:nvSpPr>
        <p:spPr bwMode="auto">
          <a:xfrm>
            <a:off x="1528763" y="216024"/>
            <a:ext cx="7197725" cy="76470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CHARGÉ D’INTERVENTION (BS)</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1403350" y="117252"/>
            <a:ext cx="7197725" cy="1079500"/>
          </a:xfrm>
        </p:spPr>
        <p:txBody>
          <a:bodyPr/>
          <a:lstStyle/>
          <a:p>
            <a:pPr algn="ctr"/>
            <a:r>
              <a:rPr lang="fr-FR" dirty="0" smtClean="0"/>
              <a:t>LE CHARGÉ D’OPÉRATION SPÉCIFIQUE (BE + ATTRIBUT) </a:t>
            </a:r>
            <a:br>
              <a:rPr lang="fr-FR" dirty="0" smtClean="0"/>
            </a:br>
            <a:endParaRPr lang="fr-FR" dirty="0" smtClean="0"/>
          </a:p>
        </p:txBody>
      </p:sp>
      <p:sp>
        <p:nvSpPr>
          <p:cNvPr id="104451" name="Rectangle 3"/>
          <p:cNvSpPr>
            <a:spLocks noGrp="1" noChangeArrowheads="1"/>
          </p:cNvSpPr>
          <p:nvPr>
            <p:ph type="body" idx="4294967295"/>
          </p:nvPr>
        </p:nvSpPr>
        <p:spPr>
          <a:xfrm>
            <a:off x="1692275" y="1557338"/>
            <a:ext cx="7272338" cy="4157662"/>
          </a:xfrm>
        </p:spPr>
        <p:txBody>
          <a:bodyPr/>
          <a:lstStyle/>
          <a:p>
            <a:pPr marL="0" indent="0">
              <a:lnSpc>
                <a:spcPct val="80000"/>
              </a:lnSpc>
              <a:buFontTx/>
              <a:buNone/>
              <a:defRPr/>
            </a:pPr>
            <a:r>
              <a:rPr lang="fr-FR" sz="1800" dirty="0" smtClean="0">
                <a:solidFill>
                  <a:schemeClr val="tx1"/>
                </a:solidFill>
              </a:rPr>
              <a:t>Les chargés d'opérations spécifiques</a:t>
            </a:r>
          </a:p>
          <a:p>
            <a:pPr marL="0" indent="0" algn="just">
              <a:lnSpc>
                <a:spcPct val="80000"/>
              </a:lnSpc>
              <a:buFontTx/>
              <a:buNone/>
              <a:defRPr/>
            </a:pPr>
            <a:r>
              <a:rPr lang="fr-FR" sz="1600" b="0" dirty="0" smtClean="0">
                <a:solidFill>
                  <a:schemeClr val="tx1"/>
                </a:solidFill>
              </a:rPr>
              <a:t>Désignés par leur employeur, ils doivent prendre les mesures nécessaires pour assurer leur propre sécurité et, le cas échéant celle du personnel placé sous leur autorité. Ils assurent uniquement les essais, mesurages, vérifications ou manœuvres pour lesquels ils peuvent réaliser eux-mêmes les actions précitées. Ils interviennent après autorisation d'accès et évaluation des risques.</a:t>
            </a:r>
          </a:p>
          <a:p>
            <a:pPr algn="just">
              <a:lnSpc>
                <a:spcPct val="80000"/>
              </a:lnSpc>
              <a:defRPr/>
            </a:pPr>
            <a:endParaRPr lang="fr-FR" sz="1600" b="0" dirty="0" smtClean="0">
              <a:solidFill>
                <a:schemeClr val="tx1"/>
              </a:solidFill>
            </a:endParaRPr>
          </a:p>
          <a:p>
            <a:pPr marL="0" indent="0" algn="just">
              <a:lnSpc>
                <a:spcPct val="80000"/>
              </a:lnSpc>
              <a:buFontTx/>
              <a:buNone/>
              <a:defRPr/>
            </a:pPr>
            <a:r>
              <a:rPr lang="fr-FR" sz="1800" dirty="0" smtClean="0">
                <a:solidFill>
                  <a:schemeClr val="tx1"/>
                </a:solidFill>
              </a:rPr>
              <a:t>a) Les essais (BE Essai ou HE Essai)</a:t>
            </a:r>
          </a:p>
          <a:p>
            <a:pPr algn="just">
              <a:lnSpc>
                <a:spcPct val="80000"/>
              </a:lnSpc>
              <a:defRPr/>
            </a:pPr>
            <a:r>
              <a:rPr lang="fr-FR" sz="1600" b="0" dirty="0" smtClean="0">
                <a:solidFill>
                  <a:schemeClr val="tx1"/>
                </a:solidFill>
              </a:rPr>
              <a:t>Opération dont le but est de vérifier qu'une installation, machine, etc. fonctionne conformément aux spécifications. Il peut consigner dans le cadre de ses essais et avoir des exécutants B1V ou H1V.</a:t>
            </a:r>
          </a:p>
          <a:p>
            <a:pPr algn="just">
              <a:lnSpc>
                <a:spcPct val="80000"/>
              </a:lnSpc>
              <a:defRPr/>
            </a:pPr>
            <a:r>
              <a:rPr lang="fr-FR" sz="1600" b="0" dirty="0" smtClean="0">
                <a:solidFill>
                  <a:schemeClr val="tx1"/>
                </a:solidFill>
              </a:rPr>
              <a:t>Autorisation d'essai et avis de fin de travail pour les essais en laboratoire ou plate-forme, etc.</a:t>
            </a:r>
          </a:p>
          <a:p>
            <a:pPr algn="just">
              <a:lnSpc>
                <a:spcPct val="80000"/>
              </a:lnSpc>
              <a:defRPr/>
            </a:pPr>
            <a:r>
              <a:rPr lang="fr-FR" sz="1600" b="0" dirty="0" smtClean="0">
                <a:solidFill>
                  <a:schemeClr val="tx1"/>
                </a:solidFill>
              </a:rPr>
              <a:t>Les essais peuvent être réalisés avec une source autonome (ex : groupe électrogène) et une procédure de consignation.</a:t>
            </a:r>
          </a:p>
          <a:p>
            <a:pPr algn="just">
              <a:lnSpc>
                <a:spcPct val="80000"/>
              </a:lnSpc>
              <a:defRPr/>
            </a:pPr>
            <a:r>
              <a:rPr lang="fr-FR" sz="1600" b="0" dirty="0" smtClean="0">
                <a:solidFill>
                  <a:schemeClr val="tx1"/>
                </a:solidFill>
              </a:rPr>
              <a:t>Les essais peuvent être effectués par :</a:t>
            </a:r>
          </a:p>
          <a:p>
            <a:pPr lvl="1" algn="just">
              <a:lnSpc>
                <a:spcPct val="80000"/>
              </a:lnSpc>
              <a:buFont typeface="Wingdings" pitchFamily="2" charset="2"/>
              <a:buChar char="Ø"/>
              <a:defRPr/>
            </a:pPr>
            <a:r>
              <a:rPr lang="fr-FR" sz="1600" dirty="0" smtClean="0"/>
              <a:t>le BR dans le cadre de ses interventions,</a:t>
            </a:r>
          </a:p>
          <a:p>
            <a:pPr lvl="1" algn="just">
              <a:lnSpc>
                <a:spcPct val="80000"/>
              </a:lnSpc>
              <a:buFont typeface="Wingdings" pitchFamily="2" charset="2"/>
              <a:buChar char="Ø"/>
              <a:defRPr/>
            </a:pPr>
            <a:r>
              <a:rPr lang="fr-FR" sz="1600" dirty="0" smtClean="0"/>
              <a:t>le B2V, H2V dans le cadre des travaux avec mention essai (B2V Essai ou H2V Essai)</a:t>
            </a:r>
          </a:p>
        </p:txBody>
      </p:sp>
      <p:pic>
        <p:nvPicPr>
          <p:cNvPr id="112644"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20675" y="3973513"/>
            <a:ext cx="1335088" cy="19446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2645"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52E50FA-225D-447C-AD21-D688E2CE8210}" type="slidenum">
              <a:rPr lang="fr-FR" sz="1400" b="1"/>
              <a:pPr>
                <a:spcBef>
                  <a:spcPct val="50000"/>
                </a:spcBef>
              </a:pPr>
              <a:t>80</a:t>
            </a:fld>
            <a:endParaRPr lang="fr-FR" sz="1400" b="1"/>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4294967295"/>
          </p:nvPr>
        </p:nvSpPr>
        <p:spPr>
          <a:xfrm>
            <a:off x="2123728" y="1752600"/>
            <a:ext cx="6840983" cy="4556125"/>
          </a:xfrm>
        </p:spPr>
        <p:txBody>
          <a:bodyPr lIns="0" rIns="0"/>
          <a:lstStyle/>
          <a:p>
            <a:pPr>
              <a:lnSpc>
                <a:spcPct val="80000"/>
              </a:lnSpc>
            </a:pPr>
            <a:r>
              <a:rPr lang="fr-FR" sz="1800" dirty="0" smtClean="0">
                <a:solidFill>
                  <a:schemeClr val="tx1"/>
                </a:solidFill>
              </a:rPr>
              <a:t>b) Les mesurages (BE Mesurage ou HE Mesurage)</a:t>
            </a:r>
          </a:p>
          <a:p>
            <a:pPr algn="just">
              <a:lnSpc>
                <a:spcPct val="80000"/>
              </a:lnSpc>
            </a:pPr>
            <a:endParaRPr lang="fr-FR" sz="1800" dirty="0" smtClean="0">
              <a:solidFill>
                <a:schemeClr val="tx1"/>
              </a:solidFill>
            </a:endParaRPr>
          </a:p>
          <a:p>
            <a:pPr algn="just">
              <a:lnSpc>
                <a:spcPct val="80000"/>
              </a:lnSpc>
            </a:pPr>
            <a:r>
              <a:rPr lang="fr-FR" sz="1800" b="0" dirty="0" smtClean="0">
                <a:solidFill>
                  <a:schemeClr val="tx1"/>
                </a:solidFill>
              </a:rPr>
              <a:t>Mesures de grandeur électrique sur installation et mesures de grandeur non électrique au voisinage des installations.</a:t>
            </a:r>
          </a:p>
          <a:p>
            <a:pPr algn="just">
              <a:lnSpc>
                <a:spcPct val="80000"/>
              </a:lnSpc>
            </a:pPr>
            <a:r>
              <a:rPr lang="fr-FR" sz="1800" b="0" dirty="0" smtClean="0">
                <a:solidFill>
                  <a:schemeClr val="tx1"/>
                </a:solidFill>
              </a:rPr>
              <a:t>Les mesurages comprennent :</a:t>
            </a:r>
          </a:p>
          <a:p>
            <a:pPr lvl="1" algn="just">
              <a:lnSpc>
                <a:spcPct val="80000"/>
              </a:lnSpc>
              <a:buFont typeface="Wingdings" pitchFamily="2" charset="2"/>
              <a:buChar char="Ø"/>
            </a:pPr>
            <a:r>
              <a:rPr lang="fr-FR" sz="1800" dirty="0" smtClean="0"/>
              <a:t>les mesures électriques sur installations : tension, intensité, résistance, continuité d'isolement, etc.</a:t>
            </a:r>
          </a:p>
          <a:p>
            <a:pPr lvl="1" algn="just">
              <a:lnSpc>
                <a:spcPct val="80000"/>
              </a:lnSpc>
              <a:buFont typeface="Wingdings" pitchFamily="2" charset="2"/>
              <a:buChar char="Ø"/>
            </a:pPr>
            <a:r>
              <a:rPr lang="fr-FR" sz="1800" dirty="0" smtClean="0"/>
              <a:t>les mesures électriques ou non effectuées dans le voisinage (Z1) BT ou HT, (Z2) HT, ou en présence de tension (Z4) BT.</a:t>
            </a:r>
          </a:p>
          <a:p>
            <a:pPr lvl="1" algn="just">
              <a:lnSpc>
                <a:spcPct val="80000"/>
              </a:lnSpc>
            </a:pPr>
            <a:endParaRPr lang="fr-FR" sz="1800" dirty="0" smtClean="0"/>
          </a:p>
          <a:p>
            <a:pPr algn="just">
              <a:lnSpc>
                <a:spcPct val="80000"/>
              </a:lnSpc>
            </a:pPr>
            <a:r>
              <a:rPr lang="fr-FR" sz="1800" b="0" dirty="0" smtClean="0">
                <a:solidFill>
                  <a:schemeClr val="tx1"/>
                </a:solidFill>
              </a:rPr>
              <a:t>Le BR, B2, H2 et BE Essai et HE Essai pratiquent leur propre mesurage dans leurs opérations respectives.</a:t>
            </a: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p:txBody>
      </p:sp>
      <p:pic>
        <p:nvPicPr>
          <p:cNvPr id="113668"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2008" y="2035720"/>
            <a:ext cx="2339752" cy="26894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3669"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EA50430-2607-4C6C-91BA-BB3E9A4AA9AB}" type="slidenum">
              <a:rPr lang="fr-FR" sz="1400" b="1"/>
              <a:pPr>
                <a:spcBef>
                  <a:spcPct val="50000"/>
                </a:spcBef>
              </a:pPr>
              <a:t>81</a:t>
            </a:fld>
            <a:endParaRPr lang="fr-FR" sz="1400" b="1"/>
          </a:p>
        </p:txBody>
      </p:sp>
      <p:sp>
        <p:nvSpPr>
          <p:cNvPr id="6" name="Rectangle 2"/>
          <p:cNvSpPr txBox="1">
            <a:spLocks noChangeArrowheads="1"/>
          </p:cNvSpPr>
          <p:nvPr/>
        </p:nvSpPr>
        <p:spPr bwMode="auto">
          <a:xfrm>
            <a:off x="1403350" y="117252"/>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pPr algn="ctr"/>
            <a:r>
              <a:rPr lang="fr-FR" kern="0" dirty="0" smtClean="0"/>
              <a:t>LE CHARGÉ D’OPÉRATION SPÉCIFIQUE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noChangeArrowheads="1"/>
          </p:cNvSpPr>
          <p:nvPr>
            <p:ph type="body" idx="4294967295"/>
          </p:nvPr>
        </p:nvSpPr>
        <p:spPr>
          <a:xfrm>
            <a:off x="1763688" y="1752601"/>
            <a:ext cx="7128792" cy="3548608"/>
          </a:xfrm>
        </p:spPr>
        <p:txBody>
          <a:bodyPr lIns="0" rIns="0"/>
          <a:lstStyle/>
          <a:p>
            <a:pPr marL="0" indent="0">
              <a:lnSpc>
                <a:spcPct val="80000"/>
              </a:lnSpc>
              <a:buFontTx/>
              <a:buNone/>
              <a:defRPr/>
            </a:pPr>
            <a:r>
              <a:rPr lang="fr-FR" sz="1800" dirty="0" smtClean="0">
                <a:solidFill>
                  <a:schemeClr val="tx1"/>
                </a:solidFill>
              </a:rPr>
              <a:t>c) Les vérifications (BE Vérification ou HE Vérification)</a:t>
            </a:r>
          </a:p>
          <a:p>
            <a:pPr marL="0" indent="0" algn="just">
              <a:lnSpc>
                <a:spcPct val="80000"/>
              </a:lnSpc>
              <a:buFontTx/>
              <a:buNone/>
              <a:defRPr/>
            </a:pPr>
            <a:endParaRPr lang="fr-FR" sz="2000" b="0" dirty="0" smtClean="0">
              <a:solidFill>
                <a:schemeClr val="tx1"/>
              </a:solidFill>
            </a:endParaRPr>
          </a:p>
          <a:p>
            <a:pPr marL="0" indent="0" algn="just">
              <a:lnSpc>
                <a:spcPct val="80000"/>
              </a:lnSpc>
              <a:buFontTx/>
              <a:buNone/>
              <a:defRPr/>
            </a:pPr>
            <a:endParaRPr lang="fr-FR" sz="1800" b="0" dirty="0">
              <a:solidFill>
                <a:schemeClr val="tx1"/>
              </a:solidFill>
            </a:endParaRPr>
          </a:p>
          <a:p>
            <a:pPr marL="0" indent="0" algn="just">
              <a:lnSpc>
                <a:spcPct val="80000"/>
              </a:lnSpc>
              <a:buFontTx/>
              <a:buNone/>
              <a:defRPr/>
            </a:pPr>
            <a:r>
              <a:rPr lang="fr-FR" sz="1800" b="0" dirty="0" smtClean="0">
                <a:solidFill>
                  <a:schemeClr val="tx1"/>
                </a:solidFill>
              </a:rPr>
              <a:t>Consistent à effectuer des examens visuels (schémas), des contrôles d'état (conducteurs, raccordements) et contrôle technique des dispositifs de sécurité (différentiels, coupures d'urgence, éclairage de sécurité). </a:t>
            </a:r>
          </a:p>
          <a:p>
            <a:pPr algn="just">
              <a:lnSpc>
                <a:spcPct val="80000"/>
              </a:lnSpc>
              <a:buFontTx/>
              <a:buNone/>
              <a:defRPr/>
            </a:pPr>
            <a:endParaRPr lang="fr-FR" sz="1800" b="0" dirty="0">
              <a:solidFill>
                <a:schemeClr val="tx1"/>
              </a:solidFill>
            </a:endParaRPr>
          </a:p>
          <a:p>
            <a:pPr marL="0" algn="just">
              <a:lnSpc>
                <a:spcPct val="80000"/>
              </a:lnSpc>
              <a:buFontTx/>
              <a:buNone/>
              <a:defRPr/>
            </a:pPr>
            <a:r>
              <a:rPr lang="fr-FR" sz="1800" b="0" dirty="0" smtClean="0">
                <a:solidFill>
                  <a:schemeClr val="tx1"/>
                </a:solidFill>
              </a:rPr>
              <a:t>Le BR, B2, H2 et BE Essai et HE Essai pratiquent leur propre vérifications dans leurs opérations respectives.</a:t>
            </a:r>
          </a:p>
        </p:txBody>
      </p:sp>
      <p:pic>
        <p:nvPicPr>
          <p:cNvPr id="114692"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7504" y="2133600"/>
            <a:ext cx="1520825" cy="20907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469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E26B60C-6E24-4D8D-AFD6-91927765AFC8}" type="slidenum">
              <a:rPr lang="fr-FR" sz="1400" b="1"/>
              <a:pPr>
                <a:spcBef>
                  <a:spcPct val="50000"/>
                </a:spcBef>
              </a:pPr>
              <a:t>82</a:t>
            </a:fld>
            <a:endParaRPr lang="fr-FR" sz="1400" b="1"/>
          </a:p>
        </p:txBody>
      </p:sp>
      <p:sp>
        <p:nvSpPr>
          <p:cNvPr id="6" name="Rectangle 2"/>
          <p:cNvSpPr txBox="1">
            <a:spLocks noChangeArrowheads="1"/>
          </p:cNvSpPr>
          <p:nvPr/>
        </p:nvSpPr>
        <p:spPr bwMode="auto">
          <a:xfrm>
            <a:off x="1331640" y="117252"/>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pPr algn="ctr"/>
            <a:r>
              <a:rPr lang="fr-FR" kern="0" dirty="0" smtClean="0"/>
              <a:t>LE CHARGÉ D’OPÉRATION SPÉCIFIQUE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noChangeArrowheads="1"/>
          </p:cNvSpPr>
          <p:nvPr>
            <p:ph type="body" idx="4294967295"/>
          </p:nvPr>
        </p:nvSpPr>
        <p:spPr>
          <a:xfrm>
            <a:off x="2195736" y="1557338"/>
            <a:ext cx="6840760" cy="3962400"/>
          </a:xfrm>
        </p:spPr>
        <p:txBody>
          <a:bodyPr lIns="0" rIns="0"/>
          <a:lstStyle/>
          <a:p>
            <a:pPr marL="0" indent="0">
              <a:lnSpc>
                <a:spcPct val="90000"/>
              </a:lnSpc>
              <a:buFontTx/>
              <a:buNone/>
            </a:pPr>
            <a:r>
              <a:rPr lang="fr-FR" sz="1800" dirty="0" smtClean="0">
                <a:solidFill>
                  <a:schemeClr val="tx1"/>
                </a:solidFill>
              </a:rPr>
              <a:t>d) Les manœuvres (BE Manœuvre ou HE Manœuvre)</a:t>
            </a:r>
          </a:p>
          <a:p>
            <a:pPr marL="0" indent="0" algn="just">
              <a:lnSpc>
                <a:spcPct val="90000"/>
              </a:lnSpc>
              <a:buFontTx/>
              <a:buNone/>
            </a:pPr>
            <a:r>
              <a:rPr lang="fr-FR" sz="1600" b="0" dirty="0" smtClean="0">
                <a:solidFill>
                  <a:schemeClr val="tx1"/>
                </a:solidFill>
              </a:rPr>
              <a:t>Opérations conduisant à un changement de la configuration électrique d'un réseau, d'une installation ou de l'alimentation électrique d'un équipement (au moyen d’interrupteurs, de disjoncteurs, de sectionneurs). Les manœuvres sont incluses aussi dans les travaux, les interventions.</a:t>
            </a:r>
          </a:p>
          <a:p>
            <a:pPr marL="0" indent="0" algn="just">
              <a:lnSpc>
                <a:spcPct val="90000"/>
              </a:lnSpc>
              <a:buFontTx/>
              <a:buNone/>
            </a:pPr>
            <a:r>
              <a:rPr lang="fr-FR" sz="1800" dirty="0" smtClean="0">
                <a:solidFill>
                  <a:schemeClr val="tx1"/>
                </a:solidFill>
              </a:rPr>
              <a:t>Les manœuvres d'exploitation</a:t>
            </a:r>
          </a:p>
          <a:p>
            <a:pPr marL="0" indent="0" algn="just">
              <a:lnSpc>
                <a:spcPct val="90000"/>
              </a:lnSpc>
              <a:buFontTx/>
              <a:buNone/>
            </a:pPr>
            <a:r>
              <a:rPr lang="fr-FR" sz="1600" b="0" dirty="0" smtClean="0">
                <a:solidFill>
                  <a:schemeClr val="tx1"/>
                </a:solidFill>
              </a:rPr>
              <a:t>Elles ont pour but la modification de l'état électrique d'un réseau ou d'une installation dans le cadre du fonctionnement normal. (Rappel : un sectionneur ne doit jamais être manœuvré en charge).</a:t>
            </a:r>
          </a:p>
          <a:p>
            <a:pPr marL="0" indent="0" algn="just">
              <a:lnSpc>
                <a:spcPct val="90000"/>
              </a:lnSpc>
              <a:buFontTx/>
              <a:buNone/>
            </a:pPr>
            <a:r>
              <a:rPr lang="fr-FR" sz="1800" dirty="0" smtClean="0">
                <a:solidFill>
                  <a:schemeClr val="tx1"/>
                </a:solidFill>
              </a:rPr>
              <a:t>Les manœuvres d'urgence</a:t>
            </a:r>
          </a:p>
          <a:p>
            <a:pPr marL="0" indent="0" algn="just">
              <a:lnSpc>
                <a:spcPct val="90000"/>
              </a:lnSpc>
              <a:buFontTx/>
              <a:buNone/>
            </a:pPr>
            <a:r>
              <a:rPr lang="fr-FR" sz="1600" b="0" dirty="0" smtClean="0">
                <a:solidFill>
                  <a:schemeClr val="tx1"/>
                </a:solidFill>
              </a:rPr>
              <a:t>Elles sont imposées par les circonstances pour la sauvegarde des personnes et des biens (ex : arrêt d’urgence).</a:t>
            </a:r>
          </a:p>
          <a:p>
            <a:pPr marL="0" indent="0" algn="just">
              <a:lnSpc>
                <a:spcPct val="90000"/>
              </a:lnSpc>
              <a:buFontTx/>
              <a:buNone/>
            </a:pPr>
            <a:r>
              <a:rPr lang="fr-FR" sz="1800" dirty="0" smtClean="0">
                <a:solidFill>
                  <a:schemeClr val="tx1"/>
                </a:solidFill>
              </a:rPr>
              <a:t> Les manœuvres de consignation</a:t>
            </a:r>
          </a:p>
          <a:p>
            <a:pPr marL="0" indent="0" algn="just">
              <a:lnSpc>
                <a:spcPct val="90000"/>
              </a:lnSpc>
              <a:buFontTx/>
              <a:buNone/>
            </a:pPr>
            <a:r>
              <a:rPr lang="fr-FR" sz="1600" b="0" dirty="0" smtClean="0">
                <a:solidFill>
                  <a:schemeClr val="tx1"/>
                </a:solidFill>
              </a:rPr>
              <a:t>Exécutées par BC ou HC.</a:t>
            </a:r>
          </a:p>
        </p:txBody>
      </p:sp>
      <p:pic>
        <p:nvPicPr>
          <p:cNvPr id="115715" name="Picture 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2008" y="1989139"/>
            <a:ext cx="1755758" cy="151187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5716" name="Picture 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95289" y="4005263"/>
            <a:ext cx="1495326" cy="20880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5717"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5E6418-B9B3-495F-9E4B-FE649F66C0A8}" type="slidenum">
              <a:rPr lang="fr-FR" sz="1400" b="1"/>
              <a:pPr>
                <a:spcBef>
                  <a:spcPct val="50000"/>
                </a:spcBef>
              </a:pPr>
              <a:t>83</a:t>
            </a:fld>
            <a:endParaRPr lang="fr-FR" sz="1400" b="1"/>
          </a:p>
        </p:txBody>
      </p:sp>
      <p:sp>
        <p:nvSpPr>
          <p:cNvPr id="7" name="Rectangle 2"/>
          <p:cNvSpPr txBox="1">
            <a:spLocks noChangeArrowheads="1"/>
          </p:cNvSpPr>
          <p:nvPr/>
        </p:nvSpPr>
        <p:spPr bwMode="auto">
          <a:xfrm>
            <a:off x="1403350" y="117252"/>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pPr algn="ctr"/>
            <a:r>
              <a:rPr lang="fr-FR" kern="0" dirty="0" smtClean="0"/>
              <a:t>LE CHARGÉ D’OPÉRATION SPÉCIFIQUE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4"/>
          <p:cNvSpPr txBox="1">
            <a:spLocks noChangeArrowheads="1"/>
          </p:cNvSpPr>
          <p:nvPr/>
        </p:nvSpPr>
        <p:spPr bwMode="auto">
          <a:xfrm>
            <a:off x="4343400" y="1168400"/>
            <a:ext cx="1746250" cy="6413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3600" b="1" smtClean="0">
                <a:solidFill>
                  <a:srgbClr val="FFBD39"/>
                </a:solidFill>
              </a:rPr>
              <a:t>BC/ HC</a:t>
            </a:r>
          </a:p>
        </p:txBody>
      </p:sp>
      <p:sp>
        <p:nvSpPr>
          <p:cNvPr id="126981" name="AutoShape 6"/>
          <p:cNvSpPr>
            <a:spLocks noChangeArrowheads="1"/>
          </p:cNvSpPr>
          <p:nvPr/>
        </p:nvSpPr>
        <p:spPr bwMode="auto">
          <a:xfrm>
            <a:off x="293078" y="3688193"/>
            <a:ext cx="2982777" cy="1020865"/>
          </a:xfrm>
          <a:prstGeom prst="wedgeRoundRectCallout">
            <a:avLst>
              <a:gd name="adj1" fmla="val 75025"/>
              <a:gd name="adj2" fmla="val -21505"/>
              <a:gd name="adj3" fmla="val 16667"/>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900" b="1" i="1" smtClean="0">
                <a:solidFill>
                  <a:srgbClr val="000000"/>
                </a:solidFill>
              </a:rPr>
              <a:t>2- CONDAMNER</a:t>
            </a:r>
          </a:p>
        </p:txBody>
      </p:sp>
      <p:sp>
        <p:nvSpPr>
          <p:cNvPr id="193543" name="AutoShape 7"/>
          <p:cNvSpPr>
            <a:spLocks noChangeArrowheads="1"/>
          </p:cNvSpPr>
          <p:nvPr/>
        </p:nvSpPr>
        <p:spPr bwMode="auto">
          <a:xfrm rot="16200000">
            <a:off x="1478487" y="1783914"/>
            <a:ext cx="943548" cy="2440021"/>
          </a:xfrm>
          <a:prstGeom prst="wedgeRoundRectCallout">
            <a:avLst>
              <a:gd name="adj1" fmla="val -41671"/>
              <a:gd name="adj2" fmla="val 66667"/>
              <a:gd name="adj3" fmla="val 16667"/>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eaVert" wrap="none" lIns="82550" tIns="42862" rIns="82550" bIns="42862" anchor="ctr"/>
          <a:lstStyle/>
          <a:p>
            <a:pPr algn="ctr" defTabSz="833438">
              <a:defRPr/>
            </a:pPr>
            <a:r>
              <a:rPr lang="fr-FR" sz="2900" b="1" i="1">
                <a:solidFill>
                  <a:srgbClr val="000000"/>
                </a:solidFill>
              </a:rPr>
              <a:t>1- S</a:t>
            </a:r>
            <a:r>
              <a:rPr lang="fr-FR" sz="2900" b="1" i="1">
                <a:solidFill>
                  <a:srgbClr val="000000"/>
                </a:solidFill>
                <a:effectLst>
                  <a:outerShdw blurRad="38100" dist="38100" dir="2700000" algn="tl">
                    <a:srgbClr val="FFFFFF"/>
                  </a:outerShdw>
                </a:effectLst>
              </a:rPr>
              <a:t>É</a:t>
            </a:r>
            <a:r>
              <a:rPr lang="fr-FR" sz="2900" b="1" i="1">
                <a:solidFill>
                  <a:srgbClr val="000000"/>
                </a:solidFill>
              </a:rPr>
              <a:t>PARER</a:t>
            </a:r>
          </a:p>
        </p:txBody>
      </p:sp>
      <p:sp>
        <p:nvSpPr>
          <p:cNvPr id="193544" name="AutoShape 8"/>
          <p:cNvSpPr>
            <a:spLocks noChangeArrowheads="1"/>
          </p:cNvSpPr>
          <p:nvPr/>
        </p:nvSpPr>
        <p:spPr bwMode="auto">
          <a:xfrm rot="5400000">
            <a:off x="6546877" y="1652605"/>
            <a:ext cx="1282882" cy="3693437"/>
          </a:xfrm>
          <a:prstGeom prst="wedgeRoundRectCallout">
            <a:avLst>
              <a:gd name="adj1" fmla="val -8429"/>
              <a:gd name="adj2" fmla="val 65248"/>
              <a:gd name="adj3" fmla="val 16667"/>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rot="10800000" vert="eaVert" wrap="none" lIns="82550" tIns="42862" rIns="82550" bIns="42862" anchor="ctr"/>
          <a:lstStyle/>
          <a:p>
            <a:pPr algn="ctr" defTabSz="833438">
              <a:defRPr/>
            </a:pPr>
            <a:r>
              <a:rPr lang="fr-FR" sz="2900" b="1" i="1" dirty="0">
                <a:solidFill>
                  <a:srgbClr val="000000"/>
                </a:solidFill>
              </a:rPr>
              <a:t>4- </a:t>
            </a:r>
            <a:r>
              <a:rPr lang="fr-FR" sz="2900" b="1" i="1" dirty="0">
                <a:solidFill>
                  <a:srgbClr val="000000"/>
                </a:solidFill>
                <a:effectLst>
                  <a:outerShdw blurRad="38100" dist="38100" dir="2700000" algn="tl">
                    <a:srgbClr val="FFFFFF"/>
                  </a:outerShdw>
                </a:effectLst>
              </a:rPr>
              <a:t>É</a:t>
            </a:r>
            <a:r>
              <a:rPr lang="fr-FR" sz="2900" b="1" i="1" dirty="0">
                <a:solidFill>
                  <a:srgbClr val="000000"/>
                </a:solidFill>
              </a:rPr>
              <a:t>FFECTUER LA</a:t>
            </a:r>
          </a:p>
          <a:p>
            <a:pPr algn="ctr" defTabSz="833438">
              <a:defRPr/>
            </a:pPr>
            <a:r>
              <a:rPr lang="fr-FR" sz="2900" b="1" i="1" dirty="0" smtClean="0">
                <a:solidFill>
                  <a:srgbClr val="000000"/>
                </a:solidFill>
              </a:rPr>
              <a:t>VAT</a:t>
            </a:r>
            <a:endParaRPr lang="fr-FR" sz="2900" b="1" i="1" dirty="0">
              <a:solidFill>
                <a:srgbClr val="000000"/>
              </a:solidFill>
            </a:endParaRPr>
          </a:p>
        </p:txBody>
      </p:sp>
      <p:sp>
        <p:nvSpPr>
          <p:cNvPr id="126984" name="AutoShape 9"/>
          <p:cNvSpPr>
            <a:spLocks noChangeArrowheads="1"/>
          </p:cNvSpPr>
          <p:nvPr/>
        </p:nvSpPr>
        <p:spPr bwMode="auto">
          <a:xfrm rot="10800000">
            <a:off x="774860" y="5115740"/>
            <a:ext cx="2935288" cy="1300064"/>
          </a:xfrm>
          <a:prstGeom prst="wedgeRoundRectCallout">
            <a:avLst>
              <a:gd name="adj1" fmla="val -62616"/>
              <a:gd name="adj2" fmla="val 103900"/>
              <a:gd name="adj3" fmla="val 16667"/>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rot="10800000" wrap="none" lIns="82550" tIns="42862" rIns="82550" bIns="42862" anchor="ctr"/>
          <a:lstStyle/>
          <a:p>
            <a:pPr algn="ctr" defTabSz="833438"/>
            <a:r>
              <a:rPr lang="fr-FR" sz="2900" b="1" i="1" smtClean="0">
                <a:solidFill>
                  <a:srgbClr val="000000"/>
                </a:solidFill>
              </a:rPr>
              <a:t>3- IDENTIFIER</a:t>
            </a:r>
          </a:p>
          <a:p>
            <a:pPr algn="ctr" defTabSz="833438"/>
            <a:r>
              <a:rPr lang="fr-FR" sz="2900" b="1" i="1" smtClean="0">
                <a:solidFill>
                  <a:srgbClr val="000000"/>
                </a:solidFill>
              </a:rPr>
              <a:t>L’OUVRAGE</a:t>
            </a:r>
          </a:p>
        </p:txBody>
      </p:sp>
      <p:sp>
        <p:nvSpPr>
          <p:cNvPr id="126985" name="Freeform 10"/>
          <p:cNvSpPr>
            <a:spLocks/>
          </p:cNvSpPr>
          <p:nvPr/>
        </p:nvSpPr>
        <p:spPr bwMode="auto">
          <a:xfrm>
            <a:off x="4632832" y="2738327"/>
            <a:ext cx="445885" cy="128861"/>
          </a:xfrm>
          <a:custGeom>
            <a:avLst/>
            <a:gdLst>
              <a:gd name="T0" fmla="*/ 0 w 307"/>
              <a:gd name="T1" fmla="*/ 44 h 90"/>
              <a:gd name="T2" fmla="*/ 4 w 307"/>
              <a:gd name="T3" fmla="*/ 34 h 90"/>
              <a:gd name="T4" fmla="*/ 13 w 307"/>
              <a:gd name="T5" fmla="*/ 25 h 90"/>
              <a:gd name="T6" fmla="*/ 28 w 307"/>
              <a:gd name="T7" fmla="*/ 17 h 90"/>
              <a:gd name="T8" fmla="*/ 48 w 307"/>
              <a:gd name="T9" fmla="*/ 11 h 90"/>
              <a:gd name="T10" fmla="*/ 96 w 307"/>
              <a:gd name="T11" fmla="*/ 3 h 90"/>
              <a:gd name="T12" fmla="*/ 153 w 307"/>
              <a:gd name="T13" fmla="*/ 0 h 90"/>
              <a:gd name="T14" fmla="*/ 209 w 307"/>
              <a:gd name="T15" fmla="*/ 3 h 90"/>
              <a:gd name="T16" fmla="*/ 258 w 307"/>
              <a:gd name="T17" fmla="*/ 11 h 90"/>
              <a:gd name="T18" fmla="*/ 278 w 307"/>
              <a:gd name="T19" fmla="*/ 17 h 90"/>
              <a:gd name="T20" fmla="*/ 293 w 307"/>
              <a:gd name="T21" fmla="*/ 25 h 90"/>
              <a:gd name="T22" fmla="*/ 302 w 307"/>
              <a:gd name="T23" fmla="*/ 34 h 90"/>
              <a:gd name="T24" fmla="*/ 306 w 307"/>
              <a:gd name="T25" fmla="*/ 44 h 90"/>
              <a:gd name="T26" fmla="*/ 302 w 307"/>
              <a:gd name="T27" fmla="*/ 55 h 90"/>
              <a:gd name="T28" fmla="*/ 293 w 307"/>
              <a:gd name="T29" fmla="*/ 64 h 90"/>
              <a:gd name="T30" fmla="*/ 278 w 307"/>
              <a:gd name="T31" fmla="*/ 71 h 90"/>
              <a:gd name="T32" fmla="*/ 258 w 307"/>
              <a:gd name="T33" fmla="*/ 78 h 90"/>
              <a:gd name="T34" fmla="*/ 209 w 307"/>
              <a:gd name="T35" fmla="*/ 86 h 90"/>
              <a:gd name="T36" fmla="*/ 153 w 307"/>
              <a:gd name="T37" fmla="*/ 89 h 90"/>
              <a:gd name="T38" fmla="*/ 96 w 307"/>
              <a:gd name="T39" fmla="*/ 86 h 90"/>
              <a:gd name="T40" fmla="*/ 48 w 307"/>
              <a:gd name="T41" fmla="*/ 78 h 90"/>
              <a:gd name="T42" fmla="*/ 28 w 307"/>
              <a:gd name="T43" fmla="*/ 71 h 90"/>
              <a:gd name="T44" fmla="*/ 13 w 307"/>
              <a:gd name="T45" fmla="*/ 64 h 90"/>
              <a:gd name="T46" fmla="*/ 4 w 307"/>
              <a:gd name="T47" fmla="*/ 55 h 90"/>
              <a:gd name="T48" fmla="*/ 0 w 307"/>
              <a:gd name="T49" fmla="*/ 44 h 9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07" h="90">
                <a:moveTo>
                  <a:pt x="0" y="44"/>
                </a:moveTo>
                <a:lnTo>
                  <a:pt x="4" y="34"/>
                </a:lnTo>
                <a:lnTo>
                  <a:pt x="13" y="25"/>
                </a:lnTo>
                <a:lnTo>
                  <a:pt x="28" y="17"/>
                </a:lnTo>
                <a:lnTo>
                  <a:pt x="48" y="11"/>
                </a:lnTo>
                <a:lnTo>
                  <a:pt x="96" y="3"/>
                </a:lnTo>
                <a:lnTo>
                  <a:pt x="153" y="0"/>
                </a:lnTo>
                <a:lnTo>
                  <a:pt x="209" y="3"/>
                </a:lnTo>
                <a:lnTo>
                  <a:pt x="258" y="11"/>
                </a:lnTo>
                <a:lnTo>
                  <a:pt x="278" y="17"/>
                </a:lnTo>
                <a:lnTo>
                  <a:pt x="293" y="25"/>
                </a:lnTo>
                <a:lnTo>
                  <a:pt x="302" y="34"/>
                </a:lnTo>
                <a:lnTo>
                  <a:pt x="306" y="44"/>
                </a:lnTo>
                <a:lnTo>
                  <a:pt x="302" y="55"/>
                </a:lnTo>
                <a:lnTo>
                  <a:pt x="293" y="64"/>
                </a:lnTo>
                <a:lnTo>
                  <a:pt x="278" y="71"/>
                </a:lnTo>
                <a:lnTo>
                  <a:pt x="258" y="78"/>
                </a:lnTo>
                <a:lnTo>
                  <a:pt x="209" y="86"/>
                </a:lnTo>
                <a:lnTo>
                  <a:pt x="153" y="89"/>
                </a:lnTo>
                <a:lnTo>
                  <a:pt x="96" y="86"/>
                </a:lnTo>
                <a:lnTo>
                  <a:pt x="48" y="78"/>
                </a:lnTo>
                <a:lnTo>
                  <a:pt x="28" y="71"/>
                </a:lnTo>
                <a:lnTo>
                  <a:pt x="13" y="64"/>
                </a:lnTo>
                <a:lnTo>
                  <a:pt x="4" y="55"/>
                </a:lnTo>
                <a:lnTo>
                  <a:pt x="0" y="44"/>
                </a:lnTo>
              </a:path>
            </a:pathLst>
          </a:custGeom>
          <a:solidFill>
            <a:srgbClr val="00FF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86" name="Rectangle 11"/>
          <p:cNvSpPr>
            <a:spLocks noChangeArrowheads="1"/>
          </p:cNvSpPr>
          <p:nvPr/>
        </p:nvSpPr>
        <p:spPr bwMode="auto">
          <a:xfrm>
            <a:off x="3263224" y="1340902"/>
            <a:ext cx="3182194" cy="7559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smtClean="0">
                <a:solidFill>
                  <a:srgbClr val="000000"/>
                </a:solidFill>
              </a:rPr>
              <a:t>Les attestations doivent </a:t>
            </a:r>
          </a:p>
          <a:p>
            <a:pPr defTabSz="833438"/>
            <a:r>
              <a:rPr lang="fr-FR" sz="2200" smtClean="0">
                <a:solidFill>
                  <a:srgbClr val="000000"/>
                </a:solidFill>
              </a:rPr>
              <a:t>être signées</a:t>
            </a:r>
          </a:p>
        </p:txBody>
      </p:sp>
      <p:sp>
        <p:nvSpPr>
          <p:cNvPr id="126987" name="Freeform 12"/>
          <p:cNvSpPr>
            <a:spLocks/>
          </p:cNvSpPr>
          <p:nvPr/>
        </p:nvSpPr>
        <p:spPr bwMode="auto">
          <a:xfrm>
            <a:off x="2789744" y="1219200"/>
            <a:ext cx="3690532" cy="1238497"/>
          </a:xfrm>
          <a:custGeom>
            <a:avLst/>
            <a:gdLst>
              <a:gd name="T0" fmla="*/ 2 w 2541"/>
              <a:gd name="T1" fmla="*/ 405 h 865"/>
              <a:gd name="T2" fmla="*/ 16 w 2541"/>
              <a:gd name="T3" fmla="*/ 355 h 865"/>
              <a:gd name="T4" fmla="*/ 44 w 2541"/>
              <a:gd name="T5" fmla="*/ 308 h 865"/>
              <a:gd name="T6" fmla="*/ 108 w 2541"/>
              <a:gd name="T7" fmla="*/ 243 h 865"/>
              <a:gd name="T8" fmla="*/ 234 w 2541"/>
              <a:gd name="T9" fmla="*/ 169 h 865"/>
              <a:gd name="T10" fmla="*/ 396 w 2541"/>
              <a:gd name="T11" fmla="*/ 108 h 865"/>
              <a:gd name="T12" fmla="*/ 588 w 2541"/>
              <a:gd name="T13" fmla="*/ 61 h 865"/>
              <a:gd name="T14" fmla="*/ 803 w 2541"/>
              <a:gd name="T15" fmla="*/ 28 h 865"/>
              <a:gd name="T16" fmla="*/ 1033 w 2541"/>
              <a:gd name="T17" fmla="*/ 7 h 865"/>
              <a:gd name="T18" fmla="*/ 1270 w 2541"/>
              <a:gd name="T19" fmla="*/ 0 h 865"/>
              <a:gd name="T20" fmla="*/ 1507 w 2541"/>
              <a:gd name="T21" fmla="*/ 7 h 865"/>
              <a:gd name="T22" fmla="*/ 1737 w 2541"/>
              <a:gd name="T23" fmla="*/ 28 h 865"/>
              <a:gd name="T24" fmla="*/ 1952 w 2541"/>
              <a:gd name="T25" fmla="*/ 61 h 865"/>
              <a:gd name="T26" fmla="*/ 2144 w 2541"/>
              <a:gd name="T27" fmla="*/ 108 h 865"/>
              <a:gd name="T28" fmla="*/ 2306 w 2541"/>
              <a:gd name="T29" fmla="*/ 169 h 865"/>
              <a:gd name="T30" fmla="*/ 2432 w 2541"/>
              <a:gd name="T31" fmla="*/ 243 h 865"/>
              <a:gd name="T32" fmla="*/ 2496 w 2541"/>
              <a:gd name="T33" fmla="*/ 308 h 865"/>
              <a:gd name="T34" fmla="*/ 2524 w 2541"/>
              <a:gd name="T35" fmla="*/ 355 h 865"/>
              <a:gd name="T36" fmla="*/ 2538 w 2541"/>
              <a:gd name="T37" fmla="*/ 405 h 865"/>
              <a:gd name="T38" fmla="*/ 2538 w 2541"/>
              <a:gd name="T39" fmla="*/ 459 h 865"/>
              <a:gd name="T40" fmla="*/ 2524 w 2541"/>
              <a:gd name="T41" fmla="*/ 509 h 865"/>
              <a:gd name="T42" fmla="*/ 2496 w 2541"/>
              <a:gd name="T43" fmla="*/ 556 h 865"/>
              <a:gd name="T44" fmla="*/ 2456 w 2541"/>
              <a:gd name="T45" fmla="*/ 600 h 865"/>
              <a:gd name="T46" fmla="*/ 2374 w 2541"/>
              <a:gd name="T47" fmla="*/ 659 h 865"/>
              <a:gd name="T48" fmla="*/ 2229 w 2541"/>
              <a:gd name="T49" fmla="*/ 727 h 865"/>
              <a:gd name="T50" fmla="*/ 2051 w 2541"/>
              <a:gd name="T51" fmla="*/ 781 h 865"/>
              <a:gd name="T52" fmla="*/ 1846 w 2541"/>
              <a:gd name="T53" fmla="*/ 820 h 865"/>
              <a:gd name="T54" fmla="*/ 1623 w 2541"/>
              <a:gd name="T55" fmla="*/ 848 h 865"/>
              <a:gd name="T56" fmla="*/ 1389 w 2541"/>
              <a:gd name="T57" fmla="*/ 861 h 865"/>
              <a:gd name="T58" fmla="*/ 1151 w 2541"/>
              <a:gd name="T59" fmla="*/ 861 h 865"/>
              <a:gd name="T60" fmla="*/ 917 w 2541"/>
              <a:gd name="T61" fmla="*/ 848 h 865"/>
              <a:gd name="T62" fmla="*/ 694 w 2541"/>
              <a:gd name="T63" fmla="*/ 820 h 865"/>
              <a:gd name="T64" fmla="*/ 489 w 2541"/>
              <a:gd name="T65" fmla="*/ 781 h 865"/>
              <a:gd name="T66" fmla="*/ 311 w 2541"/>
              <a:gd name="T67" fmla="*/ 727 h 865"/>
              <a:gd name="T68" fmla="*/ 166 w 2541"/>
              <a:gd name="T69" fmla="*/ 659 h 865"/>
              <a:gd name="T70" fmla="*/ 84 w 2541"/>
              <a:gd name="T71" fmla="*/ 600 h 865"/>
              <a:gd name="T72" fmla="*/ 44 w 2541"/>
              <a:gd name="T73" fmla="*/ 556 h 865"/>
              <a:gd name="T74" fmla="*/ 16 w 2541"/>
              <a:gd name="T75" fmla="*/ 509 h 865"/>
              <a:gd name="T76" fmla="*/ 2 w 2541"/>
              <a:gd name="T77" fmla="*/ 459 h 86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41" h="865">
                <a:moveTo>
                  <a:pt x="0" y="432"/>
                </a:moveTo>
                <a:lnTo>
                  <a:pt x="2" y="405"/>
                </a:lnTo>
                <a:lnTo>
                  <a:pt x="7" y="380"/>
                </a:lnTo>
                <a:lnTo>
                  <a:pt x="16" y="355"/>
                </a:lnTo>
                <a:lnTo>
                  <a:pt x="28" y="331"/>
                </a:lnTo>
                <a:lnTo>
                  <a:pt x="44" y="308"/>
                </a:lnTo>
                <a:lnTo>
                  <a:pt x="62" y="285"/>
                </a:lnTo>
                <a:lnTo>
                  <a:pt x="108" y="243"/>
                </a:lnTo>
                <a:lnTo>
                  <a:pt x="166" y="205"/>
                </a:lnTo>
                <a:lnTo>
                  <a:pt x="234" y="169"/>
                </a:lnTo>
                <a:lnTo>
                  <a:pt x="311" y="137"/>
                </a:lnTo>
                <a:lnTo>
                  <a:pt x="396" y="108"/>
                </a:lnTo>
                <a:lnTo>
                  <a:pt x="489" y="82"/>
                </a:lnTo>
                <a:lnTo>
                  <a:pt x="588" y="61"/>
                </a:lnTo>
                <a:lnTo>
                  <a:pt x="694" y="43"/>
                </a:lnTo>
                <a:lnTo>
                  <a:pt x="803" y="28"/>
                </a:lnTo>
                <a:lnTo>
                  <a:pt x="917" y="15"/>
                </a:lnTo>
                <a:lnTo>
                  <a:pt x="1033" y="7"/>
                </a:lnTo>
                <a:lnTo>
                  <a:pt x="1151" y="2"/>
                </a:lnTo>
                <a:lnTo>
                  <a:pt x="1270" y="0"/>
                </a:lnTo>
                <a:lnTo>
                  <a:pt x="1389" y="2"/>
                </a:lnTo>
                <a:lnTo>
                  <a:pt x="1507" y="7"/>
                </a:lnTo>
                <a:lnTo>
                  <a:pt x="1623" y="15"/>
                </a:lnTo>
                <a:lnTo>
                  <a:pt x="1737" y="28"/>
                </a:lnTo>
                <a:lnTo>
                  <a:pt x="1846" y="43"/>
                </a:lnTo>
                <a:lnTo>
                  <a:pt x="1952" y="61"/>
                </a:lnTo>
                <a:lnTo>
                  <a:pt x="2051" y="82"/>
                </a:lnTo>
                <a:lnTo>
                  <a:pt x="2144" y="108"/>
                </a:lnTo>
                <a:lnTo>
                  <a:pt x="2229" y="137"/>
                </a:lnTo>
                <a:lnTo>
                  <a:pt x="2306" y="169"/>
                </a:lnTo>
                <a:lnTo>
                  <a:pt x="2374" y="205"/>
                </a:lnTo>
                <a:lnTo>
                  <a:pt x="2432" y="243"/>
                </a:lnTo>
                <a:lnTo>
                  <a:pt x="2478" y="285"/>
                </a:lnTo>
                <a:lnTo>
                  <a:pt x="2496" y="308"/>
                </a:lnTo>
                <a:lnTo>
                  <a:pt x="2512" y="331"/>
                </a:lnTo>
                <a:lnTo>
                  <a:pt x="2524" y="355"/>
                </a:lnTo>
                <a:lnTo>
                  <a:pt x="2533" y="380"/>
                </a:lnTo>
                <a:lnTo>
                  <a:pt x="2538" y="405"/>
                </a:lnTo>
                <a:lnTo>
                  <a:pt x="2540" y="432"/>
                </a:lnTo>
                <a:lnTo>
                  <a:pt x="2538" y="459"/>
                </a:lnTo>
                <a:lnTo>
                  <a:pt x="2533" y="484"/>
                </a:lnTo>
                <a:lnTo>
                  <a:pt x="2524" y="509"/>
                </a:lnTo>
                <a:lnTo>
                  <a:pt x="2512" y="533"/>
                </a:lnTo>
                <a:lnTo>
                  <a:pt x="2496" y="556"/>
                </a:lnTo>
                <a:lnTo>
                  <a:pt x="2478" y="579"/>
                </a:lnTo>
                <a:lnTo>
                  <a:pt x="2456" y="600"/>
                </a:lnTo>
                <a:lnTo>
                  <a:pt x="2432" y="621"/>
                </a:lnTo>
                <a:lnTo>
                  <a:pt x="2374" y="659"/>
                </a:lnTo>
                <a:lnTo>
                  <a:pt x="2306" y="695"/>
                </a:lnTo>
                <a:lnTo>
                  <a:pt x="2229" y="727"/>
                </a:lnTo>
                <a:lnTo>
                  <a:pt x="2144" y="756"/>
                </a:lnTo>
                <a:lnTo>
                  <a:pt x="2051" y="781"/>
                </a:lnTo>
                <a:lnTo>
                  <a:pt x="1952" y="802"/>
                </a:lnTo>
                <a:lnTo>
                  <a:pt x="1846" y="820"/>
                </a:lnTo>
                <a:lnTo>
                  <a:pt x="1737" y="836"/>
                </a:lnTo>
                <a:lnTo>
                  <a:pt x="1623" y="848"/>
                </a:lnTo>
                <a:lnTo>
                  <a:pt x="1507" y="856"/>
                </a:lnTo>
                <a:lnTo>
                  <a:pt x="1389" y="861"/>
                </a:lnTo>
                <a:lnTo>
                  <a:pt x="1270" y="864"/>
                </a:lnTo>
                <a:lnTo>
                  <a:pt x="1151" y="861"/>
                </a:lnTo>
                <a:lnTo>
                  <a:pt x="1033" y="856"/>
                </a:lnTo>
                <a:lnTo>
                  <a:pt x="917" y="848"/>
                </a:lnTo>
                <a:lnTo>
                  <a:pt x="803" y="836"/>
                </a:lnTo>
                <a:lnTo>
                  <a:pt x="694" y="820"/>
                </a:lnTo>
                <a:lnTo>
                  <a:pt x="588" y="802"/>
                </a:lnTo>
                <a:lnTo>
                  <a:pt x="489" y="781"/>
                </a:lnTo>
                <a:lnTo>
                  <a:pt x="396" y="756"/>
                </a:lnTo>
                <a:lnTo>
                  <a:pt x="311" y="727"/>
                </a:lnTo>
                <a:lnTo>
                  <a:pt x="234" y="695"/>
                </a:lnTo>
                <a:lnTo>
                  <a:pt x="166" y="659"/>
                </a:lnTo>
                <a:lnTo>
                  <a:pt x="108" y="621"/>
                </a:lnTo>
                <a:lnTo>
                  <a:pt x="84" y="600"/>
                </a:lnTo>
                <a:lnTo>
                  <a:pt x="62" y="579"/>
                </a:lnTo>
                <a:lnTo>
                  <a:pt x="44" y="556"/>
                </a:lnTo>
                <a:lnTo>
                  <a:pt x="28" y="533"/>
                </a:lnTo>
                <a:lnTo>
                  <a:pt x="16" y="509"/>
                </a:lnTo>
                <a:lnTo>
                  <a:pt x="7" y="484"/>
                </a:lnTo>
                <a:lnTo>
                  <a:pt x="2" y="459"/>
                </a:lnTo>
                <a:lnTo>
                  <a:pt x="0" y="432"/>
                </a:lnTo>
              </a:path>
            </a:pathLst>
          </a:custGeom>
          <a:solidFill>
            <a:srgbClr val="00FF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88" name="Freeform 13"/>
          <p:cNvSpPr>
            <a:spLocks/>
          </p:cNvSpPr>
          <p:nvPr/>
        </p:nvSpPr>
        <p:spPr bwMode="auto">
          <a:xfrm>
            <a:off x="4586355" y="2738327"/>
            <a:ext cx="451694" cy="138883"/>
          </a:xfrm>
          <a:custGeom>
            <a:avLst/>
            <a:gdLst>
              <a:gd name="T0" fmla="*/ 0 w 311"/>
              <a:gd name="T1" fmla="*/ 47 h 97"/>
              <a:gd name="T2" fmla="*/ 4 w 311"/>
              <a:gd name="T3" fmla="*/ 36 h 97"/>
              <a:gd name="T4" fmla="*/ 13 w 311"/>
              <a:gd name="T5" fmla="*/ 27 h 97"/>
              <a:gd name="T6" fmla="*/ 28 w 311"/>
              <a:gd name="T7" fmla="*/ 18 h 97"/>
              <a:gd name="T8" fmla="*/ 48 w 311"/>
              <a:gd name="T9" fmla="*/ 12 h 97"/>
              <a:gd name="T10" fmla="*/ 97 w 311"/>
              <a:gd name="T11" fmla="*/ 3 h 97"/>
              <a:gd name="T12" fmla="*/ 155 w 311"/>
              <a:gd name="T13" fmla="*/ 0 h 97"/>
              <a:gd name="T14" fmla="*/ 212 w 311"/>
              <a:gd name="T15" fmla="*/ 3 h 97"/>
              <a:gd name="T16" fmla="*/ 262 w 311"/>
              <a:gd name="T17" fmla="*/ 12 h 97"/>
              <a:gd name="T18" fmla="*/ 282 w 311"/>
              <a:gd name="T19" fmla="*/ 18 h 97"/>
              <a:gd name="T20" fmla="*/ 297 w 311"/>
              <a:gd name="T21" fmla="*/ 27 h 97"/>
              <a:gd name="T22" fmla="*/ 306 w 311"/>
              <a:gd name="T23" fmla="*/ 36 h 97"/>
              <a:gd name="T24" fmla="*/ 310 w 311"/>
              <a:gd name="T25" fmla="*/ 47 h 97"/>
              <a:gd name="T26" fmla="*/ 306 w 311"/>
              <a:gd name="T27" fmla="*/ 60 h 97"/>
              <a:gd name="T28" fmla="*/ 297 w 311"/>
              <a:gd name="T29" fmla="*/ 69 h 97"/>
              <a:gd name="T30" fmla="*/ 282 w 311"/>
              <a:gd name="T31" fmla="*/ 77 h 97"/>
              <a:gd name="T32" fmla="*/ 262 w 311"/>
              <a:gd name="T33" fmla="*/ 84 h 97"/>
              <a:gd name="T34" fmla="*/ 212 w 311"/>
              <a:gd name="T35" fmla="*/ 93 h 97"/>
              <a:gd name="T36" fmla="*/ 155 w 311"/>
              <a:gd name="T37" fmla="*/ 96 h 97"/>
              <a:gd name="T38" fmla="*/ 97 w 311"/>
              <a:gd name="T39" fmla="*/ 93 h 97"/>
              <a:gd name="T40" fmla="*/ 48 w 311"/>
              <a:gd name="T41" fmla="*/ 84 h 97"/>
              <a:gd name="T42" fmla="*/ 28 w 311"/>
              <a:gd name="T43" fmla="*/ 77 h 97"/>
              <a:gd name="T44" fmla="*/ 13 w 311"/>
              <a:gd name="T45" fmla="*/ 69 h 97"/>
              <a:gd name="T46" fmla="*/ 4 w 311"/>
              <a:gd name="T47" fmla="*/ 60 h 97"/>
              <a:gd name="T48" fmla="*/ 0 w 311"/>
              <a:gd name="T49" fmla="*/ 47 h 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1" h="97">
                <a:moveTo>
                  <a:pt x="0" y="47"/>
                </a:moveTo>
                <a:lnTo>
                  <a:pt x="4" y="36"/>
                </a:lnTo>
                <a:lnTo>
                  <a:pt x="13" y="27"/>
                </a:lnTo>
                <a:lnTo>
                  <a:pt x="28" y="18"/>
                </a:lnTo>
                <a:lnTo>
                  <a:pt x="48" y="12"/>
                </a:lnTo>
                <a:lnTo>
                  <a:pt x="97" y="3"/>
                </a:lnTo>
                <a:lnTo>
                  <a:pt x="155" y="0"/>
                </a:lnTo>
                <a:lnTo>
                  <a:pt x="212" y="3"/>
                </a:lnTo>
                <a:lnTo>
                  <a:pt x="262" y="12"/>
                </a:lnTo>
                <a:lnTo>
                  <a:pt x="282" y="18"/>
                </a:lnTo>
                <a:lnTo>
                  <a:pt x="297" y="27"/>
                </a:lnTo>
                <a:lnTo>
                  <a:pt x="306" y="36"/>
                </a:lnTo>
                <a:lnTo>
                  <a:pt x="310" y="47"/>
                </a:lnTo>
                <a:lnTo>
                  <a:pt x="306" y="60"/>
                </a:lnTo>
                <a:lnTo>
                  <a:pt x="297" y="69"/>
                </a:lnTo>
                <a:lnTo>
                  <a:pt x="282" y="77"/>
                </a:lnTo>
                <a:lnTo>
                  <a:pt x="262" y="84"/>
                </a:lnTo>
                <a:lnTo>
                  <a:pt x="212" y="93"/>
                </a:lnTo>
                <a:lnTo>
                  <a:pt x="155" y="96"/>
                </a:lnTo>
                <a:lnTo>
                  <a:pt x="97" y="93"/>
                </a:lnTo>
                <a:lnTo>
                  <a:pt x="48" y="84"/>
                </a:lnTo>
                <a:lnTo>
                  <a:pt x="28" y="77"/>
                </a:lnTo>
                <a:lnTo>
                  <a:pt x="13" y="69"/>
                </a:lnTo>
                <a:lnTo>
                  <a:pt x="4" y="60"/>
                </a:lnTo>
                <a:lnTo>
                  <a:pt x="0" y="47"/>
                </a:lnTo>
              </a:path>
            </a:pathLst>
          </a:custGeom>
          <a:noFill/>
          <a:ln w="12700" cap="rnd" cmpd="sng">
            <a:solidFill>
              <a:srgbClr val="000000"/>
            </a:solidFill>
            <a:prstDash val="solid"/>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6989" name="Group 14"/>
          <p:cNvGrpSpPr>
            <a:grpSpLocks/>
          </p:cNvGrpSpPr>
          <p:nvPr/>
        </p:nvGrpSpPr>
        <p:grpSpPr bwMode="auto">
          <a:xfrm>
            <a:off x="6776652" y="1724621"/>
            <a:ext cx="1863421" cy="864800"/>
            <a:chOff x="1511" y="2274"/>
            <a:chExt cx="1283" cy="604"/>
          </a:xfrm>
        </p:grpSpPr>
        <p:sp>
          <p:nvSpPr>
            <p:cNvPr id="127082" name="Oval 15"/>
            <p:cNvSpPr>
              <a:spLocks noChangeArrowheads="1"/>
            </p:cNvSpPr>
            <p:nvPr/>
          </p:nvSpPr>
          <p:spPr bwMode="auto">
            <a:xfrm>
              <a:off x="1511" y="2274"/>
              <a:ext cx="1283" cy="604"/>
            </a:xfrm>
            <a:prstGeom prst="ellipse">
              <a:avLst/>
            </a:prstGeom>
            <a:solidFill>
              <a:srgbClr val="C8FEC8"/>
            </a:solidFill>
            <a:ln w="12700">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83" name="Rectangle 16"/>
            <p:cNvSpPr>
              <a:spLocks noChangeArrowheads="1"/>
            </p:cNvSpPr>
            <p:nvPr/>
          </p:nvSpPr>
          <p:spPr bwMode="auto">
            <a:xfrm>
              <a:off x="1693" y="2401"/>
              <a:ext cx="881" cy="4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3300" b="1" smtClean="0">
                  <a:solidFill>
                    <a:srgbClr val="FC0128"/>
                  </a:solidFill>
                </a:rPr>
                <a:t>Il doit</a:t>
              </a:r>
            </a:p>
          </p:txBody>
        </p:sp>
      </p:grpSp>
      <p:grpSp>
        <p:nvGrpSpPr>
          <p:cNvPr id="126990" name="Group 17"/>
          <p:cNvGrpSpPr>
            <a:grpSpLocks/>
          </p:cNvGrpSpPr>
          <p:nvPr/>
        </p:nvGrpSpPr>
        <p:grpSpPr bwMode="auto">
          <a:xfrm>
            <a:off x="3719276" y="3166432"/>
            <a:ext cx="1214201" cy="2551447"/>
            <a:chOff x="2565" y="2136"/>
            <a:chExt cx="836" cy="1782"/>
          </a:xfrm>
        </p:grpSpPr>
        <p:sp>
          <p:nvSpPr>
            <p:cNvPr id="126996" name="Freeform 18"/>
            <p:cNvSpPr>
              <a:spLocks/>
            </p:cNvSpPr>
            <p:nvPr/>
          </p:nvSpPr>
          <p:spPr bwMode="auto">
            <a:xfrm>
              <a:off x="3000" y="2987"/>
              <a:ext cx="287" cy="799"/>
            </a:xfrm>
            <a:custGeom>
              <a:avLst/>
              <a:gdLst>
                <a:gd name="T0" fmla="*/ 93 w 287"/>
                <a:gd name="T1" fmla="*/ 262 h 799"/>
                <a:gd name="T2" fmla="*/ 121 w 287"/>
                <a:gd name="T3" fmla="*/ 471 h 799"/>
                <a:gd name="T4" fmla="*/ 130 w 287"/>
                <a:gd name="T5" fmla="*/ 560 h 799"/>
                <a:gd name="T6" fmla="*/ 154 w 287"/>
                <a:gd name="T7" fmla="*/ 714 h 799"/>
                <a:gd name="T8" fmla="*/ 151 w 287"/>
                <a:gd name="T9" fmla="*/ 757 h 799"/>
                <a:gd name="T10" fmla="*/ 166 w 287"/>
                <a:gd name="T11" fmla="*/ 798 h 799"/>
                <a:gd name="T12" fmla="*/ 196 w 287"/>
                <a:gd name="T13" fmla="*/ 798 h 799"/>
                <a:gd name="T14" fmla="*/ 247 w 287"/>
                <a:gd name="T15" fmla="*/ 776 h 799"/>
                <a:gd name="T16" fmla="*/ 255 w 287"/>
                <a:gd name="T17" fmla="*/ 714 h 799"/>
                <a:gd name="T18" fmla="*/ 232 w 287"/>
                <a:gd name="T19" fmla="*/ 714 h 799"/>
                <a:gd name="T20" fmla="*/ 196 w 287"/>
                <a:gd name="T21" fmla="*/ 705 h 799"/>
                <a:gd name="T22" fmla="*/ 235 w 287"/>
                <a:gd name="T23" fmla="*/ 705 h 799"/>
                <a:gd name="T24" fmla="*/ 253 w 287"/>
                <a:gd name="T25" fmla="*/ 699 h 799"/>
                <a:gd name="T26" fmla="*/ 259 w 287"/>
                <a:gd name="T27" fmla="*/ 558 h 799"/>
                <a:gd name="T28" fmla="*/ 271 w 287"/>
                <a:gd name="T29" fmla="*/ 435 h 799"/>
                <a:gd name="T30" fmla="*/ 276 w 287"/>
                <a:gd name="T31" fmla="*/ 363 h 799"/>
                <a:gd name="T32" fmla="*/ 277 w 287"/>
                <a:gd name="T33" fmla="*/ 277 h 799"/>
                <a:gd name="T34" fmla="*/ 286 w 287"/>
                <a:gd name="T35" fmla="*/ 153 h 799"/>
                <a:gd name="T36" fmla="*/ 243 w 287"/>
                <a:gd name="T37" fmla="*/ 157 h 799"/>
                <a:gd name="T38" fmla="*/ 161 w 287"/>
                <a:gd name="T39" fmla="*/ 162 h 799"/>
                <a:gd name="T40" fmla="*/ 105 w 287"/>
                <a:gd name="T41" fmla="*/ 162 h 799"/>
                <a:gd name="T42" fmla="*/ 90 w 287"/>
                <a:gd name="T43" fmla="*/ 67 h 799"/>
                <a:gd name="T44" fmla="*/ 87 w 287"/>
                <a:gd name="T45" fmla="*/ 0 h 799"/>
                <a:gd name="T46" fmla="*/ 84 w 287"/>
                <a:gd name="T47" fmla="*/ 50 h 799"/>
                <a:gd name="T48" fmla="*/ 73 w 287"/>
                <a:gd name="T49" fmla="*/ 160 h 799"/>
                <a:gd name="T50" fmla="*/ 3 w 287"/>
                <a:gd name="T51" fmla="*/ 141 h 799"/>
                <a:gd name="T52" fmla="*/ 0 w 287"/>
                <a:gd name="T53" fmla="*/ 221 h 799"/>
                <a:gd name="T54" fmla="*/ 6 w 287"/>
                <a:gd name="T55" fmla="*/ 348 h 799"/>
                <a:gd name="T56" fmla="*/ 1 w 287"/>
                <a:gd name="T57" fmla="*/ 422 h 799"/>
                <a:gd name="T58" fmla="*/ 13 w 287"/>
                <a:gd name="T59" fmla="*/ 493 h 799"/>
                <a:gd name="T60" fmla="*/ 39 w 287"/>
                <a:gd name="T61" fmla="*/ 673 h 799"/>
                <a:gd name="T62" fmla="*/ 69 w 287"/>
                <a:gd name="T63" fmla="*/ 692 h 799"/>
                <a:gd name="T64" fmla="*/ 43 w 287"/>
                <a:gd name="T65" fmla="*/ 695 h 799"/>
                <a:gd name="T66" fmla="*/ 43 w 287"/>
                <a:gd name="T67" fmla="*/ 740 h 799"/>
                <a:gd name="T68" fmla="*/ 72 w 287"/>
                <a:gd name="T69" fmla="*/ 766 h 799"/>
                <a:gd name="T70" fmla="*/ 135 w 287"/>
                <a:gd name="T71" fmla="*/ 769 h 799"/>
                <a:gd name="T72" fmla="*/ 139 w 287"/>
                <a:gd name="T73" fmla="*/ 740 h 799"/>
                <a:gd name="T74" fmla="*/ 145 w 287"/>
                <a:gd name="T75" fmla="*/ 727 h 799"/>
                <a:gd name="T76" fmla="*/ 123 w 287"/>
                <a:gd name="T77" fmla="*/ 586 h 799"/>
                <a:gd name="T78" fmla="*/ 112 w 287"/>
                <a:gd name="T79" fmla="*/ 490 h 799"/>
                <a:gd name="T80" fmla="*/ 102 w 287"/>
                <a:gd name="T81" fmla="*/ 407 h 799"/>
                <a:gd name="T82" fmla="*/ 93 w 287"/>
                <a:gd name="T83" fmla="*/ 262 h 79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87" h="799">
                  <a:moveTo>
                    <a:pt x="93" y="262"/>
                  </a:moveTo>
                  <a:lnTo>
                    <a:pt x="121" y="471"/>
                  </a:lnTo>
                  <a:lnTo>
                    <a:pt x="130" y="560"/>
                  </a:lnTo>
                  <a:lnTo>
                    <a:pt x="154" y="714"/>
                  </a:lnTo>
                  <a:lnTo>
                    <a:pt x="151" y="757"/>
                  </a:lnTo>
                  <a:lnTo>
                    <a:pt x="166" y="798"/>
                  </a:lnTo>
                  <a:lnTo>
                    <a:pt x="196" y="798"/>
                  </a:lnTo>
                  <a:lnTo>
                    <a:pt x="247" y="776"/>
                  </a:lnTo>
                  <a:lnTo>
                    <a:pt x="255" y="714"/>
                  </a:lnTo>
                  <a:lnTo>
                    <a:pt x="232" y="714"/>
                  </a:lnTo>
                  <a:lnTo>
                    <a:pt x="196" y="705"/>
                  </a:lnTo>
                  <a:lnTo>
                    <a:pt x="235" y="705"/>
                  </a:lnTo>
                  <a:lnTo>
                    <a:pt x="253" y="699"/>
                  </a:lnTo>
                  <a:lnTo>
                    <a:pt x="259" y="558"/>
                  </a:lnTo>
                  <a:lnTo>
                    <a:pt x="271" y="435"/>
                  </a:lnTo>
                  <a:lnTo>
                    <a:pt x="276" y="363"/>
                  </a:lnTo>
                  <a:lnTo>
                    <a:pt x="277" y="277"/>
                  </a:lnTo>
                  <a:lnTo>
                    <a:pt x="286" y="153"/>
                  </a:lnTo>
                  <a:lnTo>
                    <a:pt x="243" y="157"/>
                  </a:lnTo>
                  <a:lnTo>
                    <a:pt x="161" y="162"/>
                  </a:lnTo>
                  <a:lnTo>
                    <a:pt x="105" y="162"/>
                  </a:lnTo>
                  <a:lnTo>
                    <a:pt x="90" y="67"/>
                  </a:lnTo>
                  <a:lnTo>
                    <a:pt x="87" y="0"/>
                  </a:lnTo>
                  <a:lnTo>
                    <a:pt x="84" y="50"/>
                  </a:lnTo>
                  <a:lnTo>
                    <a:pt x="73" y="160"/>
                  </a:lnTo>
                  <a:lnTo>
                    <a:pt x="3" y="141"/>
                  </a:lnTo>
                  <a:lnTo>
                    <a:pt x="0" y="221"/>
                  </a:lnTo>
                  <a:lnTo>
                    <a:pt x="6" y="348"/>
                  </a:lnTo>
                  <a:lnTo>
                    <a:pt x="1" y="422"/>
                  </a:lnTo>
                  <a:lnTo>
                    <a:pt x="13" y="493"/>
                  </a:lnTo>
                  <a:lnTo>
                    <a:pt x="39" y="673"/>
                  </a:lnTo>
                  <a:lnTo>
                    <a:pt x="69" y="692"/>
                  </a:lnTo>
                  <a:lnTo>
                    <a:pt x="43" y="695"/>
                  </a:lnTo>
                  <a:lnTo>
                    <a:pt x="43" y="740"/>
                  </a:lnTo>
                  <a:lnTo>
                    <a:pt x="72" y="766"/>
                  </a:lnTo>
                  <a:lnTo>
                    <a:pt x="135" y="769"/>
                  </a:lnTo>
                  <a:lnTo>
                    <a:pt x="139" y="740"/>
                  </a:lnTo>
                  <a:lnTo>
                    <a:pt x="145" y="727"/>
                  </a:lnTo>
                  <a:lnTo>
                    <a:pt x="123" y="586"/>
                  </a:lnTo>
                  <a:lnTo>
                    <a:pt x="112" y="490"/>
                  </a:lnTo>
                  <a:lnTo>
                    <a:pt x="102" y="407"/>
                  </a:lnTo>
                  <a:lnTo>
                    <a:pt x="93" y="262"/>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6997" name="Group 19"/>
            <p:cNvGrpSpPr>
              <a:grpSpLocks/>
            </p:cNvGrpSpPr>
            <p:nvPr/>
          </p:nvGrpSpPr>
          <p:grpSpPr bwMode="auto">
            <a:xfrm>
              <a:off x="2941" y="3716"/>
              <a:ext cx="317" cy="202"/>
              <a:chOff x="2941" y="3716"/>
              <a:chExt cx="317" cy="202"/>
            </a:xfrm>
          </p:grpSpPr>
          <p:sp>
            <p:nvSpPr>
              <p:cNvPr id="127076" name="Freeform 20"/>
              <p:cNvSpPr>
                <a:spLocks/>
              </p:cNvSpPr>
              <p:nvPr/>
            </p:nvSpPr>
            <p:spPr bwMode="auto">
              <a:xfrm>
                <a:off x="2941" y="3716"/>
                <a:ext cx="317" cy="202"/>
              </a:xfrm>
              <a:custGeom>
                <a:avLst/>
                <a:gdLst>
                  <a:gd name="T0" fmla="*/ 111 w 317"/>
                  <a:gd name="T1" fmla="*/ 23 h 202"/>
                  <a:gd name="T2" fmla="*/ 68 w 317"/>
                  <a:gd name="T3" fmla="*/ 58 h 202"/>
                  <a:gd name="T4" fmla="*/ 0 w 317"/>
                  <a:gd name="T5" fmla="*/ 91 h 202"/>
                  <a:gd name="T6" fmla="*/ 0 w 317"/>
                  <a:gd name="T7" fmla="*/ 113 h 202"/>
                  <a:gd name="T8" fmla="*/ 36 w 317"/>
                  <a:gd name="T9" fmla="*/ 126 h 202"/>
                  <a:gd name="T10" fmla="*/ 98 w 317"/>
                  <a:gd name="T11" fmla="*/ 123 h 202"/>
                  <a:gd name="T12" fmla="*/ 163 w 317"/>
                  <a:gd name="T13" fmla="*/ 110 h 202"/>
                  <a:gd name="T14" fmla="*/ 205 w 317"/>
                  <a:gd name="T15" fmla="*/ 100 h 202"/>
                  <a:gd name="T16" fmla="*/ 196 w 317"/>
                  <a:gd name="T17" fmla="*/ 149 h 202"/>
                  <a:gd name="T18" fmla="*/ 187 w 317"/>
                  <a:gd name="T19" fmla="*/ 172 h 202"/>
                  <a:gd name="T20" fmla="*/ 191 w 317"/>
                  <a:gd name="T21" fmla="*/ 188 h 202"/>
                  <a:gd name="T22" fmla="*/ 239 w 317"/>
                  <a:gd name="T23" fmla="*/ 201 h 202"/>
                  <a:gd name="T24" fmla="*/ 292 w 317"/>
                  <a:gd name="T25" fmla="*/ 172 h 202"/>
                  <a:gd name="T26" fmla="*/ 304 w 317"/>
                  <a:gd name="T27" fmla="*/ 143 h 202"/>
                  <a:gd name="T28" fmla="*/ 304 w 317"/>
                  <a:gd name="T29" fmla="*/ 117 h 202"/>
                  <a:gd name="T30" fmla="*/ 316 w 317"/>
                  <a:gd name="T31" fmla="*/ 97 h 202"/>
                  <a:gd name="T32" fmla="*/ 310 w 317"/>
                  <a:gd name="T33" fmla="*/ 0 h 202"/>
                  <a:gd name="T34" fmla="*/ 111 w 317"/>
                  <a:gd name="T35" fmla="*/ 23 h 20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17" h="202">
                    <a:moveTo>
                      <a:pt x="111" y="23"/>
                    </a:moveTo>
                    <a:lnTo>
                      <a:pt x="68" y="58"/>
                    </a:lnTo>
                    <a:lnTo>
                      <a:pt x="0" y="91"/>
                    </a:lnTo>
                    <a:lnTo>
                      <a:pt x="0" y="113"/>
                    </a:lnTo>
                    <a:lnTo>
                      <a:pt x="36" y="126"/>
                    </a:lnTo>
                    <a:lnTo>
                      <a:pt x="98" y="123"/>
                    </a:lnTo>
                    <a:lnTo>
                      <a:pt x="163" y="110"/>
                    </a:lnTo>
                    <a:lnTo>
                      <a:pt x="205" y="100"/>
                    </a:lnTo>
                    <a:lnTo>
                      <a:pt x="196" y="149"/>
                    </a:lnTo>
                    <a:lnTo>
                      <a:pt x="187" y="172"/>
                    </a:lnTo>
                    <a:lnTo>
                      <a:pt x="191" y="188"/>
                    </a:lnTo>
                    <a:lnTo>
                      <a:pt x="239" y="201"/>
                    </a:lnTo>
                    <a:lnTo>
                      <a:pt x="292" y="172"/>
                    </a:lnTo>
                    <a:lnTo>
                      <a:pt x="304" y="143"/>
                    </a:lnTo>
                    <a:lnTo>
                      <a:pt x="304" y="117"/>
                    </a:lnTo>
                    <a:lnTo>
                      <a:pt x="316" y="97"/>
                    </a:lnTo>
                    <a:lnTo>
                      <a:pt x="310" y="0"/>
                    </a:lnTo>
                    <a:lnTo>
                      <a:pt x="111" y="23"/>
                    </a:lnTo>
                  </a:path>
                </a:pathLst>
              </a:custGeom>
              <a:solidFill>
                <a:srgbClr val="404040"/>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7077" name="Group 21"/>
              <p:cNvGrpSpPr>
                <a:grpSpLocks/>
              </p:cNvGrpSpPr>
              <p:nvPr/>
            </p:nvGrpSpPr>
            <p:grpSpPr bwMode="auto">
              <a:xfrm>
                <a:off x="2950" y="3758"/>
                <a:ext cx="278" cy="134"/>
                <a:chOff x="2950" y="3758"/>
                <a:chExt cx="278" cy="134"/>
              </a:xfrm>
            </p:grpSpPr>
            <p:sp>
              <p:nvSpPr>
                <p:cNvPr id="127078" name="Freeform 22"/>
                <p:cNvSpPr>
                  <a:spLocks/>
                </p:cNvSpPr>
                <p:nvPr/>
              </p:nvSpPr>
              <p:spPr bwMode="auto">
                <a:xfrm>
                  <a:off x="2950" y="3778"/>
                  <a:ext cx="96" cy="30"/>
                </a:xfrm>
                <a:custGeom>
                  <a:avLst/>
                  <a:gdLst>
                    <a:gd name="T0" fmla="*/ 0 w 96"/>
                    <a:gd name="T1" fmla="*/ 27 h 30"/>
                    <a:gd name="T2" fmla="*/ 50 w 96"/>
                    <a:gd name="T3" fmla="*/ 29 h 30"/>
                    <a:gd name="T4" fmla="*/ 95 w 96"/>
                    <a:gd name="T5" fmla="*/ 18 h 30"/>
                    <a:gd name="T6" fmla="*/ 59 w 96"/>
                    <a:gd name="T7" fmla="*/ 0 h 30"/>
                    <a:gd name="T8" fmla="*/ 0 w 96"/>
                    <a:gd name="T9" fmla="*/ 27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30">
                      <a:moveTo>
                        <a:pt x="0" y="27"/>
                      </a:moveTo>
                      <a:lnTo>
                        <a:pt x="50" y="29"/>
                      </a:lnTo>
                      <a:lnTo>
                        <a:pt x="95" y="18"/>
                      </a:lnTo>
                      <a:lnTo>
                        <a:pt x="59" y="0"/>
                      </a:lnTo>
                      <a:lnTo>
                        <a:pt x="0" y="27"/>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9" name="Freeform 23"/>
                <p:cNvSpPr>
                  <a:spLocks/>
                </p:cNvSpPr>
                <p:nvPr/>
              </p:nvSpPr>
              <p:spPr bwMode="auto">
                <a:xfrm>
                  <a:off x="3016" y="3758"/>
                  <a:ext cx="105" cy="33"/>
                </a:xfrm>
                <a:custGeom>
                  <a:avLst/>
                  <a:gdLst>
                    <a:gd name="T0" fmla="*/ 22 w 105"/>
                    <a:gd name="T1" fmla="*/ 0 h 33"/>
                    <a:gd name="T2" fmla="*/ 0 w 105"/>
                    <a:gd name="T3" fmla="*/ 16 h 33"/>
                    <a:gd name="T4" fmla="*/ 31 w 105"/>
                    <a:gd name="T5" fmla="*/ 32 h 33"/>
                    <a:gd name="T6" fmla="*/ 55 w 105"/>
                    <a:gd name="T7" fmla="*/ 28 h 33"/>
                    <a:gd name="T8" fmla="*/ 82 w 105"/>
                    <a:gd name="T9" fmla="*/ 21 h 33"/>
                    <a:gd name="T10" fmla="*/ 104 w 105"/>
                    <a:gd name="T11" fmla="*/ 15 h 33"/>
                    <a:gd name="T12" fmla="*/ 56 w 105"/>
                    <a:gd name="T13" fmla="*/ 11 h 33"/>
                    <a:gd name="T14" fmla="*/ 22 w 105"/>
                    <a:gd name="T15" fmla="*/ 0 h 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5" h="33">
                      <a:moveTo>
                        <a:pt x="22" y="0"/>
                      </a:moveTo>
                      <a:lnTo>
                        <a:pt x="0" y="16"/>
                      </a:lnTo>
                      <a:lnTo>
                        <a:pt x="31" y="32"/>
                      </a:lnTo>
                      <a:lnTo>
                        <a:pt x="55" y="28"/>
                      </a:lnTo>
                      <a:lnTo>
                        <a:pt x="82" y="21"/>
                      </a:lnTo>
                      <a:lnTo>
                        <a:pt x="104" y="15"/>
                      </a:lnTo>
                      <a:lnTo>
                        <a:pt x="56" y="11"/>
                      </a:lnTo>
                      <a:lnTo>
                        <a:pt x="22" y="0"/>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80" name="Freeform 24"/>
                <p:cNvSpPr>
                  <a:spLocks/>
                </p:cNvSpPr>
                <p:nvPr/>
              </p:nvSpPr>
              <p:spPr bwMode="auto">
                <a:xfrm>
                  <a:off x="3137" y="3829"/>
                  <a:ext cx="91" cy="63"/>
                </a:xfrm>
                <a:custGeom>
                  <a:avLst/>
                  <a:gdLst>
                    <a:gd name="T0" fmla="*/ 13 w 91"/>
                    <a:gd name="T1" fmla="*/ 18 h 63"/>
                    <a:gd name="T2" fmla="*/ 10 w 91"/>
                    <a:gd name="T3" fmla="*/ 35 h 63"/>
                    <a:gd name="T4" fmla="*/ 0 w 91"/>
                    <a:gd name="T5" fmla="*/ 53 h 63"/>
                    <a:gd name="T6" fmla="*/ 26 w 91"/>
                    <a:gd name="T7" fmla="*/ 61 h 63"/>
                    <a:gd name="T8" fmla="*/ 51 w 91"/>
                    <a:gd name="T9" fmla="*/ 62 h 63"/>
                    <a:gd name="T10" fmla="*/ 74 w 91"/>
                    <a:gd name="T11" fmla="*/ 50 h 63"/>
                    <a:gd name="T12" fmla="*/ 85 w 91"/>
                    <a:gd name="T13" fmla="*/ 36 h 63"/>
                    <a:gd name="T14" fmla="*/ 90 w 91"/>
                    <a:gd name="T15" fmla="*/ 5 h 63"/>
                    <a:gd name="T16" fmla="*/ 65 w 91"/>
                    <a:gd name="T17" fmla="*/ 11 h 63"/>
                    <a:gd name="T18" fmla="*/ 37 w 91"/>
                    <a:gd name="T19" fmla="*/ 11 h 63"/>
                    <a:gd name="T20" fmla="*/ 16 w 91"/>
                    <a:gd name="T21" fmla="*/ 0 h 63"/>
                    <a:gd name="T22" fmla="*/ 13 w 91"/>
                    <a:gd name="T23" fmla="*/ 18 h 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1" h="63">
                      <a:moveTo>
                        <a:pt x="13" y="18"/>
                      </a:moveTo>
                      <a:lnTo>
                        <a:pt x="10" y="35"/>
                      </a:lnTo>
                      <a:lnTo>
                        <a:pt x="0" y="53"/>
                      </a:lnTo>
                      <a:lnTo>
                        <a:pt x="26" y="61"/>
                      </a:lnTo>
                      <a:lnTo>
                        <a:pt x="51" y="62"/>
                      </a:lnTo>
                      <a:lnTo>
                        <a:pt x="74" y="50"/>
                      </a:lnTo>
                      <a:lnTo>
                        <a:pt x="85" y="36"/>
                      </a:lnTo>
                      <a:lnTo>
                        <a:pt x="90" y="5"/>
                      </a:lnTo>
                      <a:lnTo>
                        <a:pt x="65" y="11"/>
                      </a:lnTo>
                      <a:lnTo>
                        <a:pt x="37" y="11"/>
                      </a:lnTo>
                      <a:lnTo>
                        <a:pt x="16" y="0"/>
                      </a:lnTo>
                      <a:lnTo>
                        <a:pt x="13" y="18"/>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81" name="Freeform 25"/>
                <p:cNvSpPr>
                  <a:spLocks/>
                </p:cNvSpPr>
                <p:nvPr/>
              </p:nvSpPr>
              <p:spPr bwMode="auto">
                <a:xfrm>
                  <a:off x="3153" y="3791"/>
                  <a:ext cx="75" cy="45"/>
                </a:xfrm>
                <a:custGeom>
                  <a:avLst/>
                  <a:gdLst>
                    <a:gd name="T0" fmla="*/ 0 w 75"/>
                    <a:gd name="T1" fmla="*/ 33 h 45"/>
                    <a:gd name="T2" fmla="*/ 20 w 75"/>
                    <a:gd name="T3" fmla="*/ 42 h 45"/>
                    <a:gd name="T4" fmla="*/ 51 w 75"/>
                    <a:gd name="T5" fmla="*/ 44 h 45"/>
                    <a:gd name="T6" fmla="*/ 74 w 75"/>
                    <a:gd name="T7" fmla="*/ 39 h 45"/>
                    <a:gd name="T8" fmla="*/ 72 w 75"/>
                    <a:gd name="T9" fmla="*/ 17 h 45"/>
                    <a:gd name="T10" fmla="*/ 72 w 75"/>
                    <a:gd name="T11" fmla="*/ 0 h 45"/>
                    <a:gd name="T12" fmla="*/ 58 w 75"/>
                    <a:gd name="T13" fmla="*/ 8 h 45"/>
                    <a:gd name="T14" fmla="*/ 13 w 75"/>
                    <a:gd name="T15" fmla="*/ 14 h 45"/>
                    <a:gd name="T16" fmla="*/ 6 w 75"/>
                    <a:gd name="T17" fmla="*/ 9 h 45"/>
                    <a:gd name="T18" fmla="*/ 0 w 75"/>
                    <a:gd name="T19" fmla="*/ 33 h 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5" h="45">
                      <a:moveTo>
                        <a:pt x="0" y="33"/>
                      </a:moveTo>
                      <a:lnTo>
                        <a:pt x="20" y="42"/>
                      </a:lnTo>
                      <a:lnTo>
                        <a:pt x="51" y="44"/>
                      </a:lnTo>
                      <a:lnTo>
                        <a:pt x="74" y="39"/>
                      </a:lnTo>
                      <a:lnTo>
                        <a:pt x="72" y="17"/>
                      </a:lnTo>
                      <a:lnTo>
                        <a:pt x="72" y="0"/>
                      </a:lnTo>
                      <a:lnTo>
                        <a:pt x="58" y="8"/>
                      </a:lnTo>
                      <a:lnTo>
                        <a:pt x="13" y="14"/>
                      </a:lnTo>
                      <a:lnTo>
                        <a:pt x="6" y="9"/>
                      </a:lnTo>
                      <a:lnTo>
                        <a:pt x="0" y="33"/>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sp>
          <p:nvSpPr>
            <p:cNvPr id="126998" name="Freeform 26"/>
            <p:cNvSpPr>
              <a:spLocks/>
            </p:cNvSpPr>
            <p:nvPr/>
          </p:nvSpPr>
          <p:spPr bwMode="auto">
            <a:xfrm>
              <a:off x="3074" y="2400"/>
              <a:ext cx="128" cy="348"/>
            </a:xfrm>
            <a:custGeom>
              <a:avLst/>
              <a:gdLst>
                <a:gd name="T0" fmla="*/ 0 w 128"/>
                <a:gd name="T1" fmla="*/ 69 h 348"/>
                <a:gd name="T2" fmla="*/ 0 w 128"/>
                <a:gd name="T3" fmla="*/ 132 h 348"/>
                <a:gd name="T4" fmla="*/ 3 w 128"/>
                <a:gd name="T5" fmla="*/ 232 h 348"/>
                <a:gd name="T6" fmla="*/ 23 w 128"/>
                <a:gd name="T7" fmla="*/ 318 h 348"/>
                <a:gd name="T8" fmla="*/ 30 w 128"/>
                <a:gd name="T9" fmla="*/ 347 h 348"/>
                <a:gd name="T10" fmla="*/ 40 w 128"/>
                <a:gd name="T11" fmla="*/ 267 h 348"/>
                <a:gd name="T12" fmla="*/ 53 w 128"/>
                <a:gd name="T13" fmla="*/ 185 h 348"/>
                <a:gd name="T14" fmla="*/ 73 w 128"/>
                <a:gd name="T15" fmla="*/ 132 h 348"/>
                <a:gd name="T16" fmla="*/ 91 w 128"/>
                <a:gd name="T17" fmla="*/ 90 h 348"/>
                <a:gd name="T18" fmla="*/ 101 w 128"/>
                <a:gd name="T19" fmla="*/ 75 h 348"/>
                <a:gd name="T20" fmla="*/ 127 w 128"/>
                <a:gd name="T21" fmla="*/ 29 h 348"/>
                <a:gd name="T22" fmla="*/ 120 w 128"/>
                <a:gd name="T23" fmla="*/ 0 h 348"/>
                <a:gd name="T24" fmla="*/ 1 w 128"/>
                <a:gd name="T25" fmla="*/ 26 h 348"/>
                <a:gd name="T26" fmla="*/ 0 w 128"/>
                <a:gd name="T27" fmla="*/ 69 h 3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28" h="348">
                  <a:moveTo>
                    <a:pt x="0" y="69"/>
                  </a:moveTo>
                  <a:lnTo>
                    <a:pt x="0" y="132"/>
                  </a:lnTo>
                  <a:lnTo>
                    <a:pt x="3" y="232"/>
                  </a:lnTo>
                  <a:lnTo>
                    <a:pt x="23" y="318"/>
                  </a:lnTo>
                  <a:lnTo>
                    <a:pt x="30" y="347"/>
                  </a:lnTo>
                  <a:lnTo>
                    <a:pt x="40" y="267"/>
                  </a:lnTo>
                  <a:lnTo>
                    <a:pt x="53" y="185"/>
                  </a:lnTo>
                  <a:lnTo>
                    <a:pt x="73" y="132"/>
                  </a:lnTo>
                  <a:lnTo>
                    <a:pt x="91" y="90"/>
                  </a:lnTo>
                  <a:lnTo>
                    <a:pt x="101" y="75"/>
                  </a:lnTo>
                  <a:lnTo>
                    <a:pt x="127" y="29"/>
                  </a:lnTo>
                  <a:lnTo>
                    <a:pt x="120" y="0"/>
                  </a:lnTo>
                  <a:lnTo>
                    <a:pt x="1" y="26"/>
                  </a:lnTo>
                  <a:lnTo>
                    <a:pt x="0" y="69"/>
                  </a:lnTo>
                </a:path>
              </a:pathLst>
            </a:custGeom>
            <a:solidFill>
              <a:srgbClr val="C0C0C0"/>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9" name="Freeform 27"/>
            <p:cNvSpPr>
              <a:spLocks/>
            </p:cNvSpPr>
            <p:nvPr/>
          </p:nvSpPr>
          <p:spPr bwMode="auto">
            <a:xfrm>
              <a:off x="3013" y="2447"/>
              <a:ext cx="92" cy="421"/>
            </a:xfrm>
            <a:custGeom>
              <a:avLst/>
              <a:gdLst>
                <a:gd name="T0" fmla="*/ 42 w 92"/>
                <a:gd name="T1" fmla="*/ 0 h 421"/>
                <a:gd name="T2" fmla="*/ 16 w 92"/>
                <a:gd name="T3" fmla="*/ 16 h 421"/>
                <a:gd name="T4" fmla="*/ 10 w 92"/>
                <a:gd name="T5" fmla="*/ 32 h 421"/>
                <a:gd name="T6" fmla="*/ 0 w 92"/>
                <a:gd name="T7" fmla="*/ 66 h 421"/>
                <a:gd name="T8" fmla="*/ 20 w 92"/>
                <a:gd name="T9" fmla="*/ 78 h 421"/>
                <a:gd name="T10" fmla="*/ 5 w 92"/>
                <a:gd name="T11" fmla="*/ 96 h 421"/>
                <a:gd name="T12" fmla="*/ 12 w 92"/>
                <a:gd name="T13" fmla="*/ 136 h 421"/>
                <a:gd name="T14" fmla="*/ 18 w 92"/>
                <a:gd name="T15" fmla="*/ 174 h 421"/>
                <a:gd name="T16" fmla="*/ 27 w 92"/>
                <a:gd name="T17" fmla="*/ 227 h 421"/>
                <a:gd name="T18" fmla="*/ 34 w 92"/>
                <a:gd name="T19" fmla="*/ 257 h 421"/>
                <a:gd name="T20" fmla="*/ 40 w 92"/>
                <a:gd name="T21" fmla="*/ 296 h 421"/>
                <a:gd name="T22" fmla="*/ 73 w 92"/>
                <a:gd name="T23" fmla="*/ 420 h 421"/>
                <a:gd name="T24" fmla="*/ 91 w 92"/>
                <a:gd name="T25" fmla="*/ 373 h 421"/>
                <a:gd name="T26" fmla="*/ 69 w 92"/>
                <a:gd name="T27" fmla="*/ 270 h 421"/>
                <a:gd name="T28" fmla="*/ 57 w 92"/>
                <a:gd name="T29" fmla="*/ 211 h 421"/>
                <a:gd name="T30" fmla="*/ 53 w 92"/>
                <a:gd name="T31" fmla="*/ 156 h 421"/>
                <a:gd name="T32" fmla="*/ 52 w 92"/>
                <a:gd name="T33" fmla="*/ 89 h 421"/>
                <a:gd name="T34" fmla="*/ 50 w 92"/>
                <a:gd name="T35" fmla="*/ 49 h 421"/>
                <a:gd name="T36" fmla="*/ 55 w 92"/>
                <a:gd name="T37" fmla="*/ 33 h 421"/>
                <a:gd name="T38" fmla="*/ 48 w 92"/>
                <a:gd name="T39" fmla="*/ 19 h 421"/>
                <a:gd name="T40" fmla="*/ 45 w 92"/>
                <a:gd name="T41" fmla="*/ 11 h 421"/>
                <a:gd name="T42" fmla="*/ 42 w 92"/>
                <a:gd name="T43" fmla="*/ 0 h 42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2" h="421">
                  <a:moveTo>
                    <a:pt x="42" y="0"/>
                  </a:moveTo>
                  <a:lnTo>
                    <a:pt x="16" y="16"/>
                  </a:lnTo>
                  <a:lnTo>
                    <a:pt x="10" y="32"/>
                  </a:lnTo>
                  <a:lnTo>
                    <a:pt x="0" y="66"/>
                  </a:lnTo>
                  <a:lnTo>
                    <a:pt x="20" y="78"/>
                  </a:lnTo>
                  <a:lnTo>
                    <a:pt x="5" y="96"/>
                  </a:lnTo>
                  <a:lnTo>
                    <a:pt x="12" y="136"/>
                  </a:lnTo>
                  <a:lnTo>
                    <a:pt x="18" y="174"/>
                  </a:lnTo>
                  <a:lnTo>
                    <a:pt x="27" y="227"/>
                  </a:lnTo>
                  <a:lnTo>
                    <a:pt x="34" y="257"/>
                  </a:lnTo>
                  <a:lnTo>
                    <a:pt x="40" y="296"/>
                  </a:lnTo>
                  <a:lnTo>
                    <a:pt x="73" y="420"/>
                  </a:lnTo>
                  <a:lnTo>
                    <a:pt x="91" y="373"/>
                  </a:lnTo>
                  <a:lnTo>
                    <a:pt x="69" y="270"/>
                  </a:lnTo>
                  <a:lnTo>
                    <a:pt x="57" y="211"/>
                  </a:lnTo>
                  <a:lnTo>
                    <a:pt x="53" y="156"/>
                  </a:lnTo>
                  <a:lnTo>
                    <a:pt x="52" y="89"/>
                  </a:lnTo>
                  <a:lnTo>
                    <a:pt x="50" y="49"/>
                  </a:lnTo>
                  <a:lnTo>
                    <a:pt x="55" y="33"/>
                  </a:lnTo>
                  <a:lnTo>
                    <a:pt x="48" y="19"/>
                  </a:lnTo>
                  <a:lnTo>
                    <a:pt x="45" y="11"/>
                  </a:lnTo>
                  <a:lnTo>
                    <a:pt x="42"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0" name="Freeform 28"/>
            <p:cNvSpPr>
              <a:spLocks/>
            </p:cNvSpPr>
            <p:nvPr/>
          </p:nvSpPr>
          <p:spPr bwMode="auto">
            <a:xfrm>
              <a:off x="2682" y="2421"/>
              <a:ext cx="700" cy="1381"/>
            </a:xfrm>
            <a:custGeom>
              <a:avLst/>
              <a:gdLst>
                <a:gd name="T0" fmla="*/ 0 w 700"/>
                <a:gd name="T1" fmla="*/ 156 h 1381"/>
                <a:gd name="T2" fmla="*/ 34 w 700"/>
                <a:gd name="T3" fmla="*/ 141 h 1381"/>
                <a:gd name="T4" fmla="*/ 46 w 700"/>
                <a:gd name="T5" fmla="*/ 106 h 1381"/>
                <a:gd name="T6" fmla="*/ 52 w 700"/>
                <a:gd name="T7" fmla="*/ 96 h 1381"/>
                <a:gd name="T8" fmla="*/ 171 w 700"/>
                <a:gd name="T9" fmla="*/ 182 h 1381"/>
                <a:gd name="T10" fmla="*/ 186 w 700"/>
                <a:gd name="T11" fmla="*/ 180 h 1381"/>
                <a:gd name="T12" fmla="*/ 202 w 700"/>
                <a:gd name="T13" fmla="*/ 173 h 1381"/>
                <a:gd name="T14" fmla="*/ 255 w 700"/>
                <a:gd name="T15" fmla="*/ 107 h 1381"/>
                <a:gd name="T16" fmla="*/ 278 w 700"/>
                <a:gd name="T17" fmla="*/ 71 h 1381"/>
                <a:gd name="T18" fmla="*/ 302 w 700"/>
                <a:gd name="T19" fmla="*/ 46 h 1381"/>
                <a:gd name="T20" fmla="*/ 351 w 700"/>
                <a:gd name="T21" fmla="*/ 33 h 1381"/>
                <a:gd name="T22" fmla="*/ 522 w 700"/>
                <a:gd name="T23" fmla="*/ 0 h 1381"/>
                <a:gd name="T24" fmla="*/ 571 w 700"/>
                <a:gd name="T25" fmla="*/ 40 h 1381"/>
                <a:gd name="T26" fmla="*/ 639 w 700"/>
                <a:gd name="T27" fmla="*/ 70 h 1381"/>
                <a:gd name="T28" fmla="*/ 653 w 700"/>
                <a:gd name="T29" fmla="*/ 137 h 1381"/>
                <a:gd name="T30" fmla="*/ 680 w 700"/>
                <a:gd name="T31" fmla="*/ 251 h 1381"/>
                <a:gd name="T32" fmla="*/ 699 w 700"/>
                <a:gd name="T33" fmla="*/ 365 h 1381"/>
                <a:gd name="T34" fmla="*/ 690 w 700"/>
                <a:gd name="T35" fmla="*/ 494 h 1381"/>
                <a:gd name="T36" fmla="*/ 639 w 700"/>
                <a:gd name="T37" fmla="*/ 575 h 1381"/>
                <a:gd name="T38" fmla="*/ 615 w 700"/>
                <a:gd name="T39" fmla="*/ 707 h 1381"/>
                <a:gd name="T40" fmla="*/ 588 w 700"/>
                <a:gd name="T41" fmla="*/ 1156 h 1381"/>
                <a:gd name="T42" fmla="*/ 582 w 700"/>
                <a:gd name="T43" fmla="*/ 1298 h 1381"/>
                <a:gd name="T44" fmla="*/ 526 w 700"/>
                <a:gd name="T45" fmla="*/ 1374 h 1381"/>
                <a:gd name="T46" fmla="*/ 467 w 700"/>
                <a:gd name="T47" fmla="*/ 1347 h 1381"/>
                <a:gd name="T48" fmla="*/ 390 w 700"/>
                <a:gd name="T49" fmla="*/ 1343 h 1381"/>
                <a:gd name="T50" fmla="*/ 344 w 700"/>
                <a:gd name="T51" fmla="*/ 1285 h 1381"/>
                <a:gd name="T52" fmla="*/ 311 w 700"/>
                <a:gd name="T53" fmla="*/ 985 h 1381"/>
                <a:gd name="T54" fmla="*/ 278 w 700"/>
                <a:gd name="T55" fmla="*/ 659 h 1381"/>
                <a:gd name="T56" fmla="*/ 304 w 700"/>
                <a:gd name="T57" fmla="*/ 368 h 1381"/>
                <a:gd name="T58" fmla="*/ 229 w 700"/>
                <a:gd name="T59" fmla="*/ 312 h 1381"/>
                <a:gd name="T60" fmla="*/ 177 w 700"/>
                <a:gd name="T61" fmla="*/ 318 h 1381"/>
                <a:gd name="T62" fmla="*/ 90 w 700"/>
                <a:gd name="T63" fmla="*/ 253 h 13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00" h="1381">
                  <a:moveTo>
                    <a:pt x="2" y="163"/>
                  </a:moveTo>
                  <a:lnTo>
                    <a:pt x="0" y="156"/>
                  </a:lnTo>
                  <a:lnTo>
                    <a:pt x="16" y="155"/>
                  </a:lnTo>
                  <a:lnTo>
                    <a:pt x="34" y="141"/>
                  </a:lnTo>
                  <a:lnTo>
                    <a:pt x="46" y="119"/>
                  </a:lnTo>
                  <a:lnTo>
                    <a:pt x="46" y="106"/>
                  </a:lnTo>
                  <a:lnTo>
                    <a:pt x="43" y="100"/>
                  </a:lnTo>
                  <a:lnTo>
                    <a:pt x="52" y="96"/>
                  </a:lnTo>
                  <a:lnTo>
                    <a:pt x="165" y="184"/>
                  </a:lnTo>
                  <a:lnTo>
                    <a:pt x="171" y="182"/>
                  </a:lnTo>
                  <a:lnTo>
                    <a:pt x="186" y="188"/>
                  </a:lnTo>
                  <a:lnTo>
                    <a:pt x="186" y="180"/>
                  </a:lnTo>
                  <a:lnTo>
                    <a:pt x="200" y="180"/>
                  </a:lnTo>
                  <a:lnTo>
                    <a:pt x="202" y="173"/>
                  </a:lnTo>
                  <a:lnTo>
                    <a:pt x="221" y="149"/>
                  </a:lnTo>
                  <a:lnTo>
                    <a:pt x="255" y="107"/>
                  </a:lnTo>
                  <a:lnTo>
                    <a:pt x="264" y="97"/>
                  </a:lnTo>
                  <a:lnTo>
                    <a:pt x="278" y="71"/>
                  </a:lnTo>
                  <a:lnTo>
                    <a:pt x="289" y="55"/>
                  </a:lnTo>
                  <a:lnTo>
                    <a:pt x="302" y="46"/>
                  </a:lnTo>
                  <a:lnTo>
                    <a:pt x="328" y="36"/>
                  </a:lnTo>
                  <a:lnTo>
                    <a:pt x="351" y="33"/>
                  </a:lnTo>
                  <a:lnTo>
                    <a:pt x="375" y="16"/>
                  </a:lnTo>
                  <a:lnTo>
                    <a:pt x="522" y="0"/>
                  </a:lnTo>
                  <a:lnTo>
                    <a:pt x="528" y="18"/>
                  </a:lnTo>
                  <a:lnTo>
                    <a:pt x="571" y="40"/>
                  </a:lnTo>
                  <a:lnTo>
                    <a:pt x="618" y="55"/>
                  </a:lnTo>
                  <a:lnTo>
                    <a:pt x="639" y="70"/>
                  </a:lnTo>
                  <a:lnTo>
                    <a:pt x="647" y="84"/>
                  </a:lnTo>
                  <a:lnTo>
                    <a:pt x="653" y="137"/>
                  </a:lnTo>
                  <a:lnTo>
                    <a:pt x="664" y="192"/>
                  </a:lnTo>
                  <a:lnTo>
                    <a:pt x="680" y="251"/>
                  </a:lnTo>
                  <a:lnTo>
                    <a:pt x="696" y="313"/>
                  </a:lnTo>
                  <a:lnTo>
                    <a:pt x="699" y="365"/>
                  </a:lnTo>
                  <a:lnTo>
                    <a:pt x="693" y="432"/>
                  </a:lnTo>
                  <a:lnTo>
                    <a:pt x="690" y="494"/>
                  </a:lnTo>
                  <a:lnTo>
                    <a:pt x="673" y="581"/>
                  </a:lnTo>
                  <a:lnTo>
                    <a:pt x="639" y="575"/>
                  </a:lnTo>
                  <a:lnTo>
                    <a:pt x="633" y="666"/>
                  </a:lnTo>
                  <a:lnTo>
                    <a:pt x="615" y="707"/>
                  </a:lnTo>
                  <a:lnTo>
                    <a:pt x="602" y="991"/>
                  </a:lnTo>
                  <a:lnTo>
                    <a:pt x="588" y="1156"/>
                  </a:lnTo>
                  <a:lnTo>
                    <a:pt x="579" y="1256"/>
                  </a:lnTo>
                  <a:lnTo>
                    <a:pt x="582" y="1298"/>
                  </a:lnTo>
                  <a:lnTo>
                    <a:pt x="579" y="1344"/>
                  </a:lnTo>
                  <a:lnTo>
                    <a:pt x="526" y="1374"/>
                  </a:lnTo>
                  <a:lnTo>
                    <a:pt x="485" y="1380"/>
                  </a:lnTo>
                  <a:lnTo>
                    <a:pt x="467" y="1347"/>
                  </a:lnTo>
                  <a:lnTo>
                    <a:pt x="442" y="1347"/>
                  </a:lnTo>
                  <a:lnTo>
                    <a:pt x="390" y="1343"/>
                  </a:lnTo>
                  <a:lnTo>
                    <a:pt x="352" y="1329"/>
                  </a:lnTo>
                  <a:lnTo>
                    <a:pt x="344" y="1285"/>
                  </a:lnTo>
                  <a:lnTo>
                    <a:pt x="346" y="1248"/>
                  </a:lnTo>
                  <a:lnTo>
                    <a:pt x="311" y="985"/>
                  </a:lnTo>
                  <a:lnTo>
                    <a:pt x="312" y="705"/>
                  </a:lnTo>
                  <a:lnTo>
                    <a:pt x="278" y="659"/>
                  </a:lnTo>
                  <a:lnTo>
                    <a:pt x="309" y="423"/>
                  </a:lnTo>
                  <a:lnTo>
                    <a:pt x="304" y="368"/>
                  </a:lnTo>
                  <a:lnTo>
                    <a:pt x="305" y="259"/>
                  </a:lnTo>
                  <a:lnTo>
                    <a:pt x="229" y="312"/>
                  </a:lnTo>
                  <a:lnTo>
                    <a:pt x="205" y="320"/>
                  </a:lnTo>
                  <a:lnTo>
                    <a:pt x="177" y="318"/>
                  </a:lnTo>
                  <a:lnTo>
                    <a:pt x="129" y="296"/>
                  </a:lnTo>
                  <a:lnTo>
                    <a:pt x="90" y="253"/>
                  </a:lnTo>
                  <a:lnTo>
                    <a:pt x="2" y="163"/>
                  </a:lnTo>
                </a:path>
              </a:pathLst>
            </a:custGeom>
            <a:solidFill>
              <a:srgbClr val="606060"/>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1" name="Freeform 29"/>
            <p:cNvSpPr>
              <a:spLocks/>
            </p:cNvSpPr>
            <p:nvPr/>
          </p:nvSpPr>
          <p:spPr bwMode="auto">
            <a:xfrm>
              <a:off x="3091" y="2435"/>
              <a:ext cx="137" cy="417"/>
            </a:xfrm>
            <a:custGeom>
              <a:avLst/>
              <a:gdLst>
                <a:gd name="T0" fmla="*/ 112 w 137"/>
                <a:gd name="T1" fmla="*/ 0 h 417"/>
                <a:gd name="T2" fmla="*/ 113 w 137"/>
                <a:gd name="T3" fmla="*/ 8 h 417"/>
                <a:gd name="T4" fmla="*/ 136 w 137"/>
                <a:gd name="T5" fmla="*/ 21 h 417"/>
                <a:gd name="T6" fmla="*/ 127 w 137"/>
                <a:gd name="T7" fmla="*/ 47 h 417"/>
                <a:gd name="T8" fmla="*/ 122 w 137"/>
                <a:gd name="T9" fmla="*/ 77 h 417"/>
                <a:gd name="T10" fmla="*/ 98 w 137"/>
                <a:gd name="T11" fmla="*/ 75 h 417"/>
                <a:gd name="T12" fmla="*/ 119 w 137"/>
                <a:gd name="T13" fmla="*/ 101 h 417"/>
                <a:gd name="T14" fmla="*/ 101 w 137"/>
                <a:gd name="T15" fmla="*/ 117 h 417"/>
                <a:gd name="T16" fmla="*/ 80 w 137"/>
                <a:gd name="T17" fmla="*/ 153 h 417"/>
                <a:gd name="T18" fmla="*/ 66 w 137"/>
                <a:gd name="T19" fmla="*/ 198 h 417"/>
                <a:gd name="T20" fmla="*/ 56 w 137"/>
                <a:gd name="T21" fmla="*/ 248 h 417"/>
                <a:gd name="T22" fmla="*/ 47 w 137"/>
                <a:gd name="T23" fmla="*/ 298 h 417"/>
                <a:gd name="T24" fmla="*/ 24 w 137"/>
                <a:gd name="T25" fmla="*/ 416 h 417"/>
                <a:gd name="T26" fmla="*/ 0 w 137"/>
                <a:gd name="T27" fmla="*/ 368 h 417"/>
                <a:gd name="T28" fmla="*/ 22 w 137"/>
                <a:gd name="T29" fmla="*/ 290 h 417"/>
                <a:gd name="T30" fmla="*/ 27 w 137"/>
                <a:gd name="T31" fmla="*/ 244 h 417"/>
                <a:gd name="T32" fmla="*/ 34 w 137"/>
                <a:gd name="T33" fmla="*/ 195 h 417"/>
                <a:gd name="T34" fmla="*/ 42 w 137"/>
                <a:gd name="T35" fmla="*/ 153 h 417"/>
                <a:gd name="T36" fmla="*/ 56 w 137"/>
                <a:gd name="T37" fmla="*/ 109 h 417"/>
                <a:gd name="T38" fmla="*/ 72 w 137"/>
                <a:gd name="T39" fmla="*/ 74 h 417"/>
                <a:gd name="T40" fmla="*/ 94 w 137"/>
                <a:gd name="T41" fmla="*/ 37 h 417"/>
                <a:gd name="T42" fmla="*/ 112 w 137"/>
                <a:gd name="T43" fmla="*/ 0 h 4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37" h="417">
                  <a:moveTo>
                    <a:pt x="112" y="0"/>
                  </a:moveTo>
                  <a:lnTo>
                    <a:pt x="113" y="8"/>
                  </a:lnTo>
                  <a:lnTo>
                    <a:pt x="136" y="21"/>
                  </a:lnTo>
                  <a:lnTo>
                    <a:pt x="127" y="47"/>
                  </a:lnTo>
                  <a:lnTo>
                    <a:pt x="122" y="77"/>
                  </a:lnTo>
                  <a:lnTo>
                    <a:pt x="98" y="75"/>
                  </a:lnTo>
                  <a:lnTo>
                    <a:pt x="119" y="101"/>
                  </a:lnTo>
                  <a:lnTo>
                    <a:pt x="101" y="117"/>
                  </a:lnTo>
                  <a:lnTo>
                    <a:pt x="80" y="153"/>
                  </a:lnTo>
                  <a:lnTo>
                    <a:pt x="66" y="198"/>
                  </a:lnTo>
                  <a:lnTo>
                    <a:pt x="56" y="248"/>
                  </a:lnTo>
                  <a:lnTo>
                    <a:pt x="47" y="298"/>
                  </a:lnTo>
                  <a:lnTo>
                    <a:pt x="24" y="416"/>
                  </a:lnTo>
                  <a:lnTo>
                    <a:pt x="0" y="368"/>
                  </a:lnTo>
                  <a:lnTo>
                    <a:pt x="22" y="290"/>
                  </a:lnTo>
                  <a:lnTo>
                    <a:pt x="27" y="244"/>
                  </a:lnTo>
                  <a:lnTo>
                    <a:pt x="34" y="195"/>
                  </a:lnTo>
                  <a:lnTo>
                    <a:pt x="42" y="153"/>
                  </a:lnTo>
                  <a:lnTo>
                    <a:pt x="56" y="109"/>
                  </a:lnTo>
                  <a:lnTo>
                    <a:pt x="72" y="74"/>
                  </a:lnTo>
                  <a:lnTo>
                    <a:pt x="94" y="37"/>
                  </a:lnTo>
                  <a:lnTo>
                    <a:pt x="112"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2" name="Freeform 30"/>
            <p:cNvSpPr>
              <a:spLocks/>
            </p:cNvSpPr>
            <p:nvPr/>
          </p:nvSpPr>
          <p:spPr bwMode="auto">
            <a:xfrm>
              <a:off x="3091" y="2457"/>
              <a:ext cx="219" cy="685"/>
            </a:xfrm>
            <a:custGeom>
              <a:avLst/>
              <a:gdLst>
                <a:gd name="T0" fmla="*/ 138 w 219"/>
                <a:gd name="T1" fmla="*/ 0 h 685"/>
                <a:gd name="T2" fmla="*/ 132 w 219"/>
                <a:gd name="T3" fmla="*/ 29 h 685"/>
                <a:gd name="T4" fmla="*/ 132 w 219"/>
                <a:gd name="T5" fmla="*/ 56 h 685"/>
                <a:gd name="T6" fmla="*/ 126 w 219"/>
                <a:gd name="T7" fmla="*/ 61 h 685"/>
                <a:gd name="T8" fmla="*/ 108 w 219"/>
                <a:gd name="T9" fmla="*/ 58 h 685"/>
                <a:gd name="T10" fmla="*/ 117 w 219"/>
                <a:gd name="T11" fmla="*/ 68 h 685"/>
                <a:gd name="T12" fmla="*/ 123 w 219"/>
                <a:gd name="T13" fmla="*/ 77 h 685"/>
                <a:gd name="T14" fmla="*/ 121 w 219"/>
                <a:gd name="T15" fmla="*/ 83 h 685"/>
                <a:gd name="T16" fmla="*/ 112 w 219"/>
                <a:gd name="T17" fmla="*/ 87 h 685"/>
                <a:gd name="T18" fmla="*/ 96 w 219"/>
                <a:gd name="T19" fmla="*/ 116 h 685"/>
                <a:gd name="T20" fmla="*/ 86 w 219"/>
                <a:gd name="T21" fmla="*/ 134 h 685"/>
                <a:gd name="T22" fmla="*/ 77 w 219"/>
                <a:gd name="T23" fmla="*/ 165 h 685"/>
                <a:gd name="T24" fmla="*/ 68 w 219"/>
                <a:gd name="T25" fmla="*/ 204 h 685"/>
                <a:gd name="T26" fmla="*/ 61 w 219"/>
                <a:gd name="T27" fmla="*/ 250 h 685"/>
                <a:gd name="T28" fmla="*/ 47 w 219"/>
                <a:gd name="T29" fmla="*/ 282 h 685"/>
                <a:gd name="T30" fmla="*/ 31 w 219"/>
                <a:gd name="T31" fmla="*/ 315 h 685"/>
                <a:gd name="T32" fmla="*/ 1 w 219"/>
                <a:gd name="T33" fmla="*/ 390 h 685"/>
                <a:gd name="T34" fmla="*/ 0 w 219"/>
                <a:gd name="T35" fmla="*/ 453 h 685"/>
                <a:gd name="T36" fmla="*/ 4 w 219"/>
                <a:gd name="T37" fmla="*/ 592 h 685"/>
                <a:gd name="T38" fmla="*/ 20 w 219"/>
                <a:gd name="T39" fmla="*/ 684 h 685"/>
                <a:gd name="T40" fmla="*/ 74 w 219"/>
                <a:gd name="T41" fmla="*/ 683 h 685"/>
                <a:gd name="T42" fmla="*/ 163 w 219"/>
                <a:gd name="T43" fmla="*/ 675 h 685"/>
                <a:gd name="T44" fmla="*/ 218 w 219"/>
                <a:gd name="T45" fmla="*/ 641 h 685"/>
                <a:gd name="T46" fmla="*/ 210 w 219"/>
                <a:gd name="T47" fmla="*/ 517 h 685"/>
                <a:gd name="T48" fmla="*/ 155 w 219"/>
                <a:gd name="T49" fmla="*/ 506 h 685"/>
                <a:gd name="T50" fmla="*/ 158 w 219"/>
                <a:gd name="T51" fmla="*/ 475 h 685"/>
                <a:gd name="T52" fmla="*/ 172 w 219"/>
                <a:gd name="T53" fmla="*/ 387 h 685"/>
                <a:gd name="T54" fmla="*/ 177 w 219"/>
                <a:gd name="T55" fmla="*/ 321 h 685"/>
                <a:gd name="T56" fmla="*/ 177 w 219"/>
                <a:gd name="T57" fmla="*/ 299 h 685"/>
                <a:gd name="T58" fmla="*/ 168 w 219"/>
                <a:gd name="T59" fmla="*/ 283 h 685"/>
                <a:gd name="T60" fmla="*/ 173 w 219"/>
                <a:gd name="T61" fmla="*/ 275 h 685"/>
                <a:gd name="T62" fmla="*/ 168 w 219"/>
                <a:gd name="T63" fmla="*/ 252 h 685"/>
                <a:gd name="T64" fmla="*/ 157 w 219"/>
                <a:gd name="T65" fmla="*/ 206 h 685"/>
                <a:gd name="T66" fmla="*/ 150 w 219"/>
                <a:gd name="T67" fmla="*/ 172 h 685"/>
                <a:gd name="T68" fmla="*/ 138 w 219"/>
                <a:gd name="T69" fmla="*/ 148 h 685"/>
                <a:gd name="T70" fmla="*/ 150 w 219"/>
                <a:gd name="T71" fmla="*/ 156 h 685"/>
                <a:gd name="T72" fmla="*/ 150 w 219"/>
                <a:gd name="T73" fmla="*/ 125 h 685"/>
                <a:gd name="T74" fmla="*/ 156 w 219"/>
                <a:gd name="T75" fmla="*/ 92 h 685"/>
                <a:gd name="T76" fmla="*/ 168 w 219"/>
                <a:gd name="T77" fmla="*/ 64 h 685"/>
                <a:gd name="T78" fmla="*/ 181 w 219"/>
                <a:gd name="T79" fmla="*/ 45 h 685"/>
                <a:gd name="T80" fmla="*/ 192 w 219"/>
                <a:gd name="T81" fmla="*/ 33 h 685"/>
                <a:gd name="T82" fmla="*/ 200 w 219"/>
                <a:gd name="T83" fmla="*/ 24 h 685"/>
                <a:gd name="T84" fmla="*/ 184 w 219"/>
                <a:gd name="T85" fmla="*/ 18 h 685"/>
                <a:gd name="T86" fmla="*/ 163 w 219"/>
                <a:gd name="T87" fmla="*/ 12 h 685"/>
                <a:gd name="T88" fmla="*/ 138 w 219"/>
                <a:gd name="T89" fmla="*/ 0 h 68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9" h="685">
                  <a:moveTo>
                    <a:pt x="138" y="0"/>
                  </a:moveTo>
                  <a:lnTo>
                    <a:pt x="132" y="29"/>
                  </a:lnTo>
                  <a:lnTo>
                    <a:pt x="132" y="56"/>
                  </a:lnTo>
                  <a:lnTo>
                    <a:pt x="126" y="61"/>
                  </a:lnTo>
                  <a:lnTo>
                    <a:pt x="108" y="58"/>
                  </a:lnTo>
                  <a:lnTo>
                    <a:pt x="117" y="68"/>
                  </a:lnTo>
                  <a:lnTo>
                    <a:pt x="123" y="77"/>
                  </a:lnTo>
                  <a:lnTo>
                    <a:pt x="121" y="83"/>
                  </a:lnTo>
                  <a:lnTo>
                    <a:pt x="112" y="87"/>
                  </a:lnTo>
                  <a:lnTo>
                    <a:pt x="96" y="116"/>
                  </a:lnTo>
                  <a:lnTo>
                    <a:pt x="86" y="134"/>
                  </a:lnTo>
                  <a:lnTo>
                    <a:pt x="77" y="165"/>
                  </a:lnTo>
                  <a:lnTo>
                    <a:pt x="68" y="204"/>
                  </a:lnTo>
                  <a:lnTo>
                    <a:pt x="61" y="250"/>
                  </a:lnTo>
                  <a:lnTo>
                    <a:pt x="47" y="282"/>
                  </a:lnTo>
                  <a:lnTo>
                    <a:pt x="31" y="315"/>
                  </a:lnTo>
                  <a:lnTo>
                    <a:pt x="1" y="390"/>
                  </a:lnTo>
                  <a:lnTo>
                    <a:pt x="0" y="453"/>
                  </a:lnTo>
                  <a:lnTo>
                    <a:pt x="4" y="592"/>
                  </a:lnTo>
                  <a:lnTo>
                    <a:pt x="20" y="684"/>
                  </a:lnTo>
                  <a:lnTo>
                    <a:pt x="74" y="683"/>
                  </a:lnTo>
                  <a:lnTo>
                    <a:pt x="163" y="675"/>
                  </a:lnTo>
                  <a:lnTo>
                    <a:pt x="218" y="641"/>
                  </a:lnTo>
                  <a:lnTo>
                    <a:pt x="210" y="517"/>
                  </a:lnTo>
                  <a:lnTo>
                    <a:pt x="155" y="506"/>
                  </a:lnTo>
                  <a:lnTo>
                    <a:pt x="158" y="475"/>
                  </a:lnTo>
                  <a:lnTo>
                    <a:pt x="172" y="387"/>
                  </a:lnTo>
                  <a:lnTo>
                    <a:pt x="177" y="321"/>
                  </a:lnTo>
                  <a:lnTo>
                    <a:pt x="177" y="299"/>
                  </a:lnTo>
                  <a:lnTo>
                    <a:pt x="168" y="283"/>
                  </a:lnTo>
                  <a:lnTo>
                    <a:pt x="173" y="275"/>
                  </a:lnTo>
                  <a:lnTo>
                    <a:pt x="168" y="252"/>
                  </a:lnTo>
                  <a:lnTo>
                    <a:pt x="157" y="206"/>
                  </a:lnTo>
                  <a:lnTo>
                    <a:pt x="150" y="172"/>
                  </a:lnTo>
                  <a:lnTo>
                    <a:pt x="138" y="148"/>
                  </a:lnTo>
                  <a:lnTo>
                    <a:pt x="150" y="156"/>
                  </a:lnTo>
                  <a:lnTo>
                    <a:pt x="150" y="125"/>
                  </a:lnTo>
                  <a:lnTo>
                    <a:pt x="156" y="92"/>
                  </a:lnTo>
                  <a:lnTo>
                    <a:pt x="168" y="64"/>
                  </a:lnTo>
                  <a:lnTo>
                    <a:pt x="181" y="45"/>
                  </a:lnTo>
                  <a:lnTo>
                    <a:pt x="192" y="33"/>
                  </a:lnTo>
                  <a:lnTo>
                    <a:pt x="200" y="24"/>
                  </a:lnTo>
                  <a:lnTo>
                    <a:pt x="184" y="18"/>
                  </a:lnTo>
                  <a:lnTo>
                    <a:pt x="163" y="12"/>
                  </a:lnTo>
                  <a:lnTo>
                    <a:pt x="138"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3" name="Freeform 31"/>
            <p:cNvSpPr>
              <a:spLocks/>
            </p:cNvSpPr>
            <p:nvPr/>
          </p:nvSpPr>
          <p:spPr bwMode="auto">
            <a:xfrm>
              <a:off x="3249" y="2477"/>
              <a:ext cx="122" cy="511"/>
            </a:xfrm>
            <a:custGeom>
              <a:avLst/>
              <a:gdLst>
                <a:gd name="T0" fmla="*/ 51 w 122"/>
                <a:gd name="T1" fmla="*/ 0 h 511"/>
                <a:gd name="T2" fmla="*/ 30 w 122"/>
                <a:gd name="T3" fmla="*/ 25 h 511"/>
                <a:gd name="T4" fmla="*/ 15 w 122"/>
                <a:gd name="T5" fmla="*/ 49 h 511"/>
                <a:gd name="T6" fmla="*/ 5 w 122"/>
                <a:gd name="T7" fmla="*/ 70 h 511"/>
                <a:gd name="T8" fmla="*/ 2 w 122"/>
                <a:gd name="T9" fmla="*/ 91 h 511"/>
                <a:gd name="T10" fmla="*/ 0 w 122"/>
                <a:gd name="T11" fmla="*/ 110 h 511"/>
                <a:gd name="T12" fmla="*/ 2 w 122"/>
                <a:gd name="T13" fmla="*/ 131 h 511"/>
                <a:gd name="T14" fmla="*/ 6 w 122"/>
                <a:gd name="T15" fmla="*/ 144 h 511"/>
                <a:gd name="T16" fmla="*/ 12 w 122"/>
                <a:gd name="T17" fmla="*/ 182 h 511"/>
                <a:gd name="T18" fmla="*/ 18 w 122"/>
                <a:gd name="T19" fmla="*/ 216 h 511"/>
                <a:gd name="T20" fmla="*/ 27 w 122"/>
                <a:gd name="T21" fmla="*/ 246 h 511"/>
                <a:gd name="T22" fmla="*/ 65 w 122"/>
                <a:gd name="T23" fmla="*/ 256 h 511"/>
                <a:gd name="T24" fmla="*/ 27 w 122"/>
                <a:gd name="T25" fmla="*/ 259 h 511"/>
                <a:gd name="T26" fmla="*/ 31 w 122"/>
                <a:gd name="T27" fmla="*/ 268 h 511"/>
                <a:gd name="T28" fmla="*/ 55 w 122"/>
                <a:gd name="T29" fmla="*/ 274 h 511"/>
                <a:gd name="T30" fmla="*/ 80 w 122"/>
                <a:gd name="T31" fmla="*/ 287 h 511"/>
                <a:gd name="T32" fmla="*/ 44 w 122"/>
                <a:gd name="T33" fmla="*/ 284 h 511"/>
                <a:gd name="T34" fmla="*/ 28 w 122"/>
                <a:gd name="T35" fmla="*/ 282 h 511"/>
                <a:gd name="T36" fmla="*/ 31 w 122"/>
                <a:gd name="T37" fmla="*/ 298 h 511"/>
                <a:gd name="T38" fmla="*/ 28 w 122"/>
                <a:gd name="T39" fmla="*/ 331 h 511"/>
                <a:gd name="T40" fmla="*/ 24 w 122"/>
                <a:gd name="T41" fmla="*/ 381 h 511"/>
                <a:gd name="T42" fmla="*/ 4 w 122"/>
                <a:gd name="T43" fmla="*/ 481 h 511"/>
                <a:gd name="T44" fmla="*/ 31 w 122"/>
                <a:gd name="T45" fmla="*/ 482 h 511"/>
                <a:gd name="T46" fmla="*/ 63 w 122"/>
                <a:gd name="T47" fmla="*/ 485 h 511"/>
                <a:gd name="T48" fmla="*/ 82 w 122"/>
                <a:gd name="T49" fmla="*/ 494 h 511"/>
                <a:gd name="T50" fmla="*/ 98 w 122"/>
                <a:gd name="T51" fmla="*/ 510 h 511"/>
                <a:gd name="T52" fmla="*/ 109 w 122"/>
                <a:gd name="T53" fmla="*/ 429 h 511"/>
                <a:gd name="T54" fmla="*/ 111 w 122"/>
                <a:gd name="T55" fmla="*/ 361 h 511"/>
                <a:gd name="T56" fmla="*/ 121 w 122"/>
                <a:gd name="T57" fmla="*/ 289 h 511"/>
                <a:gd name="T58" fmla="*/ 117 w 122"/>
                <a:gd name="T59" fmla="*/ 251 h 511"/>
                <a:gd name="T60" fmla="*/ 105 w 122"/>
                <a:gd name="T61" fmla="*/ 201 h 511"/>
                <a:gd name="T62" fmla="*/ 90 w 122"/>
                <a:gd name="T63" fmla="*/ 144 h 511"/>
                <a:gd name="T64" fmla="*/ 83 w 122"/>
                <a:gd name="T65" fmla="*/ 106 h 511"/>
                <a:gd name="T66" fmla="*/ 79 w 122"/>
                <a:gd name="T67" fmla="*/ 78 h 511"/>
                <a:gd name="T68" fmla="*/ 74 w 122"/>
                <a:gd name="T69" fmla="*/ 47 h 511"/>
                <a:gd name="T70" fmla="*/ 72 w 122"/>
                <a:gd name="T71" fmla="*/ 26 h 511"/>
                <a:gd name="T72" fmla="*/ 67 w 122"/>
                <a:gd name="T73" fmla="*/ 13 h 511"/>
                <a:gd name="T74" fmla="*/ 51 w 122"/>
                <a:gd name="T75" fmla="*/ 0 h 51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2" h="511">
                  <a:moveTo>
                    <a:pt x="51" y="0"/>
                  </a:moveTo>
                  <a:lnTo>
                    <a:pt x="30" y="25"/>
                  </a:lnTo>
                  <a:lnTo>
                    <a:pt x="15" y="49"/>
                  </a:lnTo>
                  <a:lnTo>
                    <a:pt x="5" y="70"/>
                  </a:lnTo>
                  <a:lnTo>
                    <a:pt x="2" y="91"/>
                  </a:lnTo>
                  <a:lnTo>
                    <a:pt x="0" y="110"/>
                  </a:lnTo>
                  <a:lnTo>
                    <a:pt x="2" y="131"/>
                  </a:lnTo>
                  <a:lnTo>
                    <a:pt x="6" y="144"/>
                  </a:lnTo>
                  <a:lnTo>
                    <a:pt x="12" y="182"/>
                  </a:lnTo>
                  <a:lnTo>
                    <a:pt x="18" y="216"/>
                  </a:lnTo>
                  <a:lnTo>
                    <a:pt x="27" y="246"/>
                  </a:lnTo>
                  <a:lnTo>
                    <a:pt x="65" y="256"/>
                  </a:lnTo>
                  <a:lnTo>
                    <a:pt x="27" y="259"/>
                  </a:lnTo>
                  <a:lnTo>
                    <a:pt x="31" y="268"/>
                  </a:lnTo>
                  <a:lnTo>
                    <a:pt x="55" y="274"/>
                  </a:lnTo>
                  <a:lnTo>
                    <a:pt x="80" y="287"/>
                  </a:lnTo>
                  <a:lnTo>
                    <a:pt x="44" y="284"/>
                  </a:lnTo>
                  <a:lnTo>
                    <a:pt x="28" y="282"/>
                  </a:lnTo>
                  <a:lnTo>
                    <a:pt x="31" y="298"/>
                  </a:lnTo>
                  <a:lnTo>
                    <a:pt x="28" y="331"/>
                  </a:lnTo>
                  <a:lnTo>
                    <a:pt x="24" y="381"/>
                  </a:lnTo>
                  <a:lnTo>
                    <a:pt x="4" y="481"/>
                  </a:lnTo>
                  <a:lnTo>
                    <a:pt x="31" y="482"/>
                  </a:lnTo>
                  <a:lnTo>
                    <a:pt x="63" y="485"/>
                  </a:lnTo>
                  <a:lnTo>
                    <a:pt x="82" y="494"/>
                  </a:lnTo>
                  <a:lnTo>
                    <a:pt x="98" y="510"/>
                  </a:lnTo>
                  <a:lnTo>
                    <a:pt x="109" y="429"/>
                  </a:lnTo>
                  <a:lnTo>
                    <a:pt x="111" y="361"/>
                  </a:lnTo>
                  <a:lnTo>
                    <a:pt x="121" y="289"/>
                  </a:lnTo>
                  <a:lnTo>
                    <a:pt x="117" y="251"/>
                  </a:lnTo>
                  <a:lnTo>
                    <a:pt x="105" y="201"/>
                  </a:lnTo>
                  <a:lnTo>
                    <a:pt x="90" y="144"/>
                  </a:lnTo>
                  <a:lnTo>
                    <a:pt x="83" y="106"/>
                  </a:lnTo>
                  <a:lnTo>
                    <a:pt x="79" y="78"/>
                  </a:lnTo>
                  <a:lnTo>
                    <a:pt x="74" y="47"/>
                  </a:lnTo>
                  <a:lnTo>
                    <a:pt x="72" y="26"/>
                  </a:lnTo>
                  <a:lnTo>
                    <a:pt x="67" y="13"/>
                  </a:lnTo>
                  <a:lnTo>
                    <a:pt x="51"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4" name="Freeform 32"/>
            <p:cNvSpPr>
              <a:spLocks/>
            </p:cNvSpPr>
            <p:nvPr/>
          </p:nvSpPr>
          <p:spPr bwMode="auto">
            <a:xfrm>
              <a:off x="2690" y="2467"/>
              <a:ext cx="311" cy="266"/>
            </a:xfrm>
            <a:custGeom>
              <a:avLst/>
              <a:gdLst>
                <a:gd name="T0" fmla="*/ 310 w 311"/>
                <a:gd name="T1" fmla="*/ 0 h 266"/>
                <a:gd name="T2" fmla="*/ 300 w 311"/>
                <a:gd name="T3" fmla="*/ 29 h 266"/>
                <a:gd name="T4" fmla="*/ 294 w 311"/>
                <a:gd name="T5" fmla="*/ 71 h 266"/>
                <a:gd name="T6" fmla="*/ 294 w 311"/>
                <a:gd name="T7" fmla="*/ 106 h 266"/>
                <a:gd name="T8" fmla="*/ 293 w 311"/>
                <a:gd name="T9" fmla="*/ 151 h 266"/>
                <a:gd name="T10" fmla="*/ 295 w 311"/>
                <a:gd name="T11" fmla="*/ 170 h 266"/>
                <a:gd name="T12" fmla="*/ 295 w 311"/>
                <a:gd name="T13" fmla="*/ 199 h 266"/>
                <a:gd name="T14" fmla="*/ 220 w 311"/>
                <a:gd name="T15" fmla="*/ 255 h 266"/>
                <a:gd name="T16" fmla="*/ 183 w 311"/>
                <a:gd name="T17" fmla="*/ 265 h 266"/>
                <a:gd name="T18" fmla="*/ 159 w 311"/>
                <a:gd name="T19" fmla="*/ 256 h 266"/>
                <a:gd name="T20" fmla="*/ 126 w 311"/>
                <a:gd name="T21" fmla="*/ 239 h 266"/>
                <a:gd name="T22" fmla="*/ 75 w 311"/>
                <a:gd name="T23" fmla="*/ 186 h 266"/>
                <a:gd name="T24" fmla="*/ 35 w 311"/>
                <a:gd name="T25" fmla="*/ 149 h 266"/>
                <a:gd name="T26" fmla="*/ 25 w 311"/>
                <a:gd name="T27" fmla="*/ 138 h 266"/>
                <a:gd name="T28" fmla="*/ 0 w 311"/>
                <a:gd name="T29" fmla="*/ 114 h 266"/>
                <a:gd name="T30" fmla="*/ 10 w 311"/>
                <a:gd name="T31" fmla="*/ 113 h 266"/>
                <a:gd name="T32" fmla="*/ 23 w 311"/>
                <a:gd name="T33" fmla="*/ 108 h 266"/>
                <a:gd name="T34" fmla="*/ 35 w 311"/>
                <a:gd name="T35" fmla="*/ 93 h 266"/>
                <a:gd name="T36" fmla="*/ 45 w 311"/>
                <a:gd name="T37" fmla="*/ 71 h 266"/>
                <a:gd name="T38" fmla="*/ 43 w 311"/>
                <a:gd name="T39" fmla="*/ 55 h 266"/>
                <a:gd name="T40" fmla="*/ 142 w 311"/>
                <a:gd name="T41" fmla="*/ 133 h 266"/>
                <a:gd name="T42" fmla="*/ 145 w 311"/>
                <a:gd name="T43" fmla="*/ 148 h 266"/>
                <a:gd name="T44" fmla="*/ 148 w 311"/>
                <a:gd name="T45" fmla="*/ 178 h 266"/>
                <a:gd name="T46" fmla="*/ 152 w 311"/>
                <a:gd name="T47" fmla="*/ 148 h 266"/>
                <a:gd name="T48" fmla="*/ 157 w 311"/>
                <a:gd name="T49" fmla="*/ 143 h 266"/>
                <a:gd name="T50" fmla="*/ 175 w 311"/>
                <a:gd name="T51" fmla="*/ 143 h 266"/>
                <a:gd name="T52" fmla="*/ 178 w 311"/>
                <a:gd name="T53" fmla="*/ 161 h 266"/>
                <a:gd name="T54" fmla="*/ 195 w 311"/>
                <a:gd name="T55" fmla="*/ 182 h 266"/>
                <a:gd name="T56" fmla="*/ 186 w 311"/>
                <a:gd name="T57" fmla="*/ 163 h 266"/>
                <a:gd name="T58" fmla="*/ 184 w 311"/>
                <a:gd name="T59" fmla="*/ 141 h 266"/>
                <a:gd name="T60" fmla="*/ 191 w 311"/>
                <a:gd name="T61" fmla="*/ 137 h 266"/>
                <a:gd name="T62" fmla="*/ 202 w 311"/>
                <a:gd name="T63" fmla="*/ 147 h 266"/>
                <a:gd name="T64" fmla="*/ 220 w 311"/>
                <a:gd name="T65" fmla="*/ 158 h 266"/>
                <a:gd name="T66" fmla="*/ 212 w 311"/>
                <a:gd name="T67" fmla="*/ 145 h 266"/>
                <a:gd name="T68" fmla="*/ 200 w 311"/>
                <a:gd name="T69" fmla="*/ 133 h 266"/>
                <a:gd name="T70" fmla="*/ 214 w 311"/>
                <a:gd name="T71" fmla="*/ 115 h 266"/>
                <a:gd name="T72" fmla="*/ 225 w 311"/>
                <a:gd name="T73" fmla="*/ 112 h 266"/>
                <a:gd name="T74" fmla="*/ 246 w 311"/>
                <a:gd name="T75" fmla="*/ 75 h 266"/>
                <a:gd name="T76" fmla="*/ 253 w 311"/>
                <a:gd name="T77" fmla="*/ 67 h 266"/>
                <a:gd name="T78" fmla="*/ 273 w 311"/>
                <a:gd name="T79" fmla="*/ 77 h 266"/>
                <a:gd name="T80" fmla="*/ 265 w 311"/>
                <a:gd name="T81" fmla="*/ 64 h 266"/>
                <a:gd name="T82" fmla="*/ 261 w 311"/>
                <a:gd name="T83" fmla="*/ 51 h 266"/>
                <a:gd name="T84" fmla="*/ 269 w 311"/>
                <a:gd name="T85" fmla="*/ 37 h 266"/>
                <a:gd name="T86" fmla="*/ 276 w 311"/>
                <a:gd name="T87" fmla="*/ 42 h 266"/>
                <a:gd name="T88" fmla="*/ 277 w 311"/>
                <a:gd name="T89" fmla="*/ 28 h 266"/>
                <a:gd name="T90" fmla="*/ 286 w 311"/>
                <a:gd name="T91" fmla="*/ 10 h 266"/>
                <a:gd name="T92" fmla="*/ 310 w 311"/>
                <a:gd name="T93" fmla="*/ 0 h 26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311" h="266">
                  <a:moveTo>
                    <a:pt x="310" y="0"/>
                  </a:moveTo>
                  <a:lnTo>
                    <a:pt x="300" y="29"/>
                  </a:lnTo>
                  <a:lnTo>
                    <a:pt x="294" y="71"/>
                  </a:lnTo>
                  <a:lnTo>
                    <a:pt x="294" y="106"/>
                  </a:lnTo>
                  <a:lnTo>
                    <a:pt x="293" y="151"/>
                  </a:lnTo>
                  <a:lnTo>
                    <a:pt x="295" y="170"/>
                  </a:lnTo>
                  <a:lnTo>
                    <a:pt x="295" y="199"/>
                  </a:lnTo>
                  <a:lnTo>
                    <a:pt x="220" y="255"/>
                  </a:lnTo>
                  <a:lnTo>
                    <a:pt x="183" y="265"/>
                  </a:lnTo>
                  <a:lnTo>
                    <a:pt x="159" y="256"/>
                  </a:lnTo>
                  <a:lnTo>
                    <a:pt x="126" y="239"/>
                  </a:lnTo>
                  <a:lnTo>
                    <a:pt x="75" y="186"/>
                  </a:lnTo>
                  <a:lnTo>
                    <a:pt x="35" y="149"/>
                  </a:lnTo>
                  <a:lnTo>
                    <a:pt x="25" y="138"/>
                  </a:lnTo>
                  <a:lnTo>
                    <a:pt x="0" y="114"/>
                  </a:lnTo>
                  <a:lnTo>
                    <a:pt x="10" y="113"/>
                  </a:lnTo>
                  <a:lnTo>
                    <a:pt x="23" y="108"/>
                  </a:lnTo>
                  <a:lnTo>
                    <a:pt x="35" y="93"/>
                  </a:lnTo>
                  <a:lnTo>
                    <a:pt x="45" y="71"/>
                  </a:lnTo>
                  <a:lnTo>
                    <a:pt x="43" y="55"/>
                  </a:lnTo>
                  <a:lnTo>
                    <a:pt x="142" y="133"/>
                  </a:lnTo>
                  <a:lnTo>
                    <a:pt x="145" y="148"/>
                  </a:lnTo>
                  <a:lnTo>
                    <a:pt x="148" y="178"/>
                  </a:lnTo>
                  <a:lnTo>
                    <a:pt x="152" y="148"/>
                  </a:lnTo>
                  <a:lnTo>
                    <a:pt x="157" y="143"/>
                  </a:lnTo>
                  <a:lnTo>
                    <a:pt x="175" y="143"/>
                  </a:lnTo>
                  <a:lnTo>
                    <a:pt x="178" y="161"/>
                  </a:lnTo>
                  <a:lnTo>
                    <a:pt x="195" y="182"/>
                  </a:lnTo>
                  <a:lnTo>
                    <a:pt x="186" y="163"/>
                  </a:lnTo>
                  <a:lnTo>
                    <a:pt x="184" y="141"/>
                  </a:lnTo>
                  <a:lnTo>
                    <a:pt x="191" y="137"/>
                  </a:lnTo>
                  <a:lnTo>
                    <a:pt x="202" y="147"/>
                  </a:lnTo>
                  <a:lnTo>
                    <a:pt x="220" y="158"/>
                  </a:lnTo>
                  <a:lnTo>
                    <a:pt x="212" y="145"/>
                  </a:lnTo>
                  <a:lnTo>
                    <a:pt x="200" y="133"/>
                  </a:lnTo>
                  <a:lnTo>
                    <a:pt x="214" y="115"/>
                  </a:lnTo>
                  <a:lnTo>
                    <a:pt x="225" y="112"/>
                  </a:lnTo>
                  <a:lnTo>
                    <a:pt x="246" y="75"/>
                  </a:lnTo>
                  <a:lnTo>
                    <a:pt x="253" y="67"/>
                  </a:lnTo>
                  <a:lnTo>
                    <a:pt x="273" y="77"/>
                  </a:lnTo>
                  <a:lnTo>
                    <a:pt x="265" y="64"/>
                  </a:lnTo>
                  <a:lnTo>
                    <a:pt x="261" y="51"/>
                  </a:lnTo>
                  <a:lnTo>
                    <a:pt x="269" y="37"/>
                  </a:lnTo>
                  <a:lnTo>
                    <a:pt x="276" y="42"/>
                  </a:lnTo>
                  <a:lnTo>
                    <a:pt x="277" y="28"/>
                  </a:lnTo>
                  <a:lnTo>
                    <a:pt x="286" y="10"/>
                  </a:lnTo>
                  <a:lnTo>
                    <a:pt x="310"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5" name="Freeform 33"/>
            <p:cNvSpPr>
              <a:spLocks/>
            </p:cNvSpPr>
            <p:nvPr/>
          </p:nvSpPr>
          <p:spPr bwMode="auto">
            <a:xfrm>
              <a:off x="2970" y="2463"/>
              <a:ext cx="124" cy="676"/>
            </a:xfrm>
            <a:custGeom>
              <a:avLst/>
              <a:gdLst>
                <a:gd name="T0" fmla="*/ 52 w 124"/>
                <a:gd name="T1" fmla="*/ 0 h 676"/>
                <a:gd name="T2" fmla="*/ 41 w 124"/>
                <a:gd name="T3" fmla="*/ 24 h 676"/>
                <a:gd name="T4" fmla="*/ 29 w 124"/>
                <a:gd name="T5" fmla="*/ 52 h 676"/>
                <a:gd name="T6" fmla="*/ 50 w 124"/>
                <a:gd name="T7" fmla="*/ 63 h 676"/>
                <a:gd name="T8" fmla="*/ 35 w 124"/>
                <a:gd name="T9" fmla="*/ 87 h 676"/>
                <a:gd name="T10" fmla="*/ 41 w 124"/>
                <a:gd name="T11" fmla="*/ 98 h 676"/>
                <a:gd name="T12" fmla="*/ 52 w 124"/>
                <a:gd name="T13" fmla="*/ 164 h 676"/>
                <a:gd name="T14" fmla="*/ 63 w 124"/>
                <a:gd name="T15" fmla="*/ 222 h 676"/>
                <a:gd name="T16" fmla="*/ 76 w 124"/>
                <a:gd name="T17" fmla="*/ 275 h 676"/>
                <a:gd name="T18" fmla="*/ 123 w 124"/>
                <a:gd name="T19" fmla="*/ 383 h 676"/>
                <a:gd name="T20" fmla="*/ 96 w 124"/>
                <a:gd name="T21" fmla="*/ 675 h 676"/>
                <a:gd name="T22" fmla="*/ 30 w 124"/>
                <a:gd name="T23" fmla="*/ 657 h 676"/>
                <a:gd name="T24" fmla="*/ 0 w 124"/>
                <a:gd name="T25" fmla="*/ 613 h 676"/>
                <a:gd name="T26" fmla="*/ 28 w 124"/>
                <a:gd name="T27" fmla="*/ 380 h 676"/>
                <a:gd name="T28" fmla="*/ 21 w 124"/>
                <a:gd name="T29" fmla="*/ 270 h 676"/>
                <a:gd name="T30" fmla="*/ 22 w 124"/>
                <a:gd name="T31" fmla="*/ 227 h 676"/>
                <a:gd name="T32" fmla="*/ 25 w 124"/>
                <a:gd name="T33" fmla="*/ 176 h 676"/>
                <a:gd name="T34" fmla="*/ 19 w 124"/>
                <a:gd name="T35" fmla="*/ 144 h 676"/>
                <a:gd name="T36" fmla="*/ 19 w 124"/>
                <a:gd name="T37" fmla="*/ 98 h 676"/>
                <a:gd name="T38" fmla="*/ 21 w 124"/>
                <a:gd name="T39" fmla="*/ 68 h 676"/>
                <a:gd name="T40" fmla="*/ 24 w 124"/>
                <a:gd name="T41" fmla="*/ 35 h 676"/>
                <a:gd name="T42" fmla="*/ 23 w 124"/>
                <a:gd name="T43" fmla="*/ 12 h 676"/>
                <a:gd name="T44" fmla="*/ 32 w 124"/>
                <a:gd name="T45" fmla="*/ 2 h 676"/>
                <a:gd name="T46" fmla="*/ 52 w 124"/>
                <a:gd name="T47" fmla="*/ 0 h 6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24" h="676">
                  <a:moveTo>
                    <a:pt x="52" y="0"/>
                  </a:moveTo>
                  <a:lnTo>
                    <a:pt x="41" y="24"/>
                  </a:lnTo>
                  <a:lnTo>
                    <a:pt x="29" y="52"/>
                  </a:lnTo>
                  <a:lnTo>
                    <a:pt x="50" y="63"/>
                  </a:lnTo>
                  <a:lnTo>
                    <a:pt x="35" y="87"/>
                  </a:lnTo>
                  <a:lnTo>
                    <a:pt x="41" y="98"/>
                  </a:lnTo>
                  <a:lnTo>
                    <a:pt x="52" y="164"/>
                  </a:lnTo>
                  <a:lnTo>
                    <a:pt x="63" y="222"/>
                  </a:lnTo>
                  <a:lnTo>
                    <a:pt x="76" y="275"/>
                  </a:lnTo>
                  <a:lnTo>
                    <a:pt x="123" y="383"/>
                  </a:lnTo>
                  <a:lnTo>
                    <a:pt x="96" y="675"/>
                  </a:lnTo>
                  <a:lnTo>
                    <a:pt x="30" y="657"/>
                  </a:lnTo>
                  <a:lnTo>
                    <a:pt x="0" y="613"/>
                  </a:lnTo>
                  <a:lnTo>
                    <a:pt x="28" y="380"/>
                  </a:lnTo>
                  <a:lnTo>
                    <a:pt x="21" y="270"/>
                  </a:lnTo>
                  <a:lnTo>
                    <a:pt x="22" y="227"/>
                  </a:lnTo>
                  <a:lnTo>
                    <a:pt x="25" y="176"/>
                  </a:lnTo>
                  <a:lnTo>
                    <a:pt x="19" y="144"/>
                  </a:lnTo>
                  <a:lnTo>
                    <a:pt x="19" y="98"/>
                  </a:lnTo>
                  <a:lnTo>
                    <a:pt x="21" y="68"/>
                  </a:lnTo>
                  <a:lnTo>
                    <a:pt x="24" y="35"/>
                  </a:lnTo>
                  <a:lnTo>
                    <a:pt x="23" y="12"/>
                  </a:lnTo>
                  <a:lnTo>
                    <a:pt x="32" y="2"/>
                  </a:lnTo>
                  <a:lnTo>
                    <a:pt x="52"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6" name="Freeform 34"/>
            <p:cNvSpPr>
              <a:spLocks/>
            </p:cNvSpPr>
            <p:nvPr/>
          </p:nvSpPr>
          <p:spPr bwMode="auto">
            <a:xfrm>
              <a:off x="3119" y="2409"/>
              <a:ext cx="74" cy="115"/>
            </a:xfrm>
            <a:custGeom>
              <a:avLst/>
              <a:gdLst>
                <a:gd name="T0" fmla="*/ 0 w 74"/>
                <a:gd name="T1" fmla="*/ 69 h 115"/>
                <a:gd name="T2" fmla="*/ 13 w 74"/>
                <a:gd name="T3" fmla="*/ 80 h 115"/>
                <a:gd name="T4" fmla="*/ 14 w 74"/>
                <a:gd name="T5" fmla="*/ 92 h 115"/>
                <a:gd name="T6" fmla="*/ 15 w 74"/>
                <a:gd name="T7" fmla="*/ 105 h 115"/>
                <a:gd name="T8" fmla="*/ 22 w 74"/>
                <a:gd name="T9" fmla="*/ 114 h 115"/>
                <a:gd name="T10" fmla="*/ 31 w 74"/>
                <a:gd name="T11" fmla="*/ 98 h 115"/>
                <a:gd name="T12" fmla="*/ 39 w 74"/>
                <a:gd name="T13" fmla="*/ 78 h 115"/>
                <a:gd name="T14" fmla="*/ 47 w 74"/>
                <a:gd name="T15" fmla="*/ 62 h 115"/>
                <a:gd name="T16" fmla="*/ 61 w 74"/>
                <a:gd name="T17" fmla="*/ 40 h 115"/>
                <a:gd name="T18" fmla="*/ 69 w 74"/>
                <a:gd name="T19" fmla="*/ 25 h 115"/>
                <a:gd name="T20" fmla="*/ 73 w 74"/>
                <a:gd name="T21" fmla="*/ 19 h 115"/>
                <a:gd name="T22" fmla="*/ 68 w 74"/>
                <a:gd name="T23" fmla="*/ 0 h 115"/>
                <a:gd name="T24" fmla="*/ 54 w 74"/>
                <a:gd name="T25" fmla="*/ 25 h 115"/>
                <a:gd name="T26" fmla="*/ 43 w 74"/>
                <a:gd name="T27" fmla="*/ 42 h 115"/>
                <a:gd name="T28" fmla="*/ 30 w 74"/>
                <a:gd name="T29" fmla="*/ 56 h 115"/>
                <a:gd name="T30" fmla="*/ 19 w 74"/>
                <a:gd name="T31" fmla="*/ 63 h 115"/>
                <a:gd name="T32" fmla="*/ 0 w 74"/>
                <a:gd name="T33" fmla="*/ 69 h 1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74" h="115">
                  <a:moveTo>
                    <a:pt x="0" y="69"/>
                  </a:moveTo>
                  <a:lnTo>
                    <a:pt x="13" y="80"/>
                  </a:lnTo>
                  <a:lnTo>
                    <a:pt x="14" y="92"/>
                  </a:lnTo>
                  <a:lnTo>
                    <a:pt x="15" y="105"/>
                  </a:lnTo>
                  <a:lnTo>
                    <a:pt x="22" y="114"/>
                  </a:lnTo>
                  <a:lnTo>
                    <a:pt x="31" y="98"/>
                  </a:lnTo>
                  <a:lnTo>
                    <a:pt x="39" y="78"/>
                  </a:lnTo>
                  <a:lnTo>
                    <a:pt x="47" y="62"/>
                  </a:lnTo>
                  <a:lnTo>
                    <a:pt x="61" y="40"/>
                  </a:lnTo>
                  <a:lnTo>
                    <a:pt x="69" y="25"/>
                  </a:lnTo>
                  <a:lnTo>
                    <a:pt x="73" y="19"/>
                  </a:lnTo>
                  <a:lnTo>
                    <a:pt x="68" y="0"/>
                  </a:lnTo>
                  <a:lnTo>
                    <a:pt x="54" y="25"/>
                  </a:lnTo>
                  <a:lnTo>
                    <a:pt x="43" y="42"/>
                  </a:lnTo>
                  <a:lnTo>
                    <a:pt x="30" y="56"/>
                  </a:lnTo>
                  <a:lnTo>
                    <a:pt x="19" y="63"/>
                  </a:lnTo>
                  <a:lnTo>
                    <a:pt x="0" y="69"/>
                  </a:lnTo>
                </a:path>
              </a:pathLst>
            </a:custGeom>
            <a:solidFill>
              <a:srgbClr val="E0E0E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7" name="Freeform 35"/>
            <p:cNvSpPr>
              <a:spLocks/>
            </p:cNvSpPr>
            <p:nvPr/>
          </p:nvSpPr>
          <p:spPr bwMode="auto">
            <a:xfrm>
              <a:off x="3080" y="2466"/>
              <a:ext cx="31" cy="53"/>
            </a:xfrm>
            <a:custGeom>
              <a:avLst/>
              <a:gdLst>
                <a:gd name="T0" fmla="*/ 30 w 31"/>
                <a:gd name="T1" fmla="*/ 13 h 53"/>
                <a:gd name="T2" fmla="*/ 21 w 31"/>
                <a:gd name="T3" fmla="*/ 20 h 53"/>
                <a:gd name="T4" fmla="*/ 17 w 31"/>
                <a:gd name="T5" fmla="*/ 31 h 53"/>
                <a:gd name="T6" fmla="*/ 15 w 31"/>
                <a:gd name="T7" fmla="*/ 39 h 53"/>
                <a:gd name="T8" fmla="*/ 13 w 31"/>
                <a:gd name="T9" fmla="*/ 52 h 53"/>
                <a:gd name="T10" fmla="*/ 6 w 31"/>
                <a:gd name="T11" fmla="*/ 44 h 53"/>
                <a:gd name="T12" fmla="*/ 0 w 31"/>
                <a:gd name="T13" fmla="*/ 35 h 53"/>
                <a:gd name="T14" fmla="*/ 0 w 31"/>
                <a:gd name="T15" fmla="*/ 19 h 53"/>
                <a:gd name="T16" fmla="*/ 0 w 31"/>
                <a:gd name="T17" fmla="*/ 1 h 53"/>
                <a:gd name="T18" fmla="*/ 7 w 31"/>
                <a:gd name="T19" fmla="*/ 0 h 53"/>
                <a:gd name="T20" fmla="*/ 19 w 31"/>
                <a:gd name="T21" fmla="*/ 0 h 53"/>
                <a:gd name="T22" fmla="*/ 30 w 31"/>
                <a:gd name="T23" fmla="*/ 13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1" h="53">
                  <a:moveTo>
                    <a:pt x="30" y="13"/>
                  </a:moveTo>
                  <a:lnTo>
                    <a:pt x="21" y="20"/>
                  </a:lnTo>
                  <a:lnTo>
                    <a:pt x="17" y="31"/>
                  </a:lnTo>
                  <a:lnTo>
                    <a:pt x="15" y="39"/>
                  </a:lnTo>
                  <a:lnTo>
                    <a:pt x="13" y="52"/>
                  </a:lnTo>
                  <a:lnTo>
                    <a:pt x="6" y="44"/>
                  </a:lnTo>
                  <a:lnTo>
                    <a:pt x="0" y="35"/>
                  </a:lnTo>
                  <a:lnTo>
                    <a:pt x="0" y="19"/>
                  </a:lnTo>
                  <a:lnTo>
                    <a:pt x="0" y="1"/>
                  </a:lnTo>
                  <a:lnTo>
                    <a:pt x="7" y="0"/>
                  </a:lnTo>
                  <a:lnTo>
                    <a:pt x="19" y="0"/>
                  </a:lnTo>
                  <a:lnTo>
                    <a:pt x="30" y="13"/>
                  </a:lnTo>
                </a:path>
              </a:pathLst>
            </a:custGeom>
            <a:solidFill>
              <a:srgbClr val="E0E0E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8" name="Freeform 36"/>
            <p:cNvSpPr>
              <a:spLocks/>
            </p:cNvSpPr>
            <p:nvPr/>
          </p:nvSpPr>
          <p:spPr bwMode="auto">
            <a:xfrm>
              <a:off x="3121" y="2521"/>
              <a:ext cx="17" cy="74"/>
            </a:xfrm>
            <a:custGeom>
              <a:avLst/>
              <a:gdLst>
                <a:gd name="T0" fmla="*/ 16 w 17"/>
                <a:gd name="T1" fmla="*/ 9 h 74"/>
                <a:gd name="T2" fmla="*/ 10 w 17"/>
                <a:gd name="T3" fmla="*/ 0 h 74"/>
                <a:gd name="T4" fmla="*/ 1 w 17"/>
                <a:gd name="T5" fmla="*/ 5 h 74"/>
                <a:gd name="T6" fmla="*/ 1 w 17"/>
                <a:gd name="T7" fmla="*/ 26 h 74"/>
                <a:gd name="T8" fmla="*/ 0 w 17"/>
                <a:gd name="T9" fmla="*/ 50 h 74"/>
                <a:gd name="T10" fmla="*/ 0 w 17"/>
                <a:gd name="T11" fmla="*/ 73 h 74"/>
                <a:gd name="T12" fmla="*/ 2 w 17"/>
                <a:gd name="T13" fmla="*/ 56 h 74"/>
                <a:gd name="T14" fmla="*/ 7 w 17"/>
                <a:gd name="T15" fmla="*/ 38 h 74"/>
                <a:gd name="T16" fmla="*/ 16 w 17"/>
                <a:gd name="T17" fmla="*/ 9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 h="74">
                  <a:moveTo>
                    <a:pt x="16" y="9"/>
                  </a:moveTo>
                  <a:lnTo>
                    <a:pt x="10" y="0"/>
                  </a:lnTo>
                  <a:lnTo>
                    <a:pt x="1" y="5"/>
                  </a:lnTo>
                  <a:lnTo>
                    <a:pt x="1" y="26"/>
                  </a:lnTo>
                  <a:lnTo>
                    <a:pt x="0" y="50"/>
                  </a:lnTo>
                  <a:lnTo>
                    <a:pt x="0" y="73"/>
                  </a:lnTo>
                  <a:lnTo>
                    <a:pt x="2" y="56"/>
                  </a:lnTo>
                  <a:lnTo>
                    <a:pt x="7" y="38"/>
                  </a:lnTo>
                  <a:lnTo>
                    <a:pt x="16" y="9"/>
                  </a:lnTo>
                </a:path>
              </a:pathLst>
            </a:custGeom>
            <a:solidFill>
              <a:srgbClr val="E0E0E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9" name="Freeform 37"/>
            <p:cNvSpPr>
              <a:spLocks/>
            </p:cNvSpPr>
            <p:nvPr/>
          </p:nvSpPr>
          <p:spPr bwMode="auto">
            <a:xfrm>
              <a:off x="3080" y="2508"/>
              <a:ext cx="17" cy="81"/>
            </a:xfrm>
            <a:custGeom>
              <a:avLst/>
              <a:gdLst>
                <a:gd name="T0" fmla="*/ 1 w 17"/>
                <a:gd name="T1" fmla="*/ 0 h 81"/>
                <a:gd name="T2" fmla="*/ 8 w 17"/>
                <a:gd name="T3" fmla="*/ 14 h 81"/>
                <a:gd name="T4" fmla="*/ 12 w 17"/>
                <a:gd name="T5" fmla="*/ 18 h 81"/>
                <a:gd name="T6" fmla="*/ 16 w 17"/>
                <a:gd name="T7" fmla="*/ 19 h 81"/>
                <a:gd name="T8" fmla="*/ 12 w 17"/>
                <a:gd name="T9" fmla="*/ 33 h 81"/>
                <a:gd name="T10" fmla="*/ 8 w 17"/>
                <a:gd name="T11" fmla="*/ 52 h 81"/>
                <a:gd name="T12" fmla="*/ 2 w 17"/>
                <a:gd name="T13" fmla="*/ 80 h 81"/>
                <a:gd name="T14" fmla="*/ 2 w 17"/>
                <a:gd name="T15" fmla="*/ 71 h 81"/>
                <a:gd name="T16" fmla="*/ 1 w 17"/>
                <a:gd name="T17" fmla="*/ 49 h 81"/>
                <a:gd name="T18" fmla="*/ 0 w 17"/>
                <a:gd name="T19" fmla="*/ 25 h 81"/>
                <a:gd name="T20" fmla="*/ 1 w 17"/>
                <a:gd name="T21" fmla="*/ 0 h 8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 h="81">
                  <a:moveTo>
                    <a:pt x="1" y="0"/>
                  </a:moveTo>
                  <a:lnTo>
                    <a:pt x="8" y="14"/>
                  </a:lnTo>
                  <a:lnTo>
                    <a:pt x="12" y="18"/>
                  </a:lnTo>
                  <a:lnTo>
                    <a:pt x="16" y="19"/>
                  </a:lnTo>
                  <a:lnTo>
                    <a:pt x="12" y="33"/>
                  </a:lnTo>
                  <a:lnTo>
                    <a:pt x="8" y="52"/>
                  </a:lnTo>
                  <a:lnTo>
                    <a:pt x="2" y="80"/>
                  </a:lnTo>
                  <a:lnTo>
                    <a:pt x="2" y="71"/>
                  </a:lnTo>
                  <a:lnTo>
                    <a:pt x="1" y="49"/>
                  </a:lnTo>
                  <a:lnTo>
                    <a:pt x="0" y="25"/>
                  </a:lnTo>
                  <a:lnTo>
                    <a:pt x="1" y="0"/>
                  </a:lnTo>
                </a:path>
              </a:pathLst>
            </a:custGeom>
            <a:solidFill>
              <a:srgbClr val="E0E0E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0" name="Freeform 38"/>
            <p:cNvSpPr>
              <a:spLocks/>
            </p:cNvSpPr>
            <p:nvPr/>
          </p:nvSpPr>
          <p:spPr bwMode="auto">
            <a:xfrm>
              <a:off x="3289" y="2599"/>
              <a:ext cx="40" cy="69"/>
            </a:xfrm>
            <a:custGeom>
              <a:avLst/>
              <a:gdLst>
                <a:gd name="T0" fmla="*/ 39 w 40"/>
                <a:gd name="T1" fmla="*/ 0 h 69"/>
                <a:gd name="T2" fmla="*/ 20 w 40"/>
                <a:gd name="T3" fmla="*/ 44 h 69"/>
                <a:gd name="T4" fmla="*/ 0 w 40"/>
                <a:gd name="T5" fmla="*/ 68 h 69"/>
                <a:gd name="T6" fmla="*/ 14 w 40"/>
                <a:gd name="T7" fmla="*/ 39 h 69"/>
                <a:gd name="T8" fmla="*/ 21 w 40"/>
                <a:gd name="T9" fmla="*/ 27 h 69"/>
                <a:gd name="T10" fmla="*/ 39 w 40"/>
                <a:gd name="T11" fmla="*/ 0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69">
                  <a:moveTo>
                    <a:pt x="39" y="0"/>
                  </a:moveTo>
                  <a:lnTo>
                    <a:pt x="20" y="44"/>
                  </a:lnTo>
                  <a:lnTo>
                    <a:pt x="0" y="68"/>
                  </a:lnTo>
                  <a:lnTo>
                    <a:pt x="14" y="39"/>
                  </a:lnTo>
                  <a:lnTo>
                    <a:pt x="21" y="27"/>
                  </a:lnTo>
                  <a:lnTo>
                    <a:pt x="39" y="0"/>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1" name="Oval 39"/>
            <p:cNvSpPr>
              <a:spLocks noChangeArrowheads="1"/>
            </p:cNvSpPr>
            <p:nvPr/>
          </p:nvSpPr>
          <p:spPr bwMode="auto">
            <a:xfrm>
              <a:off x="3091" y="2822"/>
              <a:ext cx="13" cy="15"/>
            </a:xfrm>
            <a:prstGeom prst="ellipse">
              <a:avLst/>
            </a:prstGeom>
            <a:solidFill>
              <a:srgbClr val="606060"/>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2" name="Oval 40"/>
            <p:cNvSpPr>
              <a:spLocks noChangeArrowheads="1"/>
            </p:cNvSpPr>
            <p:nvPr/>
          </p:nvSpPr>
          <p:spPr bwMode="auto">
            <a:xfrm>
              <a:off x="3091" y="2886"/>
              <a:ext cx="13" cy="16"/>
            </a:xfrm>
            <a:prstGeom prst="ellipse">
              <a:avLst/>
            </a:prstGeom>
            <a:solidFill>
              <a:srgbClr val="606060"/>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3" name="Freeform 41"/>
            <p:cNvSpPr>
              <a:spLocks/>
            </p:cNvSpPr>
            <p:nvPr/>
          </p:nvSpPr>
          <p:spPr bwMode="auto">
            <a:xfrm>
              <a:off x="3091" y="3160"/>
              <a:ext cx="34" cy="48"/>
            </a:xfrm>
            <a:custGeom>
              <a:avLst/>
              <a:gdLst>
                <a:gd name="T0" fmla="*/ 33 w 34"/>
                <a:gd name="T1" fmla="*/ 0 h 48"/>
                <a:gd name="T2" fmla="*/ 5 w 34"/>
                <a:gd name="T3" fmla="*/ 17 h 48"/>
                <a:gd name="T4" fmla="*/ 0 w 34"/>
                <a:gd name="T5" fmla="*/ 47 h 48"/>
                <a:gd name="T6" fmla="*/ 8 w 34"/>
                <a:gd name="T7" fmla="*/ 24 h 48"/>
                <a:gd name="T8" fmla="*/ 33 w 34"/>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48">
                  <a:moveTo>
                    <a:pt x="33" y="0"/>
                  </a:moveTo>
                  <a:lnTo>
                    <a:pt x="5" y="17"/>
                  </a:lnTo>
                  <a:lnTo>
                    <a:pt x="0" y="47"/>
                  </a:lnTo>
                  <a:lnTo>
                    <a:pt x="8" y="24"/>
                  </a:lnTo>
                  <a:lnTo>
                    <a:pt x="33" y="0"/>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4" name="Freeform 42"/>
            <p:cNvSpPr>
              <a:spLocks/>
            </p:cNvSpPr>
            <p:nvPr/>
          </p:nvSpPr>
          <p:spPr bwMode="auto">
            <a:xfrm>
              <a:off x="3140" y="3312"/>
              <a:ext cx="27" cy="377"/>
            </a:xfrm>
            <a:custGeom>
              <a:avLst/>
              <a:gdLst>
                <a:gd name="T0" fmla="*/ 2 w 27"/>
                <a:gd name="T1" fmla="*/ 0 h 377"/>
                <a:gd name="T2" fmla="*/ 13 w 27"/>
                <a:gd name="T3" fmla="*/ 211 h 377"/>
                <a:gd name="T4" fmla="*/ 26 w 27"/>
                <a:gd name="T5" fmla="*/ 312 h 377"/>
                <a:gd name="T6" fmla="*/ 26 w 27"/>
                <a:gd name="T7" fmla="*/ 376 h 377"/>
                <a:gd name="T8" fmla="*/ 19 w 27"/>
                <a:gd name="T9" fmla="*/ 308 h 377"/>
                <a:gd name="T10" fmla="*/ 9 w 27"/>
                <a:gd name="T11" fmla="*/ 211 h 377"/>
                <a:gd name="T12" fmla="*/ 0 w 27"/>
                <a:gd name="T13" fmla="*/ 97 h 377"/>
                <a:gd name="T14" fmla="*/ 2 w 27"/>
                <a:gd name="T15" fmla="*/ 0 h 3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 h="377">
                  <a:moveTo>
                    <a:pt x="2" y="0"/>
                  </a:moveTo>
                  <a:lnTo>
                    <a:pt x="13" y="211"/>
                  </a:lnTo>
                  <a:lnTo>
                    <a:pt x="26" y="312"/>
                  </a:lnTo>
                  <a:lnTo>
                    <a:pt x="26" y="376"/>
                  </a:lnTo>
                  <a:lnTo>
                    <a:pt x="19" y="308"/>
                  </a:lnTo>
                  <a:lnTo>
                    <a:pt x="9" y="211"/>
                  </a:lnTo>
                  <a:lnTo>
                    <a:pt x="0" y="97"/>
                  </a:lnTo>
                  <a:lnTo>
                    <a:pt x="2" y="0"/>
                  </a:lnTo>
                </a:path>
              </a:pathLst>
            </a:custGeom>
            <a:solidFill>
              <a:srgbClr val="60606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7015" name="Group 43"/>
            <p:cNvGrpSpPr>
              <a:grpSpLocks/>
            </p:cNvGrpSpPr>
            <p:nvPr/>
          </p:nvGrpSpPr>
          <p:grpSpPr bwMode="auto">
            <a:xfrm>
              <a:off x="2565" y="2470"/>
              <a:ext cx="169" cy="113"/>
              <a:chOff x="2565" y="2470"/>
              <a:chExt cx="169" cy="113"/>
            </a:xfrm>
          </p:grpSpPr>
          <p:grpSp>
            <p:nvGrpSpPr>
              <p:cNvPr id="127065" name="Group 44"/>
              <p:cNvGrpSpPr>
                <a:grpSpLocks/>
              </p:cNvGrpSpPr>
              <p:nvPr/>
            </p:nvGrpSpPr>
            <p:grpSpPr bwMode="auto">
              <a:xfrm>
                <a:off x="2565" y="2470"/>
                <a:ext cx="156" cy="100"/>
                <a:chOff x="2565" y="2470"/>
                <a:chExt cx="156" cy="100"/>
              </a:xfrm>
            </p:grpSpPr>
            <p:sp>
              <p:nvSpPr>
                <p:cNvPr id="127067" name="Freeform 45"/>
                <p:cNvSpPr>
                  <a:spLocks/>
                </p:cNvSpPr>
                <p:nvPr/>
              </p:nvSpPr>
              <p:spPr bwMode="auto">
                <a:xfrm>
                  <a:off x="2565" y="2470"/>
                  <a:ext cx="156" cy="100"/>
                </a:xfrm>
                <a:custGeom>
                  <a:avLst/>
                  <a:gdLst>
                    <a:gd name="T0" fmla="*/ 146 w 156"/>
                    <a:gd name="T1" fmla="*/ 48 h 100"/>
                    <a:gd name="T2" fmla="*/ 140 w 156"/>
                    <a:gd name="T3" fmla="*/ 36 h 100"/>
                    <a:gd name="T4" fmla="*/ 133 w 156"/>
                    <a:gd name="T5" fmla="*/ 28 h 100"/>
                    <a:gd name="T6" fmla="*/ 113 w 156"/>
                    <a:gd name="T7" fmla="*/ 15 h 100"/>
                    <a:gd name="T8" fmla="*/ 89 w 156"/>
                    <a:gd name="T9" fmla="*/ 5 h 100"/>
                    <a:gd name="T10" fmla="*/ 74 w 156"/>
                    <a:gd name="T11" fmla="*/ 3 h 100"/>
                    <a:gd name="T12" fmla="*/ 63 w 156"/>
                    <a:gd name="T13" fmla="*/ 3 h 100"/>
                    <a:gd name="T14" fmla="*/ 47 w 156"/>
                    <a:gd name="T15" fmla="*/ 0 h 100"/>
                    <a:gd name="T16" fmla="*/ 34 w 156"/>
                    <a:gd name="T17" fmla="*/ 1 h 100"/>
                    <a:gd name="T18" fmla="*/ 20 w 156"/>
                    <a:gd name="T19" fmla="*/ 1 h 100"/>
                    <a:gd name="T20" fmla="*/ 11 w 156"/>
                    <a:gd name="T21" fmla="*/ 5 h 100"/>
                    <a:gd name="T22" fmla="*/ 3 w 156"/>
                    <a:gd name="T23" fmla="*/ 8 h 100"/>
                    <a:gd name="T24" fmla="*/ 0 w 156"/>
                    <a:gd name="T25" fmla="*/ 12 h 100"/>
                    <a:gd name="T26" fmla="*/ 1 w 156"/>
                    <a:gd name="T27" fmla="*/ 18 h 100"/>
                    <a:gd name="T28" fmla="*/ 5 w 156"/>
                    <a:gd name="T29" fmla="*/ 20 h 100"/>
                    <a:gd name="T30" fmla="*/ 12 w 156"/>
                    <a:gd name="T31" fmla="*/ 20 h 100"/>
                    <a:gd name="T32" fmla="*/ 21 w 156"/>
                    <a:gd name="T33" fmla="*/ 18 h 100"/>
                    <a:gd name="T34" fmla="*/ 38 w 156"/>
                    <a:gd name="T35" fmla="*/ 18 h 100"/>
                    <a:gd name="T36" fmla="*/ 48 w 156"/>
                    <a:gd name="T37" fmla="*/ 21 h 100"/>
                    <a:gd name="T38" fmla="*/ 56 w 156"/>
                    <a:gd name="T39" fmla="*/ 27 h 100"/>
                    <a:gd name="T40" fmla="*/ 46 w 156"/>
                    <a:gd name="T41" fmla="*/ 33 h 100"/>
                    <a:gd name="T42" fmla="*/ 43 w 156"/>
                    <a:gd name="T43" fmla="*/ 38 h 100"/>
                    <a:gd name="T44" fmla="*/ 46 w 156"/>
                    <a:gd name="T45" fmla="*/ 44 h 100"/>
                    <a:gd name="T46" fmla="*/ 48 w 156"/>
                    <a:gd name="T47" fmla="*/ 47 h 100"/>
                    <a:gd name="T48" fmla="*/ 44 w 156"/>
                    <a:gd name="T49" fmla="*/ 54 h 100"/>
                    <a:gd name="T50" fmla="*/ 48 w 156"/>
                    <a:gd name="T51" fmla="*/ 61 h 100"/>
                    <a:gd name="T52" fmla="*/ 46 w 156"/>
                    <a:gd name="T53" fmla="*/ 69 h 100"/>
                    <a:gd name="T54" fmla="*/ 51 w 156"/>
                    <a:gd name="T55" fmla="*/ 76 h 100"/>
                    <a:gd name="T56" fmla="*/ 55 w 156"/>
                    <a:gd name="T57" fmla="*/ 89 h 100"/>
                    <a:gd name="T58" fmla="*/ 68 w 156"/>
                    <a:gd name="T59" fmla="*/ 91 h 100"/>
                    <a:gd name="T60" fmla="*/ 83 w 156"/>
                    <a:gd name="T61" fmla="*/ 91 h 100"/>
                    <a:gd name="T62" fmla="*/ 89 w 156"/>
                    <a:gd name="T63" fmla="*/ 86 h 100"/>
                    <a:gd name="T64" fmla="*/ 97 w 156"/>
                    <a:gd name="T65" fmla="*/ 94 h 100"/>
                    <a:gd name="T66" fmla="*/ 113 w 156"/>
                    <a:gd name="T67" fmla="*/ 94 h 100"/>
                    <a:gd name="T68" fmla="*/ 120 w 156"/>
                    <a:gd name="T69" fmla="*/ 97 h 100"/>
                    <a:gd name="T70" fmla="*/ 130 w 156"/>
                    <a:gd name="T71" fmla="*/ 99 h 100"/>
                    <a:gd name="T72" fmla="*/ 141 w 156"/>
                    <a:gd name="T73" fmla="*/ 90 h 100"/>
                    <a:gd name="T74" fmla="*/ 150 w 156"/>
                    <a:gd name="T75" fmla="*/ 81 h 100"/>
                    <a:gd name="T76" fmla="*/ 155 w 156"/>
                    <a:gd name="T77" fmla="*/ 65 h 100"/>
                    <a:gd name="T78" fmla="*/ 148 w 156"/>
                    <a:gd name="T79" fmla="*/ 57 h 100"/>
                    <a:gd name="T80" fmla="*/ 146 w 156"/>
                    <a:gd name="T81" fmla="*/ 48 h 1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56" h="100">
                      <a:moveTo>
                        <a:pt x="146" y="48"/>
                      </a:moveTo>
                      <a:lnTo>
                        <a:pt x="140" y="36"/>
                      </a:lnTo>
                      <a:lnTo>
                        <a:pt x="133" y="28"/>
                      </a:lnTo>
                      <a:lnTo>
                        <a:pt x="113" y="15"/>
                      </a:lnTo>
                      <a:lnTo>
                        <a:pt x="89" y="5"/>
                      </a:lnTo>
                      <a:lnTo>
                        <a:pt x="74" y="3"/>
                      </a:lnTo>
                      <a:lnTo>
                        <a:pt x="63" y="3"/>
                      </a:lnTo>
                      <a:lnTo>
                        <a:pt x="47" y="0"/>
                      </a:lnTo>
                      <a:lnTo>
                        <a:pt x="34" y="1"/>
                      </a:lnTo>
                      <a:lnTo>
                        <a:pt x="20" y="1"/>
                      </a:lnTo>
                      <a:lnTo>
                        <a:pt x="11" y="5"/>
                      </a:lnTo>
                      <a:lnTo>
                        <a:pt x="3" y="8"/>
                      </a:lnTo>
                      <a:lnTo>
                        <a:pt x="0" y="12"/>
                      </a:lnTo>
                      <a:lnTo>
                        <a:pt x="1" y="18"/>
                      </a:lnTo>
                      <a:lnTo>
                        <a:pt x="5" y="20"/>
                      </a:lnTo>
                      <a:lnTo>
                        <a:pt x="12" y="20"/>
                      </a:lnTo>
                      <a:lnTo>
                        <a:pt x="21" y="18"/>
                      </a:lnTo>
                      <a:lnTo>
                        <a:pt x="38" y="18"/>
                      </a:lnTo>
                      <a:lnTo>
                        <a:pt x="48" y="21"/>
                      </a:lnTo>
                      <a:lnTo>
                        <a:pt x="56" y="27"/>
                      </a:lnTo>
                      <a:lnTo>
                        <a:pt x="46" y="33"/>
                      </a:lnTo>
                      <a:lnTo>
                        <a:pt x="43" y="38"/>
                      </a:lnTo>
                      <a:lnTo>
                        <a:pt x="46" y="44"/>
                      </a:lnTo>
                      <a:lnTo>
                        <a:pt x="48" y="47"/>
                      </a:lnTo>
                      <a:lnTo>
                        <a:pt x="44" y="54"/>
                      </a:lnTo>
                      <a:lnTo>
                        <a:pt x="48" y="61"/>
                      </a:lnTo>
                      <a:lnTo>
                        <a:pt x="46" y="69"/>
                      </a:lnTo>
                      <a:lnTo>
                        <a:pt x="51" y="76"/>
                      </a:lnTo>
                      <a:lnTo>
                        <a:pt x="55" y="89"/>
                      </a:lnTo>
                      <a:lnTo>
                        <a:pt x="68" y="91"/>
                      </a:lnTo>
                      <a:lnTo>
                        <a:pt x="83" y="91"/>
                      </a:lnTo>
                      <a:lnTo>
                        <a:pt x="89" y="86"/>
                      </a:lnTo>
                      <a:lnTo>
                        <a:pt x="97" y="94"/>
                      </a:lnTo>
                      <a:lnTo>
                        <a:pt x="113" y="94"/>
                      </a:lnTo>
                      <a:lnTo>
                        <a:pt x="120" y="97"/>
                      </a:lnTo>
                      <a:lnTo>
                        <a:pt x="130" y="99"/>
                      </a:lnTo>
                      <a:lnTo>
                        <a:pt x="141" y="90"/>
                      </a:lnTo>
                      <a:lnTo>
                        <a:pt x="150" y="81"/>
                      </a:lnTo>
                      <a:lnTo>
                        <a:pt x="155" y="65"/>
                      </a:lnTo>
                      <a:lnTo>
                        <a:pt x="148" y="57"/>
                      </a:lnTo>
                      <a:lnTo>
                        <a:pt x="146" y="48"/>
                      </a:lnTo>
                    </a:path>
                  </a:pathLst>
                </a:custGeom>
                <a:solidFill>
                  <a:srgbClr val="FFA040"/>
                </a:solidFill>
                <a:ln w="12700" cap="rnd" cmpd="sng">
                  <a:solidFill>
                    <a:srgbClr val="402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8" name="Freeform 46"/>
                <p:cNvSpPr>
                  <a:spLocks/>
                </p:cNvSpPr>
                <p:nvPr/>
              </p:nvSpPr>
              <p:spPr bwMode="auto">
                <a:xfrm>
                  <a:off x="2625" y="2481"/>
                  <a:ext cx="48" cy="43"/>
                </a:xfrm>
                <a:custGeom>
                  <a:avLst/>
                  <a:gdLst>
                    <a:gd name="T0" fmla="*/ 47 w 48"/>
                    <a:gd name="T1" fmla="*/ 15 h 43"/>
                    <a:gd name="T2" fmla="*/ 24 w 48"/>
                    <a:gd name="T3" fmla="*/ 17 h 43"/>
                    <a:gd name="T4" fmla="*/ 20 w 48"/>
                    <a:gd name="T5" fmla="*/ 15 h 43"/>
                    <a:gd name="T6" fmla="*/ 11 w 48"/>
                    <a:gd name="T7" fmla="*/ 16 h 43"/>
                    <a:gd name="T8" fmla="*/ 10 w 48"/>
                    <a:gd name="T9" fmla="*/ 23 h 43"/>
                    <a:gd name="T10" fmla="*/ 2 w 48"/>
                    <a:gd name="T11" fmla="*/ 35 h 43"/>
                    <a:gd name="T12" fmla="*/ 4 w 48"/>
                    <a:gd name="T13" fmla="*/ 41 h 43"/>
                    <a:gd name="T14" fmla="*/ 14 w 48"/>
                    <a:gd name="T15" fmla="*/ 40 h 43"/>
                    <a:gd name="T16" fmla="*/ 18 w 48"/>
                    <a:gd name="T17" fmla="*/ 34 h 43"/>
                    <a:gd name="T18" fmla="*/ 24 w 48"/>
                    <a:gd name="T19" fmla="*/ 31 h 43"/>
                    <a:gd name="T20" fmla="*/ 33 w 48"/>
                    <a:gd name="T21" fmla="*/ 33 h 43"/>
                    <a:gd name="T22" fmla="*/ 34 w 48"/>
                    <a:gd name="T23" fmla="*/ 39 h 43"/>
                    <a:gd name="T24" fmla="*/ 23 w 48"/>
                    <a:gd name="T25" fmla="*/ 34 h 43"/>
                    <a:gd name="T26" fmla="*/ 16 w 48"/>
                    <a:gd name="T27" fmla="*/ 39 h 43"/>
                    <a:gd name="T28" fmla="*/ 8 w 48"/>
                    <a:gd name="T29" fmla="*/ 42 h 43"/>
                    <a:gd name="T30" fmla="*/ 2 w 48"/>
                    <a:gd name="T31" fmla="*/ 41 h 43"/>
                    <a:gd name="T32" fmla="*/ 1 w 48"/>
                    <a:gd name="T33" fmla="*/ 38 h 43"/>
                    <a:gd name="T34" fmla="*/ 0 w 48"/>
                    <a:gd name="T35" fmla="*/ 33 h 43"/>
                    <a:gd name="T36" fmla="*/ 4 w 48"/>
                    <a:gd name="T37" fmla="*/ 28 h 43"/>
                    <a:gd name="T38" fmla="*/ 8 w 48"/>
                    <a:gd name="T39" fmla="*/ 23 h 43"/>
                    <a:gd name="T40" fmla="*/ 8 w 48"/>
                    <a:gd name="T41" fmla="*/ 20 h 43"/>
                    <a:gd name="T42" fmla="*/ 10 w 48"/>
                    <a:gd name="T43" fmla="*/ 14 h 43"/>
                    <a:gd name="T44" fmla="*/ 16 w 48"/>
                    <a:gd name="T45" fmla="*/ 14 h 43"/>
                    <a:gd name="T46" fmla="*/ 27 w 48"/>
                    <a:gd name="T47" fmla="*/ 15 h 43"/>
                    <a:gd name="T48" fmla="*/ 25 w 48"/>
                    <a:gd name="T49" fmla="*/ 6 h 43"/>
                    <a:gd name="T50" fmla="*/ 24 w 48"/>
                    <a:gd name="T51" fmla="*/ 0 h 43"/>
                    <a:gd name="T52" fmla="*/ 26 w 48"/>
                    <a:gd name="T53" fmla="*/ 5 h 43"/>
                    <a:gd name="T54" fmla="*/ 30 w 48"/>
                    <a:gd name="T55" fmla="*/ 14 h 43"/>
                    <a:gd name="T56" fmla="*/ 35 w 48"/>
                    <a:gd name="T57" fmla="*/ 14 h 43"/>
                    <a:gd name="T58" fmla="*/ 42 w 48"/>
                    <a:gd name="T59" fmla="*/ 14 h 43"/>
                    <a:gd name="T60" fmla="*/ 47 w 48"/>
                    <a:gd name="T61" fmla="*/ 15 h 4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8" h="43">
                      <a:moveTo>
                        <a:pt x="47" y="15"/>
                      </a:moveTo>
                      <a:lnTo>
                        <a:pt x="24" y="17"/>
                      </a:lnTo>
                      <a:lnTo>
                        <a:pt x="20" y="15"/>
                      </a:lnTo>
                      <a:lnTo>
                        <a:pt x="11" y="16"/>
                      </a:lnTo>
                      <a:lnTo>
                        <a:pt x="10" y="23"/>
                      </a:lnTo>
                      <a:lnTo>
                        <a:pt x="2" y="35"/>
                      </a:lnTo>
                      <a:lnTo>
                        <a:pt x="4" y="41"/>
                      </a:lnTo>
                      <a:lnTo>
                        <a:pt x="14" y="40"/>
                      </a:lnTo>
                      <a:lnTo>
                        <a:pt x="18" y="34"/>
                      </a:lnTo>
                      <a:lnTo>
                        <a:pt x="24" y="31"/>
                      </a:lnTo>
                      <a:lnTo>
                        <a:pt x="33" y="33"/>
                      </a:lnTo>
                      <a:lnTo>
                        <a:pt x="34" y="39"/>
                      </a:lnTo>
                      <a:lnTo>
                        <a:pt x="23" y="34"/>
                      </a:lnTo>
                      <a:lnTo>
                        <a:pt x="16" y="39"/>
                      </a:lnTo>
                      <a:lnTo>
                        <a:pt x="8" y="42"/>
                      </a:lnTo>
                      <a:lnTo>
                        <a:pt x="2" y="41"/>
                      </a:lnTo>
                      <a:lnTo>
                        <a:pt x="1" y="38"/>
                      </a:lnTo>
                      <a:lnTo>
                        <a:pt x="0" y="33"/>
                      </a:lnTo>
                      <a:lnTo>
                        <a:pt x="4" y="28"/>
                      </a:lnTo>
                      <a:lnTo>
                        <a:pt x="8" y="23"/>
                      </a:lnTo>
                      <a:lnTo>
                        <a:pt x="8" y="20"/>
                      </a:lnTo>
                      <a:lnTo>
                        <a:pt x="10" y="14"/>
                      </a:lnTo>
                      <a:lnTo>
                        <a:pt x="16" y="14"/>
                      </a:lnTo>
                      <a:lnTo>
                        <a:pt x="27" y="15"/>
                      </a:lnTo>
                      <a:lnTo>
                        <a:pt x="25" y="6"/>
                      </a:lnTo>
                      <a:lnTo>
                        <a:pt x="24" y="0"/>
                      </a:lnTo>
                      <a:lnTo>
                        <a:pt x="26" y="5"/>
                      </a:lnTo>
                      <a:lnTo>
                        <a:pt x="30" y="14"/>
                      </a:lnTo>
                      <a:lnTo>
                        <a:pt x="35" y="14"/>
                      </a:lnTo>
                      <a:lnTo>
                        <a:pt x="42" y="14"/>
                      </a:lnTo>
                      <a:lnTo>
                        <a:pt x="47" y="15"/>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9" name="Freeform 47"/>
                <p:cNvSpPr>
                  <a:spLocks/>
                </p:cNvSpPr>
                <p:nvPr/>
              </p:nvSpPr>
              <p:spPr bwMode="auto">
                <a:xfrm>
                  <a:off x="2651" y="2522"/>
                  <a:ext cx="17" cy="32"/>
                </a:xfrm>
                <a:custGeom>
                  <a:avLst/>
                  <a:gdLst>
                    <a:gd name="T0" fmla="*/ 0 w 17"/>
                    <a:gd name="T1" fmla="*/ 0 h 32"/>
                    <a:gd name="T2" fmla="*/ 5 w 17"/>
                    <a:gd name="T3" fmla="*/ 3 h 32"/>
                    <a:gd name="T4" fmla="*/ 7 w 17"/>
                    <a:gd name="T5" fmla="*/ 6 h 32"/>
                    <a:gd name="T6" fmla="*/ 7 w 17"/>
                    <a:gd name="T7" fmla="*/ 10 h 32"/>
                    <a:gd name="T8" fmla="*/ 11 w 17"/>
                    <a:gd name="T9" fmla="*/ 11 h 32"/>
                    <a:gd name="T10" fmla="*/ 13 w 17"/>
                    <a:gd name="T11" fmla="*/ 13 h 32"/>
                    <a:gd name="T12" fmla="*/ 13 w 17"/>
                    <a:gd name="T13" fmla="*/ 17 h 32"/>
                    <a:gd name="T14" fmla="*/ 11 w 17"/>
                    <a:gd name="T15" fmla="*/ 19 h 32"/>
                    <a:gd name="T16" fmla="*/ 2 w 17"/>
                    <a:gd name="T17" fmla="*/ 22 h 32"/>
                    <a:gd name="T18" fmla="*/ 4 w 17"/>
                    <a:gd name="T19" fmla="*/ 24 h 32"/>
                    <a:gd name="T20" fmla="*/ 4 w 17"/>
                    <a:gd name="T21" fmla="*/ 26 h 32"/>
                    <a:gd name="T22" fmla="*/ 0 w 17"/>
                    <a:gd name="T23" fmla="*/ 30 h 32"/>
                    <a:gd name="T24" fmla="*/ 5 w 17"/>
                    <a:gd name="T25" fmla="*/ 31 h 32"/>
                    <a:gd name="T26" fmla="*/ 5 w 17"/>
                    <a:gd name="T27" fmla="*/ 26 h 32"/>
                    <a:gd name="T28" fmla="*/ 10 w 17"/>
                    <a:gd name="T29" fmla="*/ 22 h 32"/>
                    <a:gd name="T30" fmla="*/ 14 w 17"/>
                    <a:gd name="T31" fmla="*/ 19 h 32"/>
                    <a:gd name="T32" fmla="*/ 16 w 17"/>
                    <a:gd name="T33" fmla="*/ 14 h 32"/>
                    <a:gd name="T34" fmla="*/ 14 w 17"/>
                    <a:gd name="T35" fmla="*/ 11 h 32"/>
                    <a:gd name="T36" fmla="*/ 8 w 17"/>
                    <a:gd name="T37" fmla="*/ 9 h 32"/>
                    <a:gd name="T38" fmla="*/ 8 w 17"/>
                    <a:gd name="T39" fmla="*/ 6 h 32"/>
                    <a:gd name="T40" fmla="*/ 8 w 17"/>
                    <a:gd name="T41" fmla="*/ 1 h 32"/>
                    <a:gd name="T42" fmla="*/ 0 w 17"/>
                    <a:gd name="T43" fmla="*/ 0 h 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 h="32">
                      <a:moveTo>
                        <a:pt x="0" y="0"/>
                      </a:moveTo>
                      <a:lnTo>
                        <a:pt x="5" y="3"/>
                      </a:lnTo>
                      <a:lnTo>
                        <a:pt x="7" y="6"/>
                      </a:lnTo>
                      <a:lnTo>
                        <a:pt x="7" y="10"/>
                      </a:lnTo>
                      <a:lnTo>
                        <a:pt x="11" y="11"/>
                      </a:lnTo>
                      <a:lnTo>
                        <a:pt x="13" y="13"/>
                      </a:lnTo>
                      <a:lnTo>
                        <a:pt x="13" y="17"/>
                      </a:lnTo>
                      <a:lnTo>
                        <a:pt x="11" y="19"/>
                      </a:lnTo>
                      <a:lnTo>
                        <a:pt x="2" y="22"/>
                      </a:lnTo>
                      <a:lnTo>
                        <a:pt x="4" y="24"/>
                      </a:lnTo>
                      <a:lnTo>
                        <a:pt x="4" y="26"/>
                      </a:lnTo>
                      <a:lnTo>
                        <a:pt x="0" y="30"/>
                      </a:lnTo>
                      <a:lnTo>
                        <a:pt x="5" y="31"/>
                      </a:lnTo>
                      <a:lnTo>
                        <a:pt x="5" y="26"/>
                      </a:lnTo>
                      <a:lnTo>
                        <a:pt x="10" y="22"/>
                      </a:lnTo>
                      <a:lnTo>
                        <a:pt x="14" y="19"/>
                      </a:lnTo>
                      <a:lnTo>
                        <a:pt x="16" y="14"/>
                      </a:lnTo>
                      <a:lnTo>
                        <a:pt x="14" y="11"/>
                      </a:lnTo>
                      <a:lnTo>
                        <a:pt x="8" y="9"/>
                      </a:lnTo>
                      <a:lnTo>
                        <a:pt x="8" y="6"/>
                      </a:lnTo>
                      <a:lnTo>
                        <a:pt x="8" y="1"/>
                      </a:lnTo>
                      <a:lnTo>
                        <a:pt x="0"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0" name="Freeform 48"/>
                <p:cNvSpPr>
                  <a:spLocks/>
                </p:cNvSpPr>
                <p:nvPr/>
              </p:nvSpPr>
              <p:spPr bwMode="auto">
                <a:xfrm>
                  <a:off x="2645" y="2526"/>
                  <a:ext cx="17" cy="17"/>
                </a:xfrm>
                <a:custGeom>
                  <a:avLst/>
                  <a:gdLst>
                    <a:gd name="T0" fmla="*/ 5 w 17"/>
                    <a:gd name="T1" fmla="*/ 0 h 17"/>
                    <a:gd name="T2" fmla="*/ 5 w 17"/>
                    <a:gd name="T3" fmla="*/ 5 h 17"/>
                    <a:gd name="T4" fmla="*/ 5 w 17"/>
                    <a:gd name="T5" fmla="*/ 10 h 17"/>
                    <a:gd name="T6" fmla="*/ 16 w 17"/>
                    <a:gd name="T7" fmla="*/ 16 h 17"/>
                    <a:gd name="T8" fmla="*/ 0 w 17"/>
                    <a:gd name="T9" fmla="*/ 10 h 17"/>
                    <a:gd name="T10" fmla="*/ 5 w 17"/>
                    <a:gd name="T11" fmla="*/ 0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7">
                      <a:moveTo>
                        <a:pt x="5" y="0"/>
                      </a:moveTo>
                      <a:lnTo>
                        <a:pt x="5" y="5"/>
                      </a:lnTo>
                      <a:lnTo>
                        <a:pt x="5" y="10"/>
                      </a:lnTo>
                      <a:lnTo>
                        <a:pt x="16" y="16"/>
                      </a:lnTo>
                      <a:lnTo>
                        <a:pt x="0" y="10"/>
                      </a:lnTo>
                      <a:lnTo>
                        <a:pt x="5"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1" name="Freeform 49"/>
                <p:cNvSpPr>
                  <a:spLocks/>
                </p:cNvSpPr>
                <p:nvPr/>
              </p:nvSpPr>
              <p:spPr bwMode="auto">
                <a:xfrm>
                  <a:off x="2649" y="2537"/>
                  <a:ext cx="17" cy="17"/>
                </a:xfrm>
                <a:custGeom>
                  <a:avLst/>
                  <a:gdLst>
                    <a:gd name="T0" fmla="*/ 2 w 17"/>
                    <a:gd name="T1" fmla="*/ 0 h 17"/>
                    <a:gd name="T2" fmla="*/ 0 w 17"/>
                    <a:gd name="T3" fmla="*/ 8 h 17"/>
                    <a:gd name="T4" fmla="*/ 5 w 17"/>
                    <a:gd name="T5" fmla="*/ 16 h 17"/>
                    <a:gd name="T6" fmla="*/ 8 w 17"/>
                    <a:gd name="T7" fmla="*/ 16 h 17"/>
                    <a:gd name="T8" fmla="*/ 16 w 17"/>
                    <a:gd name="T9" fmla="*/ 16 h 17"/>
                    <a:gd name="T10" fmla="*/ 10 w 17"/>
                    <a:gd name="T11" fmla="*/ 16 h 17"/>
                    <a:gd name="T12" fmla="*/ 2 w 17"/>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7">
                      <a:moveTo>
                        <a:pt x="2" y="0"/>
                      </a:moveTo>
                      <a:lnTo>
                        <a:pt x="0" y="8"/>
                      </a:lnTo>
                      <a:lnTo>
                        <a:pt x="5" y="16"/>
                      </a:lnTo>
                      <a:lnTo>
                        <a:pt x="8" y="16"/>
                      </a:lnTo>
                      <a:lnTo>
                        <a:pt x="16" y="16"/>
                      </a:lnTo>
                      <a:lnTo>
                        <a:pt x="10" y="16"/>
                      </a:lnTo>
                      <a:lnTo>
                        <a:pt x="2"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2" name="Freeform 50"/>
                <p:cNvSpPr>
                  <a:spLocks/>
                </p:cNvSpPr>
                <p:nvPr/>
              </p:nvSpPr>
              <p:spPr bwMode="auto">
                <a:xfrm>
                  <a:off x="2648" y="2549"/>
                  <a:ext cx="17" cy="17"/>
                </a:xfrm>
                <a:custGeom>
                  <a:avLst/>
                  <a:gdLst>
                    <a:gd name="T0" fmla="*/ 16 w 17"/>
                    <a:gd name="T1" fmla="*/ 0 h 17"/>
                    <a:gd name="T2" fmla="*/ 16 w 17"/>
                    <a:gd name="T3" fmla="*/ 4 h 17"/>
                    <a:gd name="T4" fmla="*/ 16 w 17"/>
                    <a:gd name="T5" fmla="*/ 16 h 17"/>
                    <a:gd name="T6" fmla="*/ 0 w 17"/>
                    <a:gd name="T7" fmla="*/ 12 h 17"/>
                    <a:gd name="T8" fmla="*/ 16 w 1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16" y="0"/>
                      </a:moveTo>
                      <a:lnTo>
                        <a:pt x="16" y="4"/>
                      </a:lnTo>
                      <a:lnTo>
                        <a:pt x="16" y="16"/>
                      </a:lnTo>
                      <a:lnTo>
                        <a:pt x="0" y="12"/>
                      </a:lnTo>
                      <a:lnTo>
                        <a:pt x="16"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3" name="Freeform 51"/>
                <p:cNvSpPr>
                  <a:spLocks/>
                </p:cNvSpPr>
                <p:nvPr/>
              </p:nvSpPr>
              <p:spPr bwMode="auto">
                <a:xfrm>
                  <a:off x="2623" y="2544"/>
                  <a:ext cx="20" cy="1"/>
                </a:xfrm>
                <a:custGeom>
                  <a:avLst/>
                  <a:gdLst>
                    <a:gd name="T0" fmla="*/ 19 w 20"/>
                    <a:gd name="T1" fmla="*/ 0 h 1"/>
                    <a:gd name="T2" fmla="*/ 12 w 20"/>
                    <a:gd name="T3" fmla="*/ 0 h 1"/>
                    <a:gd name="T4" fmla="*/ 0 w 20"/>
                    <a:gd name="T5" fmla="*/ 0 h 1"/>
                    <a:gd name="T6" fmla="*/ 6 w 20"/>
                    <a:gd name="T7" fmla="*/ 0 h 1"/>
                    <a:gd name="T8" fmla="*/ 14 w 20"/>
                    <a:gd name="T9" fmla="*/ 0 h 1"/>
                    <a:gd name="T10" fmla="*/ 19 w 20"/>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 h="1">
                      <a:moveTo>
                        <a:pt x="19" y="0"/>
                      </a:moveTo>
                      <a:lnTo>
                        <a:pt x="12" y="0"/>
                      </a:lnTo>
                      <a:lnTo>
                        <a:pt x="0" y="0"/>
                      </a:lnTo>
                      <a:lnTo>
                        <a:pt x="6" y="0"/>
                      </a:lnTo>
                      <a:lnTo>
                        <a:pt x="14" y="0"/>
                      </a:lnTo>
                      <a:lnTo>
                        <a:pt x="19"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4" name="Freeform 52"/>
                <p:cNvSpPr>
                  <a:spLocks/>
                </p:cNvSpPr>
                <p:nvPr/>
              </p:nvSpPr>
              <p:spPr bwMode="auto">
                <a:xfrm>
                  <a:off x="2619" y="2532"/>
                  <a:ext cx="33" cy="17"/>
                </a:xfrm>
                <a:custGeom>
                  <a:avLst/>
                  <a:gdLst>
                    <a:gd name="T0" fmla="*/ 32 w 33"/>
                    <a:gd name="T1" fmla="*/ 5 h 17"/>
                    <a:gd name="T2" fmla="*/ 25 w 33"/>
                    <a:gd name="T3" fmla="*/ 10 h 17"/>
                    <a:gd name="T4" fmla="*/ 19 w 33"/>
                    <a:gd name="T5" fmla="*/ 10 h 17"/>
                    <a:gd name="T6" fmla="*/ 10 w 33"/>
                    <a:gd name="T7" fmla="*/ 5 h 17"/>
                    <a:gd name="T8" fmla="*/ 0 w 33"/>
                    <a:gd name="T9" fmla="*/ 0 h 17"/>
                    <a:gd name="T10" fmla="*/ 12 w 33"/>
                    <a:gd name="T11" fmla="*/ 10 h 17"/>
                    <a:gd name="T12" fmla="*/ 19 w 33"/>
                    <a:gd name="T13" fmla="*/ 16 h 17"/>
                    <a:gd name="T14" fmla="*/ 26 w 33"/>
                    <a:gd name="T15" fmla="*/ 16 h 17"/>
                    <a:gd name="T16" fmla="*/ 32 w 33"/>
                    <a:gd name="T17" fmla="*/ 5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17">
                      <a:moveTo>
                        <a:pt x="32" y="5"/>
                      </a:moveTo>
                      <a:lnTo>
                        <a:pt x="25" y="10"/>
                      </a:lnTo>
                      <a:lnTo>
                        <a:pt x="19" y="10"/>
                      </a:lnTo>
                      <a:lnTo>
                        <a:pt x="10" y="5"/>
                      </a:lnTo>
                      <a:lnTo>
                        <a:pt x="0" y="0"/>
                      </a:lnTo>
                      <a:lnTo>
                        <a:pt x="12" y="10"/>
                      </a:lnTo>
                      <a:lnTo>
                        <a:pt x="19" y="16"/>
                      </a:lnTo>
                      <a:lnTo>
                        <a:pt x="26" y="16"/>
                      </a:lnTo>
                      <a:lnTo>
                        <a:pt x="32" y="5"/>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5" name="Freeform 53"/>
                <p:cNvSpPr>
                  <a:spLocks/>
                </p:cNvSpPr>
                <p:nvPr/>
              </p:nvSpPr>
              <p:spPr bwMode="auto">
                <a:xfrm>
                  <a:off x="2629" y="2511"/>
                  <a:ext cx="17" cy="17"/>
                </a:xfrm>
                <a:custGeom>
                  <a:avLst/>
                  <a:gdLst>
                    <a:gd name="T0" fmla="*/ 10 w 17"/>
                    <a:gd name="T1" fmla="*/ 0 h 17"/>
                    <a:gd name="T2" fmla="*/ 14 w 17"/>
                    <a:gd name="T3" fmla="*/ 8 h 17"/>
                    <a:gd name="T4" fmla="*/ 7 w 17"/>
                    <a:gd name="T5" fmla="*/ 14 h 17"/>
                    <a:gd name="T6" fmla="*/ 0 w 17"/>
                    <a:gd name="T7" fmla="*/ 16 h 17"/>
                    <a:gd name="T8" fmla="*/ 7 w 17"/>
                    <a:gd name="T9" fmla="*/ 16 h 17"/>
                    <a:gd name="T10" fmla="*/ 14 w 17"/>
                    <a:gd name="T11" fmla="*/ 12 h 17"/>
                    <a:gd name="T12" fmla="*/ 16 w 17"/>
                    <a:gd name="T13" fmla="*/ 8 h 17"/>
                    <a:gd name="T14" fmla="*/ 10 w 17"/>
                    <a:gd name="T15" fmla="*/ 0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7">
                      <a:moveTo>
                        <a:pt x="10" y="0"/>
                      </a:moveTo>
                      <a:lnTo>
                        <a:pt x="14" y="8"/>
                      </a:lnTo>
                      <a:lnTo>
                        <a:pt x="7" y="14"/>
                      </a:lnTo>
                      <a:lnTo>
                        <a:pt x="0" y="16"/>
                      </a:lnTo>
                      <a:lnTo>
                        <a:pt x="7" y="16"/>
                      </a:lnTo>
                      <a:lnTo>
                        <a:pt x="14" y="12"/>
                      </a:lnTo>
                      <a:lnTo>
                        <a:pt x="16" y="8"/>
                      </a:lnTo>
                      <a:lnTo>
                        <a:pt x="10"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66" name="Freeform 54"/>
              <p:cNvSpPr>
                <a:spLocks/>
              </p:cNvSpPr>
              <p:nvPr/>
            </p:nvSpPr>
            <p:spPr bwMode="auto">
              <a:xfrm>
                <a:off x="2682" y="2521"/>
                <a:ext cx="52" cy="62"/>
              </a:xfrm>
              <a:custGeom>
                <a:avLst/>
                <a:gdLst>
                  <a:gd name="T0" fmla="*/ 4 w 52"/>
                  <a:gd name="T1" fmla="*/ 55 h 62"/>
                  <a:gd name="T2" fmla="*/ 10 w 52"/>
                  <a:gd name="T3" fmla="*/ 61 h 62"/>
                  <a:gd name="T4" fmla="*/ 40 w 52"/>
                  <a:gd name="T5" fmla="*/ 46 h 62"/>
                  <a:gd name="T6" fmla="*/ 51 w 52"/>
                  <a:gd name="T7" fmla="*/ 23 h 62"/>
                  <a:gd name="T8" fmla="*/ 49 w 52"/>
                  <a:gd name="T9" fmla="*/ 8 h 62"/>
                  <a:gd name="T10" fmla="*/ 37 w 52"/>
                  <a:gd name="T11" fmla="*/ 0 h 62"/>
                  <a:gd name="T12" fmla="*/ 30 w 52"/>
                  <a:gd name="T13" fmla="*/ 1 h 62"/>
                  <a:gd name="T14" fmla="*/ 33 w 52"/>
                  <a:gd name="T15" fmla="*/ 10 h 62"/>
                  <a:gd name="T16" fmla="*/ 32 w 52"/>
                  <a:gd name="T17" fmla="*/ 18 h 62"/>
                  <a:gd name="T18" fmla="*/ 28 w 52"/>
                  <a:gd name="T19" fmla="*/ 26 h 62"/>
                  <a:gd name="T20" fmla="*/ 19 w 52"/>
                  <a:gd name="T21" fmla="*/ 36 h 62"/>
                  <a:gd name="T22" fmla="*/ 10 w 52"/>
                  <a:gd name="T23" fmla="*/ 46 h 62"/>
                  <a:gd name="T24" fmla="*/ 0 w 52"/>
                  <a:gd name="T25" fmla="*/ 47 h 62"/>
                  <a:gd name="T26" fmla="*/ 1 w 52"/>
                  <a:gd name="T27" fmla="*/ 51 h 62"/>
                  <a:gd name="T28" fmla="*/ 4 w 52"/>
                  <a:gd name="T29" fmla="*/ 55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2" h="62">
                    <a:moveTo>
                      <a:pt x="4" y="55"/>
                    </a:moveTo>
                    <a:lnTo>
                      <a:pt x="10" y="61"/>
                    </a:lnTo>
                    <a:lnTo>
                      <a:pt x="40" y="46"/>
                    </a:lnTo>
                    <a:lnTo>
                      <a:pt x="51" y="23"/>
                    </a:lnTo>
                    <a:lnTo>
                      <a:pt x="49" y="8"/>
                    </a:lnTo>
                    <a:lnTo>
                      <a:pt x="37" y="0"/>
                    </a:lnTo>
                    <a:lnTo>
                      <a:pt x="30" y="1"/>
                    </a:lnTo>
                    <a:lnTo>
                      <a:pt x="33" y="10"/>
                    </a:lnTo>
                    <a:lnTo>
                      <a:pt x="32" y="18"/>
                    </a:lnTo>
                    <a:lnTo>
                      <a:pt x="28" y="26"/>
                    </a:lnTo>
                    <a:lnTo>
                      <a:pt x="19" y="36"/>
                    </a:lnTo>
                    <a:lnTo>
                      <a:pt x="10" y="46"/>
                    </a:lnTo>
                    <a:lnTo>
                      <a:pt x="0" y="47"/>
                    </a:lnTo>
                    <a:lnTo>
                      <a:pt x="1" y="51"/>
                    </a:lnTo>
                    <a:lnTo>
                      <a:pt x="4" y="55"/>
                    </a:lnTo>
                  </a:path>
                </a:pathLst>
              </a:custGeom>
              <a:solidFill>
                <a:srgbClr val="E0E0E0"/>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nvGrpSpPr>
            <p:cNvPr id="127016" name="Group 55"/>
            <p:cNvGrpSpPr>
              <a:grpSpLocks/>
            </p:cNvGrpSpPr>
            <p:nvPr/>
          </p:nvGrpSpPr>
          <p:grpSpPr bwMode="auto">
            <a:xfrm>
              <a:off x="3032" y="2216"/>
              <a:ext cx="173" cy="252"/>
              <a:chOff x="3032" y="2216"/>
              <a:chExt cx="173" cy="252"/>
            </a:xfrm>
          </p:grpSpPr>
          <p:sp>
            <p:nvSpPr>
              <p:cNvPr id="127046" name="Freeform 56"/>
              <p:cNvSpPr>
                <a:spLocks/>
              </p:cNvSpPr>
              <p:nvPr/>
            </p:nvSpPr>
            <p:spPr bwMode="auto">
              <a:xfrm>
                <a:off x="3038" y="2241"/>
                <a:ext cx="158" cy="227"/>
              </a:xfrm>
              <a:custGeom>
                <a:avLst/>
                <a:gdLst>
                  <a:gd name="T0" fmla="*/ 68 w 158"/>
                  <a:gd name="T1" fmla="*/ 8 h 227"/>
                  <a:gd name="T2" fmla="*/ 32 w 158"/>
                  <a:gd name="T3" fmla="*/ 21 h 227"/>
                  <a:gd name="T4" fmla="*/ 1 w 158"/>
                  <a:gd name="T5" fmla="*/ 42 h 227"/>
                  <a:gd name="T6" fmla="*/ 1 w 158"/>
                  <a:gd name="T7" fmla="*/ 68 h 227"/>
                  <a:gd name="T8" fmla="*/ 0 w 158"/>
                  <a:gd name="T9" fmla="*/ 96 h 227"/>
                  <a:gd name="T10" fmla="*/ 3 w 158"/>
                  <a:gd name="T11" fmla="*/ 103 h 227"/>
                  <a:gd name="T12" fmla="*/ 8 w 158"/>
                  <a:gd name="T13" fmla="*/ 111 h 227"/>
                  <a:gd name="T14" fmla="*/ 11 w 158"/>
                  <a:gd name="T15" fmla="*/ 136 h 227"/>
                  <a:gd name="T16" fmla="*/ 17 w 158"/>
                  <a:gd name="T17" fmla="*/ 155 h 227"/>
                  <a:gd name="T18" fmla="*/ 24 w 158"/>
                  <a:gd name="T19" fmla="*/ 173 h 227"/>
                  <a:gd name="T20" fmla="*/ 28 w 158"/>
                  <a:gd name="T21" fmla="*/ 188 h 227"/>
                  <a:gd name="T22" fmla="*/ 32 w 158"/>
                  <a:gd name="T23" fmla="*/ 197 h 227"/>
                  <a:gd name="T24" fmla="*/ 40 w 158"/>
                  <a:gd name="T25" fmla="*/ 213 h 227"/>
                  <a:gd name="T26" fmla="*/ 53 w 158"/>
                  <a:gd name="T27" fmla="*/ 216 h 227"/>
                  <a:gd name="T28" fmla="*/ 62 w 158"/>
                  <a:gd name="T29" fmla="*/ 214 h 227"/>
                  <a:gd name="T30" fmla="*/ 73 w 158"/>
                  <a:gd name="T31" fmla="*/ 218 h 227"/>
                  <a:gd name="T32" fmla="*/ 86 w 158"/>
                  <a:gd name="T33" fmla="*/ 226 h 227"/>
                  <a:gd name="T34" fmla="*/ 116 w 158"/>
                  <a:gd name="T35" fmla="*/ 213 h 227"/>
                  <a:gd name="T36" fmla="*/ 142 w 158"/>
                  <a:gd name="T37" fmla="*/ 175 h 227"/>
                  <a:gd name="T38" fmla="*/ 153 w 158"/>
                  <a:gd name="T39" fmla="*/ 153 h 227"/>
                  <a:gd name="T40" fmla="*/ 154 w 158"/>
                  <a:gd name="T41" fmla="*/ 142 h 227"/>
                  <a:gd name="T42" fmla="*/ 149 w 158"/>
                  <a:gd name="T43" fmla="*/ 126 h 227"/>
                  <a:gd name="T44" fmla="*/ 156 w 158"/>
                  <a:gd name="T45" fmla="*/ 109 h 227"/>
                  <a:gd name="T46" fmla="*/ 157 w 158"/>
                  <a:gd name="T47" fmla="*/ 89 h 227"/>
                  <a:gd name="T48" fmla="*/ 151 w 158"/>
                  <a:gd name="T49" fmla="*/ 68 h 227"/>
                  <a:gd name="T50" fmla="*/ 142 w 158"/>
                  <a:gd name="T51" fmla="*/ 64 h 227"/>
                  <a:gd name="T52" fmla="*/ 133 w 158"/>
                  <a:gd name="T53" fmla="*/ 70 h 227"/>
                  <a:gd name="T54" fmla="*/ 129 w 158"/>
                  <a:gd name="T55" fmla="*/ 84 h 227"/>
                  <a:gd name="T56" fmla="*/ 128 w 158"/>
                  <a:gd name="T57" fmla="*/ 97 h 227"/>
                  <a:gd name="T58" fmla="*/ 123 w 158"/>
                  <a:gd name="T59" fmla="*/ 114 h 227"/>
                  <a:gd name="T60" fmla="*/ 110 w 158"/>
                  <a:gd name="T61" fmla="*/ 109 h 227"/>
                  <a:gd name="T62" fmla="*/ 109 w 158"/>
                  <a:gd name="T63" fmla="*/ 86 h 227"/>
                  <a:gd name="T64" fmla="*/ 96 w 158"/>
                  <a:gd name="T65" fmla="*/ 61 h 227"/>
                  <a:gd name="T66" fmla="*/ 84 w 158"/>
                  <a:gd name="T67" fmla="*/ 42 h 227"/>
                  <a:gd name="T68" fmla="*/ 79 w 158"/>
                  <a:gd name="T69" fmla="*/ 16 h 227"/>
                  <a:gd name="T70" fmla="*/ 72 w 158"/>
                  <a:gd name="T71" fmla="*/ 12 h 22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58" h="227">
                    <a:moveTo>
                      <a:pt x="84" y="0"/>
                    </a:moveTo>
                    <a:lnTo>
                      <a:pt x="68" y="8"/>
                    </a:lnTo>
                    <a:lnTo>
                      <a:pt x="49" y="16"/>
                    </a:lnTo>
                    <a:lnTo>
                      <a:pt x="32" y="21"/>
                    </a:lnTo>
                    <a:lnTo>
                      <a:pt x="14" y="32"/>
                    </a:lnTo>
                    <a:lnTo>
                      <a:pt x="1" y="42"/>
                    </a:lnTo>
                    <a:lnTo>
                      <a:pt x="0" y="53"/>
                    </a:lnTo>
                    <a:lnTo>
                      <a:pt x="1" y="68"/>
                    </a:lnTo>
                    <a:lnTo>
                      <a:pt x="0" y="81"/>
                    </a:lnTo>
                    <a:lnTo>
                      <a:pt x="0" y="96"/>
                    </a:lnTo>
                    <a:lnTo>
                      <a:pt x="1" y="100"/>
                    </a:lnTo>
                    <a:lnTo>
                      <a:pt x="3" y="103"/>
                    </a:lnTo>
                    <a:lnTo>
                      <a:pt x="6" y="106"/>
                    </a:lnTo>
                    <a:lnTo>
                      <a:pt x="8" y="111"/>
                    </a:lnTo>
                    <a:lnTo>
                      <a:pt x="8" y="126"/>
                    </a:lnTo>
                    <a:lnTo>
                      <a:pt x="11" y="136"/>
                    </a:lnTo>
                    <a:lnTo>
                      <a:pt x="15" y="142"/>
                    </a:lnTo>
                    <a:lnTo>
                      <a:pt x="17" y="155"/>
                    </a:lnTo>
                    <a:lnTo>
                      <a:pt x="20" y="162"/>
                    </a:lnTo>
                    <a:lnTo>
                      <a:pt x="24" y="173"/>
                    </a:lnTo>
                    <a:lnTo>
                      <a:pt x="25" y="180"/>
                    </a:lnTo>
                    <a:lnTo>
                      <a:pt x="28" y="188"/>
                    </a:lnTo>
                    <a:lnTo>
                      <a:pt x="31" y="191"/>
                    </a:lnTo>
                    <a:lnTo>
                      <a:pt x="32" y="197"/>
                    </a:lnTo>
                    <a:lnTo>
                      <a:pt x="35" y="206"/>
                    </a:lnTo>
                    <a:lnTo>
                      <a:pt x="40" y="213"/>
                    </a:lnTo>
                    <a:lnTo>
                      <a:pt x="46" y="216"/>
                    </a:lnTo>
                    <a:lnTo>
                      <a:pt x="53" y="216"/>
                    </a:lnTo>
                    <a:lnTo>
                      <a:pt x="60" y="216"/>
                    </a:lnTo>
                    <a:lnTo>
                      <a:pt x="62" y="214"/>
                    </a:lnTo>
                    <a:lnTo>
                      <a:pt x="69" y="214"/>
                    </a:lnTo>
                    <a:lnTo>
                      <a:pt x="73" y="218"/>
                    </a:lnTo>
                    <a:lnTo>
                      <a:pt x="79" y="224"/>
                    </a:lnTo>
                    <a:lnTo>
                      <a:pt x="86" y="226"/>
                    </a:lnTo>
                    <a:lnTo>
                      <a:pt x="102" y="221"/>
                    </a:lnTo>
                    <a:lnTo>
                      <a:pt x="116" y="213"/>
                    </a:lnTo>
                    <a:lnTo>
                      <a:pt x="128" y="198"/>
                    </a:lnTo>
                    <a:lnTo>
                      <a:pt x="142" y="175"/>
                    </a:lnTo>
                    <a:lnTo>
                      <a:pt x="147" y="166"/>
                    </a:lnTo>
                    <a:lnTo>
                      <a:pt x="153" y="153"/>
                    </a:lnTo>
                    <a:lnTo>
                      <a:pt x="154" y="147"/>
                    </a:lnTo>
                    <a:lnTo>
                      <a:pt x="154" y="142"/>
                    </a:lnTo>
                    <a:lnTo>
                      <a:pt x="154" y="136"/>
                    </a:lnTo>
                    <a:lnTo>
                      <a:pt x="149" y="126"/>
                    </a:lnTo>
                    <a:lnTo>
                      <a:pt x="151" y="120"/>
                    </a:lnTo>
                    <a:lnTo>
                      <a:pt x="156" y="109"/>
                    </a:lnTo>
                    <a:lnTo>
                      <a:pt x="157" y="99"/>
                    </a:lnTo>
                    <a:lnTo>
                      <a:pt x="157" y="89"/>
                    </a:lnTo>
                    <a:lnTo>
                      <a:pt x="154" y="77"/>
                    </a:lnTo>
                    <a:lnTo>
                      <a:pt x="151" y="68"/>
                    </a:lnTo>
                    <a:lnTo>
                      <a:pt x="147" y="64"/>
                    </a:lnTo>
                    <a:lnTo>
                      <a:pt x="142" y="64"/>
                    </a:lnTo>
                    <a:lnTo>
                      <a:pt x="137" y="66"/>
                    </a:lnTo>
                    <a:lnTo>
                      <a:pt x="133" y="70"/>
                    </a:lnTo>
                    <a:lnTo>
                      <a:pt x="130" y="79"/>
                    </a:lnTo>
                    <a:lnTo>
                      <a:pt x="129" y="84"/>
                    </a:lnTo>
                    <a:lnTo>
                      <a:pt x="129" y="89"/>
                    </a:lnTo>
                    <a:lnTo>
                      <a:pt x="128" y="97"/>
                    </a:lnTo>
                    <a:lnTo>
                      <a:pt x="128" y="103"/>
                    </a:lnTo>
                    <a:lnTo>
                      <a:pt x="123" y="114"/>
                    </a:lnTo>
                    <a:lnTo>
                      <a:pt x="115" y="116"/>
                    </a:lnTo>
                    <a:lnTo>
                      <a:pt x="110" y="109"/>
                    </a:lnTo>
                    <a:lnTo>
                      <a:pt x="111" y="96"/>
                    </a:lnTo>
                    <a:lnTo>
                      <a:pt x="109" y="86"/>
                    </a:lnTo>
                    <a:lnTo>
                      <a:pt x="100" y="72"/>
                    </a:lnTo>
                    <a:lnTo>
                      <a:pt x="96" y="61"/>
                    </a:lnTo>
                    <a:lnTo>
                      <a:pt x="88" y="48"/>
                    </a:lnTo>
                    <a:lnTo>
                      <a:pt x="84" y="42"/>
                    </a:lnTo>
                    <a:lnTo>
                      <a:pt x="79" y="23"/>
                    </a:lnTo>
                    <a:lnTo>
                      <a:pt x="79" y="16"/>
                    </a:lnTo>
                    <a:lnTo>
                      <a:pt x="80" y="8"/>
                    </a:lnTo>
                    <a:lnTo>
                      <a:pt x="72" y="12"/>
                    </a:lnTo>
                    <a:lnTo>
                      <a:pt x="84" y="0"/>
                    </a:lnTo>
                  </a:path>
                </a:pathLst>
              </a:custGeom>
              <a:solidFill>
                <a:srgbClr val="FFA040"/>
              </a:solidFill>
              <a:ln w="12700" cap="rnd" cmpd="sng">
                <a:solidFill>
                  <a:srgbClr val="402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7" name="Freeform 57"/>
              <p:cNvSpPr>
                <a:spLocks/>
              </p:cNvSpPr>
              <p:nvPr/>
            </p:nvSpPr>
            <p:spPr bwMode="auto">
              <a:xfrm>
                <a:off x="3071" y="2432"/>
                <a:ext cx="27" cy="17"/>
              </a:xfrm>
              <a:custGeom>
                <a:avLst/>
                <a:gdLst>
                  <a:gd name="T0" fmla="*/ 0 w 27"/>
                  <a:gd name="T1" fmla="*/ 4 h 17"/>
                  <a:gd name="T2" fmla="*/ 4 w 27"/>
                  <a:gd name="T3" fmla="*/ 1 h 17"/>
                  <a:gd name="T4" fmla="*/ 8 w 27"/>
                  <a:gd name="T5" fmla="*/ 0 h 17"/>
                  <a:gd name="T6" fmla="*/ 17 w 27"/>
                  <a:gd name="T7" fmla="*/ 1 h 17"/>
                  <a:gd name="T8" fmla="*/ 18 w 27"/>
                  <a:gd name="T9" fmla="*/ 1 h 17"/>
                  <a:gd name="T10" fmla="*/ 21 w 27"/>
                  <a:gd name="T11" fmla="*/ 1 h 17"/>
                  <a:gd name="T12" fmla="*/ 24 w 27"/>
                  <a:gd name="T13" fmla="*/ 4 h 17"/>
                  <a:gd name="T14" fmla="*/ 26 w 27"/>
                  <a:gd name="T15" fmla="*/ 9 h 17"/>
                  <a:gd name="T16" fmla="*/ 25 w 27"/>
                  <a:gd name="T17" fmla="*/ 11 h 17"/>
                  <a:gd name="T18" fmla="*/ 22 w 27"/>
                  <a:gd name="T19" fmla="*/ 13 h 17"/>
                  <a:gd name="T20" fmla="*/ 19 w 27"/>
                  <a:gd name="T21" fmla="*/ 11 h 17"/>
                  <a:gd name="T22" fmla="*/ 13 w 27"/>
                  <a:gd name="T23" fmla="*/ 12 h 17"/>
                  <a:gd name="T24" fmla="*/ 10 w 27"/>
                  <a:gd name="T25" fmla="*/ 16 h 17"/>
                  <a:gd name="T26" fmla="*/ 5 w 27"/>
                  <a:gd name="T27" fmla="*/ 16 h 17"/>
                  <a:gd name="T28" fmla="*/ 1 w 27"/>
                  <a:gd name="T29" fmla="*/ 11 h 17"/>
                  <a:gd name="T30" fmla="*/ 0 w 27"/>
                  <a:gd name="T31" fmla="*/ 4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 h="17">
                    <a:moveTo>
                      <a:pt x="0" y="4"/>
                    </a:moveTo>
                    <a:lnTo>
                      <a:pt x="4" y="1"/>
                    </a:lnTo>
                    <a:lnTo>
                      <a:pt x="8" y="0"/>
                    </a:lnTo>
                    <a:lnTo>
                      <a:pt x="17" y="1"/>
                    </a:lnTo>
                    <a:lnTo>
                      <a:pt x="18" y="1"/>
                    </a:lnTo>
                    <a:lnTo>
                      <a:pt x="21" y="1"/>
                    </a:lnTo>
                    <a:lnTo>
                      <a:pt x="24" y="4"/>
                    </a:lnTo>
                    <a:lnTo>
                      <a:pt x="26" y="9"/>
                    </a:lnTo>
                    <a:lnTo>
                      <a:pt x="25" y="11"/>
                    </a:lnTo>
                    <a:lnTo>
                      <a:pt x="22" y="13"/>
                    </a:lnTo>
                    <a:lnTo>
                      <a:pt x="19" y="11"/>
                    </a:lnTo>
                    <a:lnTo>
                      <a:pt x="13" y="12"/>
                    </a:lnTo>
                    <a:lnTo>
                      <a:pt x="10" y="16"/>
                    </a:lnTo>
                    <a:lnTo>
                      <a:pt x="5" y="16"/>
                    </a:lnTo>
                    <a:lnTo>
                      <a:pt x="1" y="11"/>
                    </a:lnTo>
                    <a:lnTo>
                      <a:pt x="0" y="4"/>
                    </a:lnTo>
                  </a:path>
                </a:pathLst>
              </a:custGeom>
              <a:solidFill>
                <a:srgbClr val="FFC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8" name="Freeform 58"/>
              <p:cNvSpPr>
                <a:spLocks/>
              </p:cNvSpPr>
              <p:nvPr/>
            </p:nvSpPr>
            <p:spPr bwMode="auto">
              <a:xfrm>
                <a:off x="3065" y="2413"/>
                <a:ext cx="29" cy="17"/>
              </a:xfrm>
              <a:custGeom>
                <a:avLst/>
                <a:gdLst>
                  <a:gd name="T0" fmla="*/ 4 w 29"/>
                  <a:gd name="T1" fmla="*/ 16 h 17"/>
                  <a:gd name="T2" fmla="*/ 7 w 29"/>
                  <a:gd name="T3" fmla="*/ 14 h 17"/>
                  <a:gd name="T4" fmla="*/ 4 w 29"/>
                  <a:gd name="T5" fmla="*/ 9 h 17"/>
                  <a:gd name="T6" fmla="*/ 6 w 29"/>
                  <a:gd name="T7" fmla="*/ 8 h 17"/>
                  <a:gd name="T8" fmla="*/ 11 w 29"/>
                  <a:gd name="T9" fmla="*/ 9 h 17"/>
                  <a:gd name="T10" fmla="*/ 14 w 29"/>
                  <a:gd name="T11" fmla="*/ 6 h 17"/>
                  <a:gd name="T12" fmla="*/ 17 w 29"/>
                  <a:gd name="T13" fmla="*/ 5 h 17"/>
                  <a:gd name="T14" fmla="*/ 22 w 29"/>
                  <a:gd name="T15" fmla="*/ 4 h 17"/>
                  <a:gd name="T16" fmla="*/ 24 w 29"/>
                  <a:gd name="T17" fmla="*/ 2 h 17"/>
                  <a:gd name="T18" fmla="*/ 28 w 29"/>
                  <a:gd name="T19" fmla="*/ 0 h 17"/>
                  <a:gd name="T20" fmla="*/ 23 w 29"/>
                  <a:gd name="T21" fmla="*/ 0 h 17"/>
                  <a:gd name="T22" fmla="*/ 19 w 29"/>
                  <a:gd name="T23" fmla="*/ 0 h 17"/>
                  <a:gd name="T24" fmla="*/ 17 w 29"/>
                  <a:gd name="T25" fmla="*/ 1 h 17"/>
                  <a:gd name="T26" fmla="*/ 11 w 29"/>
                  <a:gd name="T27" fmla="*/ 2 h 17"/>
                  <a:gd name="T28" fmla="*/ 8 w 29"/>
                  <a:gd name="T29" fmla="*/ 4 h 17"/>
                  <a:gd name="T30" fmla="*/ 6 w 29"/>
                  <a:gd name="T31" fmla="*/ 2 h 17"/>
                  <a:gd name="T32" fmla="*/ 3 w 29"/>
                  <a:gd name="T33" fmla="*/ 0 h 17"/>
                  <a:gd name="T34" fmla="*/ 1 w 29"/>
                  <a:gd name="T35" fmla="*/ 2 h 17"/>
                  <a:gd name="T36" fmla="*/ 0 w 29"/>
                  <a:gd name="T37" fmla="*/ 4 h 17"/>
                  <a:gd name="T38" fmla="*/ 1 w 29"/>
                  <a:gd name="T39" fmla="*/ 8 h 17"/>
                  <a:gd name="T40" fmla="*/ 2 w 29"/>
                  <a:gd name="T41" fmla="*/ 11 h 17"/>
                  <a:gd name="T42" fmla="*/ 4 w 29"/>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9" h="17">
                    <a:moveTo>
                      <a:pt x="4" y="16"/>
                    </a:moveTo>
                    <a:lnTo>
                      <a:pt x="7" y="14"/>
                    </a:lnTo>
                    <a:lnTo>
                      <a:pt x="4" y="9"/>
                    </a:lnTo>
                    <a:lnTo>
                      <a:pt x="6" y="8"/>
                    </a:lnTo>
                    <a:lnTo>
                      <a:pt x="11" y="9"/>
                    </a:lnTo>
                    <a:lnTo>
                      <a:pt x="14" y="6"/>
                    </a:lnTo>
                    <a:lnTo>
                      <a:pt x="17" y="5"/>
                    </a:lnTo>
                    <a:lnTo>
                      <a:pt x="22" y="4"/>
                    </a:lnTo>
                    <a:lnTo>
                      <a:pt x="24" y="2"/>
                    </a:lnTo>
                    <a:lnTo>
                      <a:pt x="28" y="0"/>
                    </a:lnTo>
                    <a:lnTo>
                      <a:pt x="23" y="0"/>
                    </a:lnTo>
                    <a:lnTo>
                      <a:pt x="19" y="0"/>
                    </a:lnTo>
                    <a:lnTo>
                      <a:pt x="17" y="1"/>
                    </a:lnTo>
                    <a:lnTo>
                      <a:pt x="11" y="2"/>
                    </a:lnTo>
                    <a:lnTo>
                      <a:pt x="8" y="4"/>
                    </a:lnTo>
                    <a:lnTo>
                      <a:pt x="6" y="2"/>
                    </a:lnTo>
                    <a:lnTo>
                      <a:pt x="3" y="0"/>
                    </a:lnTo>
                    <a:lnTo>
                      <a:pt x="1" y="2"/>
                    </a:lnTo>
                    <a:lnTo>
                      <a:pt x="0" y="4"/>
                    </a:lnTo>
                    <a:lnTo>
                      <a:pt x="1" y="8"/>
                    </a:lnTo>
                    <a:lnTo>
                      <a:pt x="2" y="11"/>
                    </a:lnTo>
                    <a:lnTo>
                      <a:pt x="4" y="16"/>
                    </a:lnTo>
                  </a:path>
                </a:pathLst>
              </a:custGeom>
              <a:solidFill>
                <a:srgbClr val="FFC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9" name="Freeform 59"/>
              <p:cNvSpPr>
                <a:spLocks/>
              </p:cNvSpPr>
              <p:nvPr/>
            </p:nvSpPr>
            <p:spPr bwMode="auto">
              <a:xfrm>
                <a:off x="3045" y="2342"/>
                <a:ext cx="93" cy="68"/>
              </a:xfrm>
              <a:custGeom>
                <a:avLst/>
                <a:gdLst>
                  <a:gd name="T0" fmla="*/ 13 w 93"/>
                  <a:gd name="T1" fmla="*/ 39 h 68"/>
                  <a:gd name="T2" fmla="*/ 25 w 93"/>
                  <a:gd name="T3" fmla="*/ 36 h 68"/>
                  <a:gd name="T4" fmla="*/ 24 w 93"/>
                  <a:gd name="T5" fmla="*/ 27 h 68"/>
                  <a:gd name="T6" fmla="*/ 25 w 93"/>
                  <a:gd name="T7" fmla="*/ 17 h 68"/>
                  <a:gd name="T8" fmla="*/ 17 w 93"/>
                  <a:gd name="T9" fmla="*/ 0 h 68"/>
                  <a:gd name="T10" fmla="*/ 14 w 93"/>
                  <a:gd name="T11" fmla="*/ 14 h 68"/>
                  <a:gd name="T12" fmla="*/ 14 w 93"/>
                  <a:gd name="T13" fmla="*/ 23 h 68"/>
                  <a:gd name="T14" fmla="*/ 13 w 93"/>
                  <a:gd name="T15" fmla="*/ 20 h 68"/>
                  <a:gd name="T16" fmla="*/ 6 w 93"/>
                  <a:gd name="T17" fmla="*/ 15 h 68"/>
                  <a:gd name="T18" fmla="*/ 2 w 93"/>
                  <a:gd name="T19" fmla="*/ 7 h 68"/>
                  <a:gd name="T20" fmla="*/ 1 w 93"/>
                  <a:gd name="T21" fmla="*/ 19 h 68"/>
                  <a:gd name="T22" fmla="*/ 6 w 93"/>
                  <a:gd name="T23" fmla="*/ 34 h 68"/>
                  <a:gd name="T24" fmla="*/ 8 w 93"/>
                  <a:gd name="T25" fmla="*/ 48 h 68"/>
                  <a:gd name="T26" fmla="*/ 15 w 93"/>
                  <a:gd name="T27" fmla="*/ 66 h 68"/>
                  <a:gd name="T28" fmla="*/ 22 w 93"/>
                  <a:gd name="T29" fmla="*/ 65 h 68"/>
                  <a:gd name="T30" fmla="*/ 36 w 93"/>
                  <a:gd name="T31" fmla="*/ 65 h 68"/>
                  <a:gd name="T32" fmla="*/ 46 w 93"/>
                  <a:gd name="T33" fmla="*/ 66 h 68"/>
                  <a:gd name="T34" fmla="*/ 48 w 93"/>
                  <a:gd name="T35" fmla="*/ 55 h 68"/>
                  <a:gd name="T36" fmla="*/ 57 w 93"/>
                  <a:gd name="T37" fmla="*/ 50 h 68"/>
                  <a:gd name="T38" fmla="*/ 48 w 93"/>
                  <a:gd name="T39" fmla="*/ 44 h 68"/>
                  <a:gd name="T40" fmla="*/ 61 w 93"/>
                  <a:gd name="T41" fmla="*/ 46 h 68"/>
                  <a:gd name="T42" fmla="*/ 57 w 93"/>
                  <a:gd name="T43" fmla="*/ 40 h 68"/>
                  <a:gd name="T44" fmla="*/ 63 w 93"/>
                  <a:gd name="T45" fmla="*/ 34 h 68"/>
                  <a:gd name="T46" fmla="*/ 55 w 93"/>
                  <a:gd name="T47" fmla="*/ 29 h 68"/>
                  <a:gd name="T48" fmla="*/ 65 w 93"/>
                  <a:gd name="T49" fmla="*/ 26 h 68"/>
                  <a:gd name="T50" fmla="*/ 92 w 93"/>
                  <a:gd name="T51" fmla="*/ 2 h 68"/>
                  <a:gd name="T52" fmla="*/ 70 w 93"/>
                  <a:gd name="T53" fmla="*/ 0 h 68"/>
                  <a:gd name="T54" fmla="*/ 55 w 93"/>
                  <a:gd name="T55" fmla="*/ 16 h 68"/>
                  <a:gd name="T56" fmla="*/ 46 w 93"/>
                  <a:gd name="T57" fmla="*/ 17 h 68"/>
                  <a:gd name="T58" fmla="*/ 41 w 93"/>
                  <a:gd name="T59" fmla="*/ 8 h 68"/>
                  <a:gd name="T60" fmla="*/ 33 w 93"/>
                  <a:gd name="T61" fmla="*/ 8 h 68"/>
                  <a:gd name="T62" fmla="*/ 31 w 93"/>
                  <a:gd name="T63" fmla="*/ 15 h 68"/>
                  <a:gd name="T64" fmla="*/ 34 w 93"/>
                  <a:gd name="T65" fmla="*/ 23 h 68"/>
                  <a:gd name="T66" fmla="*/ 42 w 93"/>
                  <a:gd name="T67" fmla="*/ 32 h 68"/>
                  <a:gd name="T68" fmla="*/ 43 w 93"/>
                  <a:gd name="T69" fmla="*/ 42 h 68"/>
                  <a:gd name="T70" fmla="*/ 27 w 93"/>
                  <a:gd name="T71" fmla="*/ 46 h 68"/>
                  <a:gd name="T72" fmla="*/ 13 w 93"/>
                  <a:gd name="T73" fmla="*/ 41 h 6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3" h="68">
                    <a:moveTo>
                      <a:pt x="13" y="41"/>
                    </a:moveTo>
                    <a:lnTo>
                      <a:pt x="13" y="39"/>
                    </a:lnTo>
                    <a:lnTo>
                      <a:pt x="20" y="39"/>
                    </a:lnTo>
                    <a:lnTo>
                      <a:pt x="25" y="36"/>
                    </a:lnTo>
                    <a:lnTo>
                      <a:pt x="27" y="30"/>
                    </a:lnTo>
                    <a:lnTo>
                      <a:pt x="24" y="27"/>
                    </a:lnTo>
                    <a:lnTo>
                      <a:pt x="25" y="23"/>
                    </a:lnTo>
                    <a:lnTo>
                      <a:pt x="25" y="17"/>
                    </a:lnTo>
                    <a:lnTo>
                      <a:pt x="25" y="4"/>
                    </a:lnTo>
                    <a:lnTo>
                      <a:pt x="17" y="0"/>
                    </a:lnTo>
                    <a:lnTo>
                      <a:pt x="15" y="10"/>
                    </a:lnTo>
                    <a:lnTo>
                      <a:pt x="14" y="14"/>
                    </a:lnTo>
                    <a:lnTo>
                      <a:pt x="15" y="21"/>
                    </a:lnTo>
                    <a:lnTo>
                      <a:pt x="14" y="23"/>
                    </a:lnTo>
                    <a:lnTo>
                      <a:pt x="10" y="21"/>
                    </a:lnTo>
                    <a:lnTo>
                      <a:pt x="13" y="20"/>
                    </a:lnTo>
                    <a:lnTo>
                      <a:pt x="12" y="15"/>
                    </a:lnTo>
                    <a:lnTo>
                      <a:pt x="6" y="15"/>
                    </a:lnTo>
                    <a:lnTo>
                      <a:pt x="6" y="12"/>
                    </a:lnTo>
                    <a:lnTo>
                      <a:pt x="2" y="7"/>
                    </a:lnTo>
                    <a:lnTo>
                      <a:pt x="0" y="7"/>
                    </a:lnTo>
                    <a:lnTo>
                      <a:pt x="1" y="19"/>
                    </a:lnTo>
                    <a:lnTo>
                      <a:pt x="1" y="25"/>
                    </a:lnTo>
                    <a:lnTo>
                      <a:pt x="6" y="34"/>
                    </a:lnTo>
                    <a:lnTo>
                      <a:pt x="7" y="38"/>
                    </a:lnTo>
                    <a:lnTo>
                      <a:pt x="8" y="48"/>
                    </a:lnTo>
                    <a:lnTo>
                      <a:pt x="10" y="56"/>
                    </a:lnTo>
                    <a:lnTo>
                      <a:pt x="15" y="66"/>
                    </a:lnTo>
                    <a:lnTo>
                      <a:pt x="17" y="67"/>
                    </a:lnTo>
                    <a:lnTo>
                      <a:pt x="22" y="65"/>
                    </a:lnTo>
                    <a:lnTo>
                      <a:pt x="28" y="64"/>
                    </a:lnTo>
                    <a:lnTo>
                      <a:pt x="36" y="65"/>
                    </a:lnTo>
                    <a:lnTo>
                      <a:pt x="43" y="66"/>
                    </a:lnTo>
                    <a:lnTo>
                      <a:pt x="46" y="66"/>
                    </a:lnTo>
                    <a:lnTo>
                      <a:pt x="51" y="61"/>
                    </a:lnTo>
                    <a:lnTo>
                      <a:pt x="48" y="55"/>
                    </a:lnTo>
                    <a:lnTo>
                      <a:pt x="54" y="53"/>
                    </a:lnTo>
                    <a:lnTo>
                      <a:pt x="57" y="50"/>
                    </a:lnTo>
                    <a:lnTo>
                      <a:pt x="53" y="46"/>
                    </a:lnTo>
                    <a:lnTo>
                      <a:pt x="48" y="44"/>
                    </a:lnTo>
                    <a:lnTo>
                      <a:pt x="56" y="43"/>
                    </a:lnTo>
                    <a:lnTo>
                      <a:pt x="61" y="46"/>
                    </a:lnTo>
                    <a:lnTo>
                      <a:pt x="66" y="46"/>
                    </a:lnTo>
                    <a:lnTo>
                      <a:pt x="57" y="40"/>
                    </a:lnTo>
                    <a:lnTo>
                      <a:pt x="63" y="36"/>
                    </a:lnTo>
                    <a:lnTo>
                      <a:pt x="63" y="34"/>
                    </a:lnTo>
                    <a:lnTo>
                      <a:pt x="56" y="30"/>
                    </a:lnTo>
                    <a:lnTo>
                      <a:pt x="55" y="29"/>
                    </a:lnTo>
                    <a:lnTo>
                      <a:pt x="56" y="27"/>
                    </a:lnTo>
                    <a:lnTo>
                      <a:pt x="65" y="26"/>
                    </a:lnTo>
                    <a:lnTo>
                      <a:pt x="84" y="20"/>
                    </a:lnTo>
                    <a:lnTo>
                      <a:pt x="92" y="2"/>
                    </a:lnTo>
                    <a:lnTo>
                      <a:pt x="83" y="1"/>
                    </a:lnTo>
                    <a:lnTo>
                      <a:pt x="70" y="0"/>
                    </a:lnTo>
                    <a:lnTo>
                      <a:pt x="64" y="8"/>
                    </a:lnTo>
                    <a:lnTo>
                      <a:pt x="55" y="16"/>
                    </a:lnTo>
                    <a:lnTo>
                      <a:pt x="49" y="19"/>
                    </a:lnTo>
                    <a:lnTo>
                      <a:pt x="46" y="17"/>
                    </a:lnTo>
                    <a:lnTo>
                      <a:pt x="41" y="12"/>
                    </a:lnTo>
                    <a:lnTo>
                      <a:pt x="41" y="8"/>
                    </a:lnTo>
                    <a:lnTo>
                      <a:pt x="38" y="2"/>
                    </a:lnTo>
                    <a:lnTo>
                      <a:pt x="33" y="8"/>
                    </a:lnTo>
                    <a:lnTo>
                      <a:pt x="33" y="10"/>
                    </a:lnTo>
                    <a:lnTo>
                      <a:pt x="31" y="15"/>
                    </a:lnTo>
                    <a:lnTo>
                      <a:pt x="32" y="19"/>
                    </a:lnTo>
                    <a:lnTo>
                      <a:pt x="34" y="23"/>
                    </a:lnTo>
                    <a:lnTo>
                      <a:pt x="40" y="28"/>
                    </a:lnTo>
                    <a:lnTo>
                      <a:pt x="42" y="32"/>
                    </a:lnTo>
                    <a:lnTo>
                      <a:pt x="44" y="39"/>
                    </a:lnTo>
                    <a:lnTo>
                      <a:pt x="43" y="42"/>
                    </a:lnTo>
                    <a:lnTo>
                      <a:pt x="35" y="44"/>
                    </a:lnTo>
                    <a:lnTo>
                      <a:pt x="27" y="46"/>
                    </a:lnTo>
                    <a:lnTo>
                      <a:pt x="17" y="44"/>
                    </a:lnTo>
                    <a:lnTo>
                      <a:pt x="13" y="41"/>
                    </a:lnTo>
                  </a:path>
                </a:pathLst>
              </a:custGeom>
              <a:solidFill>
                <a:srgbClr val="FFC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0" name="Freeform 60"/>
              <p:cNvSpPr>
                <a:spLocks/>
              </p:cNvSpPr>
              <p:nvPr/>
            </p:nvSpPr>
            <p:spPr bwMode="auto">
              <a:xfrm>
                <a:off x="3088" y="2346"/>
                <a:ext cx="27" cy="17"/>
              </a:xfrm>
              <a:custGeom>
                <a:avLst/>
                <a:gdLst>
                  <a:gd name="T0" fmla="*/ 0 w 27"/>
                  <a:gd name="T1" fmla="*/ 8 h 17"/>
                  <a:gd name="T2" fmla="*/ 1 w 27"/>
                  <a:gd name="T3" fmla="*/ 11 h 17"/>
                  <a:gd name="T4" fmla="*/ 4 w 27"/>
                  <a:gd name="T5" fmla="*/ 13 h 17"/>
                  <a:gd name="T6" fmla="*/ 7 w 27"/>
                  <a:gd name="T7" fmla="*/ 13 h 17"/>
                  <a:gd name="T8" fmla="*/ 11 w 27"/>
                  <a:gd name="T9" fmla="*/ 12 h 17"/>
                  <a:gd name="T10" fmla="*/ 15 w 27"/>
                  <a:gd name="T11" fmla="*/ 8 h 17"/>
                  <a:gd name="T12" fmla="*/ 20 w 27"/>
                  <a:gd name="T13" fmla="*/ 4 h 17"/>
                  <a:gd name="T14" fmla="*/ 24 w 27"/>
                  <a:gd name="T15" fmla="*/ 0 h 17"/>
                  <a:gd name="T16" fmla="*/ 26 w 27"/>
                  <a:gd name="T17" fmla="*/ 2 h 17"/>
                  <a:gd name="T18" fmla="*/ 20 w 27"/>
                  <a:gd name="T19" fmla="*/ 7 h 17"/>
                  <a:gd name="T20" fmla="*/ 16 w 27"/>
                  <a:gd name="T21" fmla="*/ 12 h 17"/>
                  <a:gd name="T22" fmla="*/ 13 w 27"/>
                  <a:gd name="T23" fmla="*/ 16 h 17"/>
                  <a:gd name="T24" fmla="*/ 10 w 27"/>
                  <a:gd name="T25" fmla="*/ 16 h 17"/>
                  <a:gd name="T26" fmla="*/ 7 w 27"/>
                  <a:gd name="T27" fmla="*/ 16 h 17"/>
                  <a:gd name="T28" fmla="*/ 1 w 27"/>
                  <a:gd name="T29" fmla="*/ 13 h 17"/>
                  <a:gd name="T30" fmla="*/ 0 w 27"/>
                  <a:gd name="T31" fmla="*/ 8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 h="17">
                    <a:moveTo>
                      <a:pt x="0" y="8"/>
                    </a:moveTo>
                    <a:lnTo>
                      <a:pt x="1" y="11"/>
                    </a:lnTo>
                    <a:lnTo>
                      <a:pt x="4" y="13"/>
                    </a:lnTo>
                    <a:lnTo>
                      <a:pt x="7" y="13"/>
                    </a:lnTo>
                    <a:lnTo>
                      <a:pt x="11" y="12"/>
                    </a:lnTo>
                    <a:lnTo>
                      <a:pt x="15" y="8"/>
                    </a:lnTo>
                    <a:lnTo>
                      <a:pt x="20" y="4"/>
                    </a:lnTo>
                    <a:lnTo>
                      <a:pt x="24" y="0"/>
                    </a:lnTo>
                    <a:lnTo>
                      <a:pt x="26" y="2"/>
                    </a:lnTo>
                    <a:lnTo>
                      <a:pt x="20" y="7"/>
                    </a:lnTo>
                    <a:lnTo>
                      <a:pt x="16" y="12"/>
                    </a:lnTo>
                    <a:lnTo>
                      <a:pt x="13" y="16"/>
                    </a:lnTo>
                    <a:lnTo>
                      <a:pt x="10" y="16"/>
                    </a:lnTo>
                    <a:lnTo>
                      <a:pt x="7" y="16"/>
                    </a:lnTo>
                    <a:lnTo>
                      <a:pt x="1" y="13"/>
                    </a:lnTo>
                    <a:lnTo>
                      <a:pt x="0" y="8"/>
                    </a:lnTo>
                  </a:path>
                </a:pathLst>
              </a:custGeom>
              <a:solidFill>
                <a:srgbClr val="804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1" name="Freeform 61"/>
              <p:cNvSpPr>
                <a:spLocks/>
              </p:cNvSpPr>
              <p:nvPr/>
            </p:nvSpPr>
            <p:spPr bwMode="auto">
              <a:xfrm>
                <a:off x="3039" y="2264"/>
                <a:ext cx="47" cy="70"/>
              </a:xfrm>
              <a:custGeom>
                <a:avLst/>
                <a:gdLst>
                  <a:gd name="T0" fmla="*/ 2 w 47"/>
                  <a:gd name="T1" fmla="*/ 69 h 70"/>
                  <a:gd name="T2" fmla="*/ 6 w 47"/>
                  <a:gd name="T3" fmla="*/ 68 h 70"/>
                  <a:gd name="T4" fmla="*/ 11 w 47"/>
                  <a:gd name="T5" fmla="*/ 68 h 70"/>
                  <a:gd name="T6" fmla="*/ 16 w 47"/>
                  <a:gd name="T7" fmla="*/ 66 h 70"/>
                  <a:gd name="T8" fmla="*/ 19 w 47"/>
                  <a:gd name="T9" fmla="*/ 62 h 70"/>
                  <a:gd name="T10" fmla="*/ 22 w 47"/>
                  <a:gd name="T11" fmla="*/ 64 h 70"/>
                  <a:gd name="T12" fmla="*/ 25 w 47"/>
                  <a:gd name="T13" fmla="*/ 56 h 70"/>
                  <a:gd name="T14" fmla="*/ 25 w 47"/>
                  <a:gd name="T15" fmla="*/ 54 h 70"/>
                  <a:gd name="T16" fmla="*/ 29 w 47"/>
                  <a:gd name="T17" fmla="*/ 54 h 70"/>
                  <a:gd name="T18" fmla="*/ 30 w 47"/>
                  <a:gd name="T19" fmla="*/ 60 h 70"/>
                  <a:gd name="T20" fmla="*/ 35 w 47"/>
                  <a:gd name="T21" fmla="*/ 60 h 70"/>
                  <a:gd name="T22" fmla="*/ 35 w 47"/>
                  <a:gd name="T23" fmla="*/ 63 h 70"/>
                  <a:gd name="T24" fmla="*/ 41 w 47"/>
                  <a:gd name="T25" fmla="*/ 61 h 70"/>
                  <a:gd name="T26" fmla="*/ 42 w 47"/>
                  <a:gd name="T27" fmla="*/ 59 h 70"/>
                  <a:gd name="T28" fmla="*/ 46 w 47"/>
                  <a:gd name="T29" fmla="*/ 61 h 70"/>
                  <a:gd name="T30" fmla="*/ 45 w 47"/>
                  <a:gd name="T31" fmla="*/ 55 h 70"/>
                  <a:gd name="T32" fmla="*/ 43 w 47"/>
                  <a:gd name="T33" fmla="*/ 50 h 70"/>
                  <a:gd name="T34" fmla="*/ 43 w 47"/>
                  <a:gd name="T35" fmla="*/ 44 h 70"/>
                  <a:gd name="T36" fmla="*/ 44 w 47"/>
                  <a:gd name="T37" fmla="*/ 35 h 70"/>
                  <a:gd name="T38" fmla="*/ 45 w 47"/>
                  <a:gd name="T39" fmla="*/ 30 h 70"/>
                  <a:gd name="T40" fmla="*/ 45 w 47"/>
                  <a:gd name="T41" fmla="*/ 22 h 70"/>
                  <a:gd name="T42" fmla="*/ 43 w 47"/>
                  <a:gd name="T43" fmla="*/ 15 h 70"/>
                  <a:gd name="T44" fmla="*/ 38 w 47"/>
                  <a:gd name="T45" fmla="*/ 14 h 70"/>
                  <a:gd name="T46" fmla="*/ 32 w 47"/>
                  <a:gd name="T47" fmla="*/ 9 h 70"/>
                  <a:gd name="T48" fmla="*/ 29 w 47"/>
                  <a:gd name="T49" fmla="*/ 7 h 70"/>
                  <a:gd name="T50" fmla="*/ 30 w 47"/>
                  <a:gd name="T51" fmla="*/ 0 h 70"/>
                  <a:gd name="T52" fmla="*/ 21 w 47"/>
                  <a:gd name="T53" fmla="*/ 3 h 70"/>
                  <a:gd name="T54" fmla="*/ 9 w 47"/>
                  <a:gd name="T55" fmla="*/ 11 h 70"/>
                  <a:gd name="T56" fmla="*/ 3 w 47"/>
                  <a:gd name="T57" fmla="*/ 16 h 70"/>
                  <a:gd name="T58" fmla="*/ 0 w 47"/>
                  <a:gd name="T59" fmla="*/ 17 h 70"/>
                  <a:gd name="T60" fmla="*/ 1 w 47"/>
                  <a:gd name="T61" fmla="*/ 25 h 70"/>
                  <a:gd name="T62" fmla="*/ 1 w 47"/>
                  <a:gd name="T63" fmla="*/ 33 h 70"/>
                  <a:gd name="T64" fmla="*/ 2 w 47"/>
                  <a:gd name="T65" fmla="*/ 40 h 70"/>
                  <a:gd name="T66" fmla="*/ 2 w 47"/>
                  <a:gd name="T67" fmla="*/ 47 h 70"/>
                  <a:gd name="T68" fmla="*/ 1 w 47"/>
                  <a:gd name="T69" fmla="*/ 54 h 70"/>
                  <a:gd name="T70" fmla="*/ 1 w 47"/>
                  <a:gd name="T71" fmla="*/ 61 h 70"/>
                  <a:gd name="T72" fmla="*/ 2 w 47"/>
                  <a:gd name="T73" fmla="*/ 69 h 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 h="70">
                    <a:moveTo>
                      <a:pt x="2" y="69"/>
                    </a:moveTo>
                    <a:lnTo>
                      <a:pt x="6" y="68"/>
                    </a:lnTo>
                    <a:lnTo>
                      <a:pt x="11" y="68"/>
                    </a:lnTo>
                    <a:lnTo>
                      <a:pt x="16" y="66"/>
                    </a:lnTo>
                    <a:lnTo>
                      <a:pt x="19" y="62"/>
                    </a:lnTo>
                    <a:lnTo>
                      <a:pt x="22" y="64"/>
                    </a:lnTo>
                    <a:lnTo>
                      <a:pt x="25" y="56"/>
                    </a:lnTo>
                    <a:lnTo>
                      <a:pt x="25" y="54"/>
                    </a:lnTo>
                    <a:lnTo>
                      <a:pt x="29" y="54"/>
                    </a:lnTo>
                    <a:lnTo>
                      <a:pt x="30" y="60"/>
                    </a:lnTo>
                    <a:lnTo>
                      <a:pt x="35" y="60"/>
                    </a:lnTo>
                    <a:lnTo>
                      <a:pt x="35" y="63"/>
                    </a:lnTo>
                    <a:lnTo>
                      <a:pt x="41" y="61"/>
                    </a:lnTo>
                    <a:lnTo>
                      <a:pt x="42" y="59"/>
                    </a:lnTo>
                    <a:lnTo>
                      <a:pt x="46" y="61"/>
                    </a:lnTo>
                    <a:lnTo>
                      <a:pt x="45" y="55"/>
                    </a:lnTo>
                    <a:lnTo>
                      <a:pt x="43" y="50"/>
                    </a:lnTo>
                    <a:lnTo>
                      <a:pt x="43" y="44"/>
                    </a:lnTo>
                    <a:lnTo>
                      <a:pt x="44" y="35"/>
                    </a:lnTo>
                    <a:lnTo>
                      <a:pt x="45" y="30"/>
                    </a:lnTo>
                    <a:lnTo>
                      <a:pt x="45" y="22"/>
                    </a:lnTo>
                    <a:lnTo>
                      <a:pt x="43" y="15"/>
                    </a:lnTo>
                    <a:lnTo>
                      <a:pt x="38" y="14"/>
                    </a:lnTo>
                    <a:lnTo>
                      <a:pt x="32" y="9"/>
                    </a:lnTo>
                    <a:lnTo>
                      <a:pt x="29" y="7"/>
                    </a:lnTo>
                    <a:lnTo>
                      <a:pt x="30" y="0"/>
                    </a:lnTo>
                    <a:lnTo>
                      <a:pt x="21" y="3"/>
                    </a:lnTo>
                    <a:lnTo>
                      <a:pt x="9" y="11"/>
                    </a:lnTo>
                    <a:lnTo>
                      <a:pt x="3" y="16"/>
                    </a:lnTo>
                    <a:lnTo>
                      <a:pt x="0" y="17"/>
                    </a:lnTo>
                    <a:lnTo>
                      <a:pt x="1" y="25"/>
                    </a:lnTo>
                    <a:lnTo>
                      <a:pt x="1" y="33"/>
                    </a:lnTo>
                    <a:lnTo>
                      <a:pt x="2" y="40"/>
                    </a:lnTo>
                    <a:lnTo>
                      <a:pt x="2" y="47"/>
                    </a:lnTo>
                    <a:lnTo>
                      <a:pt x="1" y="54"/>
                    </a:lnTo>
                    <a:lnTo>
                      <a:pt x="1" y="61"/>
                    </a:lnTo>
                    <a:lnTo>
                      <a:pt x="2" y="69"/>
                    </a:lnTo>
                  </a:path>
                </a:pathLst>
              </a:custGeom>
              <a:solidFill>
                <a:srgbClr val="FFC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2" name="Freeform 62"/>
              <p:cNvSpPr>
                <a:spLocks/>
              </p:cNvSpPr>
              <p:nvPr/>
            </p:nvSpPr>
            <p:spPr bwMode="auto">
              <a:xfrm>
                <a:off x="3069" y="2333"/>
                <a:ext cx="51" cy="17"/>
              </a:xfrm>
              <a:custGeom>
                <a:avLst/>
                <a:gdLst>
                  <a:gd name="T0" fmla="*/ 24 w 51"/>
                  <a:gd name="T1" fmla="*/ 7 h 17"/>
                  <a:gd name="T2" fmla="*/ 26 w 51"/>
                  <a:gd name="T3" fmla="*/ 14 h 17"/>
                  <a:gd name="T4" fmla="*/ 21 w 51"/>
                  <a:gd name="T5" fmla="*/ 14 h 17"/>
                  <a:gd name="T6" fmla="*/ 18 w 51"/>
                  <a:gd name="T7" fmla="*/ 9 h 17"/>
                  <a:gd name="T8" fmla="*/ 14 w 51"/>
                  <a:gd name="T9" fmla="*/ 12 h 17"/>
                  <a:gd name="T10" fmla="*/ 11 w 51"/>
                  <a:gd name="T11" fmla="*/ 12 h 17"/>
                  <a:gd name="T12" fmla="*/ 12 w 51"/>
                  <a:gd name="T13" fmla="*/ 16 h 17"/>
                  <a:gd name="T14" fmla="*/ 6 w 51"/>
                  <a:gd name="T15" fmla="*/ 14 h 17"/>
                  <a:gd name="T16" fmla="*/ 4 w 51"/>
                  <a:gd name="T17" fmla="*/ 11 h 17"/>
                  <a:gd name="T18" fmla="*/ 0 w 51"/>
                  <a:gd name="T19" fmla="*/ 9 h 17"/>
                  <a:gd name="T20" fmla="*/ 2 w 51"/>
                  <a:gd name="T21" fmla="*/ 6 h 17"/>
                  <a:gd name="T22" fmla="*/ 2 w 51"/>
                  <a:gd name="T23" fmla="*/ 4 h 17"/>
                  <a:gd name="T24" fmla="*/ 14 w 51"/>
                  <a:gd name="T25" fmla="*/ 4 h 17"/>
                  <a:gd name="T26" fmla="*/ 18 w 51"/>
                  <a:gd name="T27" fmla="*/ 0 h 17"/>
                  <a:gd name="T28" fmla="*/ 23 w 51"/>
                  <a:gd name="T29" fmla="*/ 0 h 17"/>
                  <a:gd name="T30" fmla="*/ 35 w 51"/>
                  <a:gd name="T31" fmla="*/ 0 h 17"/>
                  <a:gd name="T32" fmla="*/ 41 w 51"/>
                  <a:gd name="T33" fmla="*/ 2 h 17"/>
                  <a:gd name="T34" fmla="*/ 46 w 51"/>
                  <a:gd name="T35" fmla="*/ 6 h 17"/>
                  <a:gd name="T36" fmla="*/ 50 w 51"/>
                  <a:gd name="T37" fmla="*/ 7 h 17"/>
                  <a:gd name="T38" fmla="*/ 43 w 51"/>
                  <a:gd name="T39" fmla="*/ 8 h 17"/>
                  <a:gd name="T40" fmla="*/ 36 w 51"/>
                  <a:gd name="T41" fmla="*/ 7 h 17"/>
                  <a:gd name="T42" fmla="*/ 41 w 51"/>
                  <a:gd name="T43" fmla="*/ 6 h 17"/>
                  <a:gd name="T44" fmla="*/ 39 w 51"/>
                  <a:gd name="T45" fmla="*/ 3 h 17"/>
                  <a:gd name="T46" fmla="*/ 32 w 51"/>
                  <a:gd name="T47" fmla="*/ 1 h 17"/>
                  <a:gd name="T48" fmla="*/ 18 w 51"/>
                  <a:gd name="T49" fmla="*/ 3 h 17"/>
                  <a:gd name="T50" fmla="*/ 24 w 51"/>
                  <a:gd name="T51" fmla="*/ 7 h 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1" h="17">
                    <a:moveTo>
                      <a:pt x="24" y="7"/>
                    </a:moveTo>
                    <a:lnTo>
                      <a:pt x="26" y="14"/>
                    </a:lnTo>
                    <a:lnTo>
                      <a:pt x="21" y="14"/>
                    </a:lnTo>
                    <a:lnTo>
                      <a:pt x="18" y="9"/>
                    </a:lnTo>
                    <a:lnTo>
                      <a:pt x="14" y="12"/>
                    </a:lnTo>
                    <a:lnTo>
                      <a:pt x="11" y="12"/>
                    </a:lnTo>
                    <a:lnTo>
                      <a:pt x="12" y="16"/>
                    </a:lnTo>
                    <a:lnTo>
                      <a:pt x="6" y="14"/>
                    </a:lnTo>
                    <a:lnTo>
                      <a:pt x="4" y="11"/>
                    </a:lnTo>
                    <a:lnTo>
                      <a:pt x="0" y="9"/>
                    </a:lnTo>
                    <a:lnTo>
                      <a:pt x="2" y="6"/>
                    </a:lnTo>
                    <a:lnTo>
                      <a:pt x="2" y="4"/>
                    </a:lnTo>
                    <a:lnTo>
                      <a:pt x="14" y="4"/>
                    </a:lnTo>
                    <a:lnTo>
                      <a:pt x="18" y="0"/>
                    </a:lnTo>
                    <a:lnTo>
                      <a:pt x="23" y="0"/>
                    </a:lnTo>
                    <a:lnTo>
                      <a:pt x="35" y="0"/>
                    </a:lnTo>
                    <a:lnTo>
                      <a:pt x="41" y="2"/>
                    </a:lnTo>
                    <a:lnTo>
                      <a:pt x="46" y="6"/>
                    </a:lnTo>
                    <a:lnTo>
                      <a:pt x="50" y="7"/>
                    </a:lnTo>
                    <a:lnTo>
                      <a:pt x="43" y="8"/>
                    </a:lnTo>
                    <a:lnTo>
                      <a:pt x="36" y="7"/>
                    </a:lnTo>
                    <a:lnTo>
                      <a:pt x="41" y="6"/>
                    </a:lnTo>
                    <a:lnTo>
                      <a:pt x="39" y="3"/>
                    </a:lnTo>
                    <a:lnTo>
                      <a:pt x="32" y="1"/>
                    </a:lnTo>
                    <a:lnTo>
                      <a:pt x="18" y="3"/>
                    </a:lnTo>
                    <a:lnTo>
                      <a:pt x="24" y="7"/>
                    </a:lnTo>
                  </a:path>
                </a:pathLst>
              </a:custGeom>
              <a:solidFill>
                <a:srgbClr val="603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3" name="Freeform 63"/>
              <p:cNvSpPr>
                <a:spLocks/>
              </p:cNvSpPr>
              <p:nvPr/>
            </p:nvSpPr>
            <p:spPr bwMode="auto">
              <a:xfrm>
                <a:off x="3045" y="2340"/>
                <a:ext cx="17" cy="17"/>
              </a:xfrm>
              <a:custGeom>
                <a:avLst/>
                <a:gdLst>
                  <a:gd name="T0" fmla="*/ 1 w 17"/>
                  <a:gd name="T1" fmla="*/ 10 h 17"/>
                  <a:gd name="T2" fmla="*/ 3 w 17"/>
                  <a:gd name="T3" fmla="*/ 16 h 17"/>
                  <a:gd name="T4" fmla="*/ 6 w 17"/>
                  <a:gd name="T5" fmla="*/ 16 h 17"/>
                  <a:gd name="T6" fmla="*/ 9 w 17"/>
                  <a:gd name="T7" fmla="*/ 12 h 17"/>
                  <a:gd name="T8" fmla="*/ 11 w 17"/>
                  <a:gd name="T9" fmla="*/ 12 h 17"/>
                  <a:gd name="T10" fmla="*/ 13 w 17"/>
                  <a:gd name="T11" fmla="*/ 16 h 17"/>
                  <a:gd name="T12" fmla="*/ 16 w 17"/>
                  <a:gd name="T13" fmla="*/ 16 h 17"/>
                  <a:gd name="T14" fmla="*/ 16 w 17"/>
                  <a:gd name="T15" fmla="*/ 10 h 17"/>
                  <a:gd name="T16" fmla="*/ 14 w 17"/>
                  <a:gd name="T17" fmla="*/ 3 h 17"/>
                  <a:gd name="T18" fmla="*/ 9 w 17"/>
                  <a:gd name="T19" fmla="*/ 0 h 17"/>
                  <a:gd name="T20" fmla="*/ 0 w 17"/>
                  <a:gd name="T21" fmla="*/ 0 h 17"/>
                  <a:gd name="T22" fmla="*/ 6 w 17"/>
                  <a:gd name="T23" fmla="*/ 5 h 17"/>
                  <a:gd name="T24" fmla="*/ 1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 h="17">
                    <a:moveTo>
                      <a:pt x="1" y="10"/>
                    </a:moveTo>
                    <a:lnTo>
                      <a:pt x="3" y="16"/>
                    </a:lnTo>
                    <a:lnTo>
                      <a:pt x="6" y="16"/>
                    </a:lnTo>
                    <a:lnTo>
                      <a:pt x="9" y="12"/>
                    </a:lnTo>
                    <a:lnTo>
                      <a:pt x="11" y="12"/>
                    </a:lnTo>
                    <a:lnTo>
                      <a:pt x="13" y="16"/>
                    </a:lnTo>
                    <a:lnTo>
                      <a:pt x="16" y="16"/>
                    </a:lnTo>
                    <a:lnTo>
                      <a:pt x="16" y="10"/>
                    </a:lnTo>
                    <a:lnTo>
                      <a:pt x="14" y="3"/>
                    </a:lnTo>
                    <a:lnTo>
                      <a:pt x="9" y="0"/>
                    </a:lnTo>
                    <a:lnTo>
                      <a:pt x="0" y="0"/>
                    </a:lnTo>
                    <a:lnTo>
                      <a:pt x="6" y="5"/>
                    </a:lnTo>
                    <a:lnTo>
                      <a:pt x="1" y="10"/>
                    </a:lnTo>
                  </a:path>
                </a:pathLst>
              </a:custGeom>
              <a:solidFill>
                <a:srgbClr val="603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4" name="Freeform 64"/>
              <p:cNvSpPr>
                <a:spLocks/>
              </p:cNvSpPr>
              <p:nvPr/>
            </p:nvSpPr>
            <p:spPr bwMode="auto">
              <a:xfrm>
                <a:off x="3059" y="2373"/>
                <a:ext cx="35" cy="19"/>
              </a:xfrm>
              <a:custGeom>
                <a:avLst/>
                <a:gdLst>
                  <a:gd name="T0" fmla="*/ 0 w 35"/>
                  <a:gd name="T1" fmla="*/ 11 h 19"/>
                  <a:gd name="T2" fmla="*/ 4 w 35"/>
                  <a:gd name="T3" fmla="*/ 13 h 19"/>
                  <a:gd name="T4" fmla="*/ 12 w 35"/>
                  <a:gd name="T5" fmla="*/ 12 h 19"/>
                  <a:gd name="T6" fmla="*/ 13 w 35"/>
                  <a:gd name="T7" fmla="*/ 10 h 19"/>
                  <a:gd name="T8" fmla="*/ 18 w 35"/>
                  <a:gd name="T9" fmla="*/ 9 h 19"/>
                  <a:gd name="T10" fmla="*/ 22 w 35"/>
                  <a:gd name="T11" fmla="*/ 10 h 19"/>
                  <a:gd name="T12" fmla="*/ 22 w 35"/>
                  <a:gd name="T13" fmla="*/ 11 h 19"/>
                  <a:gd name="T14" fmla="*/ 27 w 35"/>
                  <a:gd name="T15" fmla="*/ 10 h 19"/>
                  <a:gd name="T16" fmla="*/ 28 w 35"/>
                  <a:gd name="T17" fmla="*/ 9 h 19"/>
                  <a:gd name="T18" fmla="*/ 28 w 35"/>
                  <a:gd name="T19" fmla="*/ 5 h 19"/>
                  <a:gd name="T20" fmla="*/ 27 w 35"/>
                  <a:gd name="T21" fmla="*/ 1 h 19"/>
                  <a:gd name="T22" fmla="*/ 26 w 35"/>
                  <a:gd name="T23" fmla="*/ 0 h 19"/>
                  <a:gd name="T24" fmla="*/ 29 w 35"/>
                  <a:gd name="T25" fmla="*/ 3 h 19"/>
                  <a:gd name="T26" fmla="*/ 30 w 35"/>
                  <a:gd name="T27" fmla="*/ 5 h 19"/>
                  <a:gd name="T28" fmla="*/ 31 w 35"/>
                  <a:gd name="T29" fmla="*/ 8 h 19"/>
                  <a:gd name="T30" fmla="*/ 34 w 35"/>
                  <a:gd name="T31" fmla="*/ 11 h 19"/>
                  <a:gd name="T32" fmla="*/ 31 w 35"/>
                  <a:gd name="T33" fmla="*/ 11 h 19"/>
                  <a:gd name="T34" fmla="*/ 25 w 35"/>
                  <a:gd name="T35" fmla="*/ 13 h 19"/>
                  <a:gd name="T36" fmla="*/ 20 w 35"/>
                  <a:gd name="T37" fmla="*/ 16 h 19"/>
                  <a:gd name="T38" fmla="*/ 14 w 35"/>
                  <a:gd name="T39" fmla="*/ 17 h 19"/>
                  <a:gd name="T40" fmla="*/ 13 w 35"/>
                  <a:gd name="T41" fmla="*/ 18 h 19"/>
                  <a:gd name="T42" fmla="*/ 9 w 35"/>
                  <a:gd name="T43" fmla="*/ 15 h 19"/>
                  <a:gd name="T44" fmla="*/ 6 w 35"/>
                  <a:gd name="T45" fmla="*/ 15 h 19"/>
                  <a:gd name="T46" fmla="*/ 0 w 35"/>
                  <a:gd name="T47" fmla="*/ 11 h 1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 h="19">
                    <a:moveTo>
                      <a:pt x="0" y="11"/>
                    </a:moveTo>
                    <a:lnTo>
                      <a:pt x="4" y="13"/>
                    </a:lnTo>
                    <a:lnTo>
                      <a:pt x="12" y="12"/>
                    </a:lnTo>
                    <a:lnTo>
                      <a:pt x="13" y="10"/>
                    </a:lnTo>
                    <a:lnTo>
                      <a:pt x="18" y="9"/>
                    </a:lnTo>
                    <a:lnTo>
                      <a:pt x="22" y="10"/>
                    </a:lnTo>
                    <a:lnTo>
                      <a:pt x="22" y="11"/>
                    </a:lnTo>
                    <a:lnTo>
                      <a:pt x="27" y="10"/>
                    </a:lnTo>
                    <a:lnTo>
                      <a:pt x="28" y="9"/>
                    </a:lnTo>
                    <a:lnTo>
                      <a:pt x="28" y="5"/>
                    </a:lnTo>
                    <a:lnTo>
                      <a:pt x="27" y="1"/>
                    </a:lnTo>
                    <a:lnTo>
                      <a:pt x="26" y="0"/>
                    </a:lnTo>
                    <a:lnTo>
                      <a:pt x="29" y="3"/>
                    </a:lnTo>
                    <a:lnTo>
                      <a:pt x="30" y="5"/>
                    </a:lnTo>
                    <a:lnTo>
                      <a:pt x="31" y="8"/>
                    </a:lnTo>
                    <a:lnTo>
                      <a:pt x="34" y="11"/>
                    </a:lnTo>
                    <a:lnTo>
                      <a:pt x="31" y="11"/>
                    </a:lnTo>
                    <a:lnTo>
                      <a:pt x="25" y="13"/>
                    </a:lnTo>
                    <a:lnTo>
                      <a:pt x="20" y="16"/>
                    </a:lnTo>
                    <a:lnTo>
                      <a:pt x="14" y="17"/>
                    </a:lnTo>
                    <a:lnTo>
                      <a:pt x="13" y="18"/>
                    </a:lnTo>
                    <a:lnTo>
                      <a:pt x="9" y="15"/>
                    </a:lnTo>
                    <a:lnTo>
                      <a:pt x="6" y="15"/>
                    </a:lnTo>
                    <a:lnTo>
                      <a:pt x="0" y="11"/>
                    </a:lnTo>
                  </a:path>
                </a:pathLst>
              </a:custGeom>
              <a:solidFill>
                <a:srgbClr val="603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5" name="Freeform 65"/>
              <p:cNvSpPr>
                <a:spLocks/>
              </p:cNvSpPr>
              <p:nvPr/>
            </p:nvSpPr>
            <p:spPr bwMode="auto">
              <a:xfrm>
                <a:off x="3062" y="2408"/>
                <a:ext cx="36" cy="17"/>
              </a:xfrm>
              <a:custGeom>
                <a:avLst/>
                <a:gdLst>
                  <a:gd name="T0" fmla="*/ 0 w 36"/>
                  <a:gd name="T1" fmla="*/ 2 h 17"/>
                  <a:gd name="T2" fmla="*/ 2 w 36"/>
                  <a:gd name="T3" fmla="*/ 8 h 17"/>
                  <a:gd name="T4" fmla="*/ 6 w 36"/>
                  <a:gd name="T5" fmla="*/ 0 h 17"/>
                  <a:gd name="T6" fmla="*/ 9 w 36"/>
                  <a:gd name="T7" fmla="*/ 2 h 17"/>
                  <a:gd name="T8" fmla="*/ 12 w 36"/>
                  <a:gd name="T9" fmla="*/ 0 h 17"/>
                  <a:gd name="T10" fmla="*/ 14 w 36"/>
                  <a:gd name="T11" fmla="*/ 0 h 17"/>
                  <a:gd name="T12" fmla="*/ 17 w 36"/>
                  <a:gd name="T13" fmla="*/ 2 h 17"/>
                  <a:gd name="T14" fmla="*/ 23 w 36"/>
                  <a:gd name="T15" fmla="*/ 5 h 17"/>
                  <a:gd name="T16" fmla="*/ 28 w 36"/>
                  <a:gd name="T17" fmla="*/ 5 h 17"/>
                  <a:gd name="T18" fmla="*/ 34 w 36"/>
                  <a:gd name="T19" fmla="*/ 5 h 17"/>
                  <a:gd name="T20" fmla="*/ 34 w 36"/>
                  <a:gd name="T21" fmla="*/ 5 h 17"/>
                  <a:gd name="T22" fmla="*/ 35 w 36"/>
                  <a:gd name="T23" fmla="*/ 5 h 17"/>
                  <a:gd name="T24" fmla="*/ 30 w 36"/>
                  <a:gd name="T25" fmla="*/ 8 h 17"/>
                  <a:gd name="T26" fmla="*/ 24 w 36"/>
                  <a:gd name="T27" fmla="*/ 8 h 17"/>
                  <a:gd name="T28" fmla="*/ 19 w 36"/>
                  <a:gd name="T29" fmla="*/ 10 h 17"/>
                  <a:gd name="T30" fmla="*/ 15 w 36"/>
                  <a:gd name="T31" fmla="*/ 10 h 17"/>
                  <a:gd name="T32" fmla="*/ 12 w 36"/>
                  <a:gd name="T33" fmla="*/ 16 h 17"/>
                  <a:gd name="T34" fmla="*/ 8 w 36"/>
                  <a:gd name="T35" fmla="*/ 10 h 17"/>
                  <a:gd name="T36" fmla="*/ 6 w 36"/>
                  <a:gd name="T37" fmla="*/ 8 h 17"/>
                  <a:gd name="T38" fmla="*/ 0 w 36"/>
                  <a:gd name="T39" fmla="*/ 2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6" h="17">
                    <a:moveTo>
                      <a:pt x="0" y="2"/>
                    </a:moveTo>
                    <a:lnTo>
                      <a:pt x="2" y="8"/>
                    </a:lnTo>
                    <a:lnTo>
                      <a:pt x="6" y="0"/>
                    </a:lnTo>
                    <a:lnTo>
                      <a:pt x="9" y="2"/>
                    </a:lnTo>
                    <a:lnTo>
                      <a:pt x="12" y="0"/>
                    </a:lnTo>
                    <a:lnTo>
                      <a:pt x="14" y="0"/>
                    </a:lnTo>
                    <a:lnTo>
                      <a:pt x="17" y="2"/>
                    </a:lnTo>
                    <a:lnTo>
                      <a:pt x="23" y="5"/>
                    </a:lnTo>
                    <a:lnTo>
                      <a:pt x="28" y="5"/>
                    </a:lnTo>
                    <a:lnTo>
                      <a:pt x="34" y="5"/>
                    </a:lnTo>
                    <a:lnTo>
                      <a:pt x="35" y="5"/>
                    </a:lnTo>
                    <a:lnTo>
                      <a:pt x="30" y="8"/>
                    </a:lnTo>
                    <a:lnTo>
                      <a:pt x="24" y="8"/>
                    </a:lnTo>
                    <a:lnTo>
                      <a:pt x="19" y="10"/>
                    </a:lnTo>
                    <a:lnTo>
                      <a:pt x="15" y="10"/>
                    </a:lnTo>
                    <a:lnTo>
                      <a:pt x="12" y="16"/>
                    </a:lnTo>
                    <a:lnTo>
                      <a:pt x="8" y="10"/>
                    </a:lnTo>
                    <a:lnTo>
                      <a:pt x="6" y="8"/>
                    </a:lnTo>
                    <a:lnTo>
                      <a:pt x="0" y="2"/>
                    </a:lnTo>
                  </a:path>
                </a:pathLst>
              </a:custGeom>
              <a:solidFill>
                <a:srgbClr val="603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6" name="Freeform 66"/>
              <p:cNvSpPr>
                <a:spLocks/>
              </p:cNvSpPr>
              <p:nvPr/>
            </p:nvSpPr>
            <p:spPr bwMode="auto">
              <a:xfrm>
                <a:off x="3087" y="2253"/>
                <a:ext cx="106" cy="194"/>
              </a:xfrm>
              <a:custGeom>
                <a:avLst/>
                <a:gdLst>
                  <a:gd name="T0" fmla="*/ 9 w 106"/>
                  <a:gd name="T1" fmla="*/ 96 h 194"/>
                  <a:gd name="T2" fmla="*/ 13 w 106"/>
                  <a:gd name="T3" fmla="*/ 88 h 194"/>
                  <a:gd name="T4" fmla="*/ 7 w 106"/>
                  <a:gd name="T5" fmla="*/ 82 h 194"/>
                  <a:gd name="T6" fmla="*/ 22 w 106"/>
                  <a:gd name="T7" fmla="*/ 78 h 194"/>
                  <a:gd name="T8" fmla="*/ 22 w 106"/>
                  <a:gd name="T9" fmla="*/ 72 h 194"/>
                  <a:gd name="T10" fmla="*/ 35 w 106"/>
                  <a:gd name="T11" fmla="*/ 71 h 194"/>
                  <a:gd name="T12" fmla="*/ 23 w 106"/>
                  <a:gd name="T13" fmla="*/ 68 h 194"/>
                  <a:gd name="T14" fmla="*/ 29 w 106"/>
                  <a:gd name="T15" fmla="*/ 63 h 194"/>
                  <a:gd name="T16" fmla="*/ 19 w 106"/>
                  <a:gd name="T17" fmla="*/ 56 h 194"/>
                  <a:gd name="T18" fmla="*/ 19 w 106"/>
                  <a:gd name="T19" fmla="*/ 41 h 194"/>
                  <a:gd name="T20" fmla="*/ 20 w 106"/>
                  <a:gd name="T21" fmla="*/ 19 h 194"/>
                  <a:gd name="T22" fmla="*/ 29 w 106"/>
                  <a:gd name="T23" fmla="*/ 13 h 194"/>
                  <a:gd name="T24" fmla="*/ 46 w 106"/>
                  <a:gd name="T25" fmla="*/ 54 h 194"/>
                  <a:gd name="T26" fmla="*/ 59 w 106"/>
                  <a:gd name="T27" fmla="*/ 91 h 194"/>
                  <a:gd name="T28" fmla="*/ 70 w 106"/>
                  <a:gd name="T29" fmla="*/ 100 h 194"/>
                  <a:gd name="T30" fmla="*/ 76 w 106"/>
                  <a:gd name="T31" fmla="*/ 68 h 194"/>
                  <a:gd name="T32" fmla="*/ 93 w 106"/>
                  <a:gd name="T33" fmla="*/ 51 h 194"/>
                  <a:gd name="T34" fmla="*/ 105 w 106"/>
                  <a:gd name="T35" fmla="*/ 77 h 194"/>
                  <a:gd name="T36" fmla="*/ 98 w 106"/>
                  <a:gd name="T37" fmla="*/ 110 h 194"/>
                  <a:gd name="T38" fmla="*/ 89 w 106"/>
                  <a:gd name="T39" fmla="*/ 123 h 194"/>
                  <a:gd name="T40" fmla="*/ 79 w 106"/>
                  <a:gd name="T41" fmla="*/ 124 h 194"/>
                  <a:gd name="T42" fmla="*/ 76 w 106"/>
                  <a:gd name="T43" fmla="*/ 133 h 194"/>
                  <a:gd name="T44" fmla="*/ 82 w 106"/>
                  <a:gd name="T45" fmla="*/ 140 h 194"/>
                  <a:gd name="T46" fmla="*/ 82 w 106"/>
                  <a:gd name="T47" fmla="*/ 147 h 194"/>
                  <a:gd name="T48" fmla="*/ 88 w 106"/>
                  <a:gd name="T49" fmla="*/ 150 h 194"/>
                  <a:gd name="T50" fmla="*/ 64 w 106"/>
                  <a:gd name="T51" fmla="*/ 193 h 194"/>
                  <a:gd name="T52" fmla="*/ 74 w 106"/>
                  <a:gd name="T53" fmla="*/ 162 h 194"/>
                  <a:gd name="T54" fmla="*/ 67 w 106"/>
                  <a:gd name="T55" fmla="*/ 140 h 194"/>
                  <a:gd name="T56" fmla="*/ 52 w 106"/>
                  <a:gd name="T57" fmla="*/ 157 h 194"/>
                  <a:gd name="T58" fmla="*/ 41 w 106"/>
                  <a:gd name="T59" fmla="*/ 175 h 194"/>
                  <a:gd name="T60" fmla="*/ 25 w 106"/>
                  <a:gd name="T61" fmla="*/ 168 h 194"/>
                  <a:gd name="T62" fmla="*/ 32 w 106"/>
                  <a:gd name="T63" fmla="*/ 159 h 194"/>
                  <a:gd name="T64" fmla="*/ 28 w 106"/>
                  <a:gd name="T65" fmla="*/ 147 h 194"/>
                  <a:gd name="T66" fmla="*/ 38 w 106"/>
                  <a:gd name="T67" fmla="*/ 143 h 194"/>
                  <a:gd name="T68" fmla="*/ 37 w 106"/>
                  <a:gd name="T69" fmla="*/ 130 h 194"/>
                  <a:gd name="T70" fmla="*/ 33 w 106"/>
                  <a:gd name="T71" fmla="*/ 119 h 194"/>
                  <a:gd name="T72" fmla="*/ 20 w 106"/>
                  <a:gd name="T73" fmla="*/ 115 h 194"/>
                  <a:gd name="T74" fmla="*/ 37 w 106"/>
                  <a:gd name="T75" fmla="*/ 107 h 194"/>
                  <a:gd name="T76" fmla="*/ 44 w 106"/>
                  <a:gd name="T77" fmla="*/ 98 h 194"/>
                  <a:gd name="T78" fmla="*/ 46 w 106"/>
                  <a:gd name="T79" fmla="*/ 78 h 194"/>
                  <a:gd name="T80" fmla="*/ 36 w 106"/>
                  <a:gd name="T81" fmla="*/ 84 h 194"/>
                  <a:gd name="T82" fmla="*/ 22 w 106"/>
                  <a:gd name="T83" fmla="*/ 91 h 194"/>
                  <a:gd name="T84" fmla="*/ 14 w 106"/>
                  <a:gd name="T85" fmla="*/ 101 h 194"/>
                  <a:gd name="T86" fmla="*/ 0 w 106"/>
                  <a:gd name="T87" fmla="*/ 94 h 1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6" h="194">
                    <a:moveTo>
                      <a:pt x="0" y="94"/>
                    </a:moveTo>
                    <a:lnTo>
                      <a:pt x="4" y="96"/>
                    </a:lnTo>
                    <a:lnTo>
                      <a:pt x="9" y="96"/>
                    </a:lnTo>
                    <a:lnTo>
                      <a:pt x="14" y="93"/>
                    </a:lnTo>
                    <a:lnTo>
                      <a:pt x="16" y="90"/>
                    </a:lnTo>
                    <a:lnTo>
                      <a:pt x="13" y="88"/>
                    </a:lnTo>
                    <a:lnTo>
                      <a:pt x="7" y="87"/>
                    </a:lnTo>
                    <a:lnTo>
                      <a:pt x="7" y="84"/>
                    </a:lnTo>
                    <a:lnTo>
                      <a:pt x="7" y="82"/>
                    </a:lnTo>
                    <a:lnTo>
                      <a:pt x="16" y="80"/>
                    </a:lnTo>
                    <a:lnTo>
                      <a:pt x="16" y="79"/>
                    </a:lnTo>
                    <a:lnTo>
                      <a:pt x="22" y="78"/>
                    </a:lnTo>
                    <a:lnTo>
                      <a:pt x="20" y="76"/>
                    </a:lnTo>
                    <a:lnTo>
                      <a:pt x="19" y="74"/>
                    </a:lnTo>
                    <a:lnTo>
                      <a:pt x="22" y="72"/>
                    </a:lnTo>
                    <a:lnTo>
                      <a:pt x="28" y="73"/>
                    </a:lnTo>
                    <a:lnTo>
                      <a:pt x="29" y="72"/>
                    </a:lnTo>
                    <a:lnTo>
                      <a:pt x="35" y="71"/>
                    </a:lnTo>
                    <a:lnTo>
                      <a:pt x="30" y="69"/>
                    </a:lnTo>
                    <a:lnTo>
                      <a:pt x="25" y="69"/>
                    </a:lnTo>
                    <a:lnTo>
                      <a:pt x="23" y="68"/>
                    </a:lnTo>
                    <a:lnTo>
                      <a:pt x="25" y="66"/>
                    </a:lnTo>
                    <a:lnTo>
                      <a:pt x="28" y="64"/>
                    </a:lnTo>
                    <a:lnTo>
                      <a:pt x="29" y="63"/>
                    </a:lnTo>
                    <a:lnTo>
                      <a:pt x="23" y="57"/>
                    </a:lnTo>
                    <a:lnTo>
                      <a:pt x="19" y="57"/>
                    </a:lnTo>
                    <a:lnTo>
                      <a:pt x="19" y="56"/>
                    </a:lnTo>
                    <a:lnTo>
                      <a:pt x="23" y="54"/>
                    </a:lnTo>
                    <a:lnTo>
                      <a:pt x="19" y="48"/>
                    </a:lnTo>
                    <a:lnTo>
                      <a:pt x="19" y="41"/>
                    </a:lnTo>
                    <a:lnTo>
                      <a:pt x="28" y="39"/>
                    </a:lnTo>
                    <a:lnTo>
                      <a:pt x="21" y="32"/>
                    </a:lnTo>
                    <a:lnTo>
                      <a:pt x="20" y="19"/>
                    </a:lnTo>
                    <a:lnTo>
                      <a:pt x="21" y="3"/>
                    </a:lnTo>
                    <a:lnTo>
                      <a:pt x="28" y="0"/>
                    </a:lnTo>
                    <a:lnTo>
                      <a:pt x="29" y="13"/>
                    </a:lnTo>
                    <a:lnTo>
                      <a:pt x="33" y="29"/>
                    </a:lnTo>
                    <a:lnTo>
                      <a:pt x="44" y="44"/>
                    </a:lnTo>
                    <a:lnTo>
                      <a:pt x="46" y="54"/>
                    </a:lnTo>
                    <a:lnTo>
                      <a:pt x="57" y="71"/>
                    </a:lnTo>
                    <a:lnTo>
                      <a:pt x="60" y="80"/>
                    </a:lnTo>
                    <a:lnTo>
                      <a:pt x="59" y="91"/>
                    </a:lnTo>
                    <a:lnTo>
                      <a:pt x="58" y="95"/>
                    </a:lnTo>
                    <a:lnTo>
                      <a:pt x="62" y="101"/>
                    </a:lnTo>
                    <a:lnTo>
                      <a:pt x="70" y="100"/>
                    </a:lnTo>
                    <a:lnTo>
                      <a:pt x="76" y="88"/>
                    </a:lnTo>
                    <a:lnTo>
                      <a:pt x="76" y="76"/>
                    </a:lnTo>
                    <a:lnTo>
                      <a:pt x="76" y="68"/>
                    </a:lnTo>
                    <a:lnTo>
                      <a:pt x="80" y="56"/>
                    </a:lnTo>
                    <a:lnTo>
                      <a:pt x="87" y="52"/>
                    </a:lnTo>
                    <a:lnTo>
                      <a:pt x="93" y="51"/>
                    </a:lnTo>
                    <a:lnTo>
                      <a:pt x="99" y="55"/>
                    </a:lnTo>
                    <a:lnTo>
                      <a:pt x="101" y="63"/>
                    </a:lnTo>
                    <a:lnTo>
                      <a:pt x="105" y="77"/>
                    </a:lnTo>
                    <a:lnTo>
                      <a:pt x="104" y="90"/>
                    </a:lnTo>
                    <a:lnTo>
                      <a:pt x="101" y="105"/>
                    </a:lnTo>
                    <a:lnTo>
                      <a:pt x="98" y="110"/>
                    </a:lnTo>
                    <a:lnTo>
                      <a:pt x="96" y="114"/>
                    </a:lnTo>
                    <a:lnTo>
                      <a:pt x="94" y="117"/>
                    </a:lnTo>
                    <a:lnTo>
                      <a:pt x="89" y="123"/>
                    </a:lnTo>
                    <a:lnTo>
                      <a:pt x="86" y="126"/>
                    </a:lnTo>
                    <a:lnTo>
                      <a:pt x="81" y="126"/>
                    </a:lnTo>
                    <a:lnTo>
                      <a:pt x="79" y="124"/>
                    </a:lnTo>
                    <a:lnTo>
                      <a:pt x="77" y="123"/>
                    </a:lnTo>
                    <a:lnTo>
                      <a:pt x="77" y="129"/>
                    </a:lnTo>
                    <a:lnTo>
                      <a:pt x="76" y="133"/>
                    </a:lnTo>
                    <a:lnTo>
                      <a:pt x="77" y="135"/>
                    </a:lnTo>
                    <a:lnTo>
                      <a:pt x="82" y="135"/>
                    </a:lnTo>
                    <a:lnTo>
                      <a:pt x="82" y="140"/>
                    </a:lnTo>
                    <a:lnTo>
                      <a:pt x="82" y="145"/>
                    </a:lnTo>
                    <a:lnTo>
                      <a:pt x="82" y="147"/>
                    </a:lnTo>
                    <a:lnTo>
                      <a:pt x="86" y="148"/>
                    </a:lnTo>
                    <a:lnTo>
                      <a:pt x="88" y="143"/>
                    </a:lnTo>
                    <a:lnTo>
                      <a:pt x="88" y="150"/>
                    </a:lnTo>
                    <a:lnTo>
                      <a:pt x="89" y="155"/>
                    </a:lnTo>
                    <a:lnTo>
                      <a:pt x="74" y="181"/>
                    </a:lnTo>
                    <a:lnTo>
                      <a:pt x="64" y="193"/>
                    </a:lnTo>
                    <a:lnTo>
                      <a:pt x="54" y="192"/>
                    </a:lnTo>
                    <a:lnTo>
                      <a:pt x="68" y="174"/>
                    </a:lnTo>
                    <a:lnTo>
                      <a:pt x="74" y="162"/>
                    </a:lnTo>
                    <a:lnTo>
                      <a:pt x="74" y="152"/>
                    </a:lnTo>
                    <a:lnTo>
                      <a:pt x="73" y="142"/>
                    </a:lnTo>
                    <a:lnTo>
                      <a:pt x="67" y="140"/>
                    </a:lnTo>
                    <a:lnTo>
                      <a:pt x="60" y="143"/>
                    </a:lnTo>
                    <a:lnTo>
                      <a:pt x="55" y="147"/>
                    </a:lnTo>
                    <a:lnTo>
                      <a:pt x="52" y="157"/>
                    </a:lnTo>
                    <a:lnTo>
                      <a:pt x="46" y="169"/>
                    </a:lnTo>
                    <a:lnTo>
                      <a:pt x="45" y="173"/>
                    </a:lnTo>
                    <a:lnTo>
                      <a:pt x="41" y="175"/>
                    </a:lnTo>
                    <a:lnTo>
                      <a:pt x="30" y="177"/>
                    </a:lnTo>
                    <a:lnTo>
                      <a:pt x="28" y="172"/>
                    </a:lnTo>
                    <a:lnTo>
                      <a:pt x="25" y="168"/>
                    </a:lnTo>
                    <a:lnTo>
                      <a:pt x="25" y="162"/>
                    </a:lnTo>
                    <a:lnTo>
                      <a:pt x="25" y="160"/>
                    </a:lnTo>
                    <a:lnTo>
                      <a:pt x="32" y="159"/>
                    </a:lnTo>
                    <a:lnTo>
                      <a:pt x="28" y="156"/>
                    </a:lnTo>
                    <a:lnTo>
                      <a:pt x="29" y="151"/>
                    </a:lnTo>
                    <a:lnTo>
                      <a:pt x="28" y="147"/>
                    </a:lnTo>
                    <a:lnTo>
                      <a:pt x="32" y="143"/>
                    </a:lnTo>
                    <a:lnTo>
                      <a:pt x="35" y="143"/>
                    </a:lnTo>
                    <a:lnTo>
                      <a:pt x="38" y="143"/>
                    </a:lnTo>
                    <a:lnTo>
                      <a:pt x="36" y="139"/>
                    </a:lnTo>
                    <a:lnTo>
                      <a:pt x="37" y="135"/>
                    </a:lnTo>
                    <a:lnTo>
                      <a:pt x="37" y="130"/>
                    </a:lnTo>
                    <a:lnTo>
                      <a:pt x="42" y="128"/>
                    </a:lnTo>
                    <a:lnTo>
                      <a:pt x="35" y="125"/>
                    </a:lnTo>
                    <a:lnTo>
                      <a:pt x="33" y="119"/>
                    </a:lnTo>
                    <a:lnTo>
                      <a:pt x="30" y="115"/>
                    </a:lnTo>
                    <a:lnTo>
                      <a:pt x="25" y="117"/>
                    </a:lnTo>
                    <a:lnTo>
                      <a:pt x="20" y="115"/>
                    </a:lnTo>
                    <a:lnTo>
                      <a:pt x="26" y="113"/>
                    </a:lnTo>
                    <a:lnTo>
                      <a:pt x="32" y="108"/>
                    </a:lnTo>
                    <a:lnTo>
                      <a:pt x="37" y="107"/>
                    </a:lnTo>
                    <a:lnTo>
                      <a:pt x="42" y="107"/>
                    </a:lnTo>
                    <a:lnTo>
                      <a:pt x="39" y="101"/>
                    </a:lnTo>
                    <a:lnTo>
                      <a:pt x="44" y="98"/>
                    </a:lnTo>
                    <a:lnTo>
                      <a:pt x="43" y="92"/>
                    </a:lnTo>
                    <a:lnTo>
                      <a:pt x="48" y="88"/>
                    </a:lnTo>
                    <a:lnTo>
                      <a:pt x="46" y="78"/>
                    </a:lnTo>
                    <a:lnTo>
                      <a:pt x="44" y="72"/>
                    </a:lnTo>
                    <a:lnTo>
                      <a:pt x="40" y="76"/>
                    </a:lnTo>
                    <a:lnTo>
                      <a:pt x="36" y="84"/>
                    </a:lnTo>
                    <a:lnTo>
                      <a:pt x="32" y="90"/>
                    </a:lnTo>
                    <a:lnTo>
                      <a:pt x="28" y="94"/>
                    </a:lnTo>
                    <a:lnTo>
                      <a:pt x="22" y="91"/>
                    </a:lnTo>
                    <a:lnTo>
                      <a:pt x="20" y="90"/>
                    </a:lnTo>
                    <a:lnTo>
                      <a:pt x="18" y="95"/>
                    </a:lnTo>
                    <a:lnTo>
                      <a:pt x="14" y="101"/>
                    </a:lnTo>
                    <a:lnTo>
                      <a:pt x="6" y="101"/>
                    </a:lnTo>
                    <a:lnTo>
                      <a:pt x="0" y="101"/>
                    </a:lnTo>
                    <a:lnTo>
                      <a:pt x="0" y="94"/>
                    </a:lnTo>
                  </a:path>
                </a:pathLst>
              </a:custGeom>
              <a:solidFill>
                <a:srgbClr val="804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7" name="Freeform 67"/>
              <p:cNvSpPr>
                <a:spLocks/>
              </p:cNvSpPr>
              <p:nvPr/>
            </p:nvSpPr>
            <p:spPr bwMode="auto">
              <a:xfrm>
                <a:off x="3049" y="2350"/>
                <a:ext cx="17" cy="17"/>
              </a:xfrm>
              <a:custGeom>
                <a:avLst/>
                <a:gdLst>
                  <a:gd name="T0" fmla="*/ 0 w 17"/>
                  <a:gd name="T1" fmla="*/ 4 h 17"/>
                  <a:gd name="T2" fmla="*/ 3 w 17"/>
                  <a:gd name="T3" fmla="*/ 4 h 17"/>
                  <a:gd name="T4" fmla="*/ 8 w 17"/>
                  <a:gd name="T5" fmla="*/ 4 h 17"/>
                  <a:gd name="T6" fmla="*/ 11 w 17"/>
                  <a:gd name="T7" fmla="*/ 2 h 17"/>
                  <a:gd name="T8" fmla="*/ 11 w 17"/>
                  <a:gd name="T9" fmla="*/ 0 h 17"/>
                  <a:gd name="T10" fmla="*/ 16 w 17"/>
                  <a:gd name="T11" fmla="*/ 1 h 17"/>
                  <a:gd name="T12" fmla="*/ 12 w 17"/>
                  <a:gd name="T13" fmla="*/ 6 h 17"/>
                  <a:gd name="T14" fmla="*/ 12 w 17"/>
                  <a:gd name="T15" fmla="*/ 8 h 17"/>
                  <a:gd name="T16" fmla="*/ 12 w 17"/>
                  <a:gd name="T17" fmla="*/ 13 h 17"/>
                  <a:gd name="T18" fmla="*/ 11 w 17"/>
                  <a:gd name="T19" fmla="*/ 16 h 17"/>
                  <a:gd name="T20" fmla="*/ 9 w 17"/>
                  <a:gd name="T21" fmla="*/ 16 h 17"/>
                  <a:gd name="T22" fmla="*/ 8 w 17"/>
                  <a:gd name="T23" fmla="*/ 13 h 17"/>
                  <a:gd name="T24" fmla="*/ 6 w 17"/>
                  <a:gd name="T25" fmla="*/ 12 h 17"/>
                  <a:gd name="T26" fmla="*/ 9 w 17"/>
                  <a:gd name="T27" fmla="*/ 11 h 17"/>
                  <a:gd name="T28" fmla="*/ 8 w 17"/>
                  <a:gd name="T29" fmla="*/ 8 h 17"/>
                  <a:gd name="T30" fmla="*/ 1 w 17"/>
                  <a:gd name="T31" fmla="*/ 8 h 17"/>
                  <a:gd name="T32" fmla="*/ 0 w 17"/>
                  <a:gd name="T33" fmla="*/ 4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 h="17">
                    <a:moveTo>
                      <a:pt x="0" y="4"/>
                    </a:moveTo>
                    <a:lnTo>
                      <a:pt x="3" y="4"/>
                    </a:lnTo>
                    <a:lnTo>
                      <a:pt x="8" y="4"/>
                    </a:lnTo>
                    <a:lnTo>
                      <a:pt x="11" y="2"/>
                    </a:lnTo>
                    <a:lnTo>
                      <a:pt x="11" y="0"/>
                    </a:lnTo>
                    <a:lnTo>
                      <a:pt x="16" y="1"/>
                    </a:lnTo>
                    <a:lnTo>
                      <a:pt x="12" y="6"/>
                    </a:lnTo>
                    <a:lnTo>
                      <a:pt x="12" y="8"/>
                    </a:lnTo>
                    <a:lnTo>
                      <a:pt x="12" y="13"/>
                    </a:lnTo>
                    <a:lnTo>
                      <a:pt x="11" y="16"/>
                    </a:lnTo>
                    <a:lnTo>
                      <a:pt x="9" y="16"/>
                    </a:lnTo>
                    <a:lnTo>
                      <a:pt x="8" y="13"/>
                    </a:lnTo>
                    <a:lnTo>
                      <a:pt x="6" y="12"/>
                    </a:lnTo>
                    <a:lnTo>
                      <a:pt x="9" y="11"/>
                    </a:lnTo>
                    <a:lnTo>
                      <a:pt x="8" y="8"/>
                    </a:lnTo>
                    <a:lnTo>
                      <a:pt x="1" y="8"/>
                    </a:lnTo>
                    <a:lnTo>
                      <a:pt x="0" y="4"/>
                    </a:lnTo>
                  </a:path>
                </a:pathLst>
              </a:custGeom>
              <a:solidFill>
                <a:srgbClr val="804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8" name="Freeform 68"/>
              <p:cNvSpPr>
                <a:spLocks/>
              </p:cNvSpPr>
              <p:nvPr/>
            </p:nvSpPr>
            <p:spPr bwMode="auto">
              <a:xfrm>
                <a:off x="3069" y="2413"/>
                <a:ext cx="29" cy="17"/>
              </a:xfrm>
              <a:custGeom>
                <a:avLst/>
                <a:gdLst>
                  <a:gd name="T0" fmla="*/ 0 w 29"/>
                  <a:gd name="T1" fmla="*/ 9 h 17"/>
                  <a:gd name="T2" fmla="*/ 5 w 29"/>
                  <a:gd name="T3" fmla="*/ 6 h 17"/>
                  <a:gd name="T4" fmla="*/ 9 w 29"/>
                  <a:gd name="T5" fmla="*/ 8 h 17"/>
                  <a:gd name="T6" fmla="*/ 12 w 29"/>
                  <a:gd name="T7" fmla="*/ 5 h 17"/>
                  <a:gd name="T8" fmla="*/ 18 w 29"/>
                  <a:gd name="T9" fmla="*/ 3 h 17"/>
                  <a:gd name="T10" fmla="*/ 20 w 29"/>
                  <a:gd name="T11" fmla="*/ 1 h 17"/>
                  <a:gd name="T12" fmla="*/ 25 w 29"/>
                  <a:gd name="T13" fmla="*/ 0 h 17"/>
                  <a:gd name="T14" fmla="*/ 28 w 29"/>
                  <a:gd name="T15" fmla="*/ 0 h 17"/>
                  <a:gd name="T16" fmla="*/ 28 w 29"/>
                  <a:gd name="T17" fmla="*/ 3 h 17"/>
                  <a:gd name="T18" fmla="*/ 25 w 29"/>
                  <a:gd name="T19" fmla="*/ 3 h 17"/>
                  <a:gd name="T20" fmla="*/ 21 w 29"/>
                  <a:gd name="T21" fmla="*/ 9 h 17"/>
                  <a:gd name="T22" fmla="*/ 17 w 29"/>
                  <a:gd name="T23" fmla="*/ 11 h 17"/>
                  <a:gd name="T24" fmla="*/ 16 w 29"/>
                  <a:gd name="T25" fmla="*/ 13 h 17"/>
                  <a:gd name="T26" fmla="*/ 14 w 29"/>
                  <a:gd name="T27" fmla="*/ 16 h 17"/>
                  <a:gd name="T28" fmla="*/ 7 w 29"/>
                  <a:gd name="T29" fmla="*/ 16 h 17"/>
                  <a:gd name="T30" fmla="*/ 3 w 29"/>
                  <a:gd name="T31" fmla="*/ 16 h 17"/>
                  <a:gd name="T32" fmla="*/ 2 w 29"/>
                  <a:gd name="T33" fmla="*/ 13 h 17"/>
                  <a:gd name="T34" fmla="*/ 0 w 29"/>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 h="17">
                    <a:moveTo>
                      <a:pt x="0" y="9"/>
                    </a:moveTo>
                    <a:lnTo>
                      <a:pt x="5" y="6"/>
                    </a:lnTo>
                    <a:lnTo>
                      <a:pt x="9" y="8"/>
                    </a:lnTo>
                    <a:lnTo>
                      <a:pt x="12" y="5"/>
                    </a:lnTo>
                    <a:lnTo>
                      <a:pt x="18" y="3"/>
                    </a:lnTo>
                    <a:lnTo>
                      <a:pt x="20" y="1"/>
                    </a:lnTo>
                    <a:lnTo>
                      <a:pt x="25" y="0"/>
                    </a:lnTo>
                    <a:lnTo>
                      <a:pt x="28" y="0"/>
                    </a:lnTo>
                    <a:lnTo>
                      <a:pt x="28" y="3"/>
                    </a:lnTo>
                    <a:lnTo>
                      <a:pt x="25" y="3"/>
                    </a:lnTo>
                    <a:lnTo>
                      <a:pt x="21" y="9"/>
                    </a:lnTo>
                    <a:lnTo>
                      <a:pt x="17" y="11"/>
                    </a:lnTo>
                    <a:lnTo>
                      <a:pt x="16" y="13"/>
                    </a:lnTo>
                    <a:lnTo>
                      <a:pt x="14" y="16"/>
                    </a:lnTo>
                    <a:lnTo>
                      <a:pt x="7" y="16"/>
                    </a:lnTo>
                    <a:lnTo>
                      <a:pt x="3" y="16"/>
                    </a:lnTo>
                    <a:lnTo>
                      <a:pt x="2" y="13"/>
                    </a:lnTo>
                    <a:lnTo>
                      <a:pt x="0" y="9"/>
                    </a:lnTo>
                  </a:path>
                </a:pathLst>
              </a:custGeom>
              <a:solidFill>
                <a:srgbClr val="804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9" name="Freeform 69"/>
              <p:cNvSpPr>
                <a:spLocks/>
              </p:cNvSpPr>
              <p:nvPr/>
            </p:nvSpPr>
            <p:spPr bwMode="auto">
              <a:xfrm>
                <a:off x="3172" y="2327"/>
                <a:ext cx="17" cy="25"/>
              </a:xfrm>
              <a:custGeom>
                <a:avLst/>
                <a:gdLst>
                  <a:gd name="T0" fmla="*/ 1 w 17"/>
                  <a:gd name="T1" fmla="*/ 0 h 25"/>
                  <a:gd name="T2" fmla="*/ 0 w 17"/>
                  <a:gd name="T3" fmla="*/ 5 h 25"/>
                  <a:gd name="T4" fmla="*/ 0 w 17"/>
                  <a:gd name="T5" fmla="*/ 10 h 25"/>
                  <a:gd name="T6" fmla="*/ 4 w 17"/>
                  <a:gd name="T7" fmla="*/ 13 h 25"/>
                  <a:gd name="T8" fmla="*/ 9 w 17"/>
                  <a:gd name="T9" fmla="*/ 13 h 25"/>
                  <a:gd name="T10" fmla="*/ 11 w 17"/>
                  <a:gd name="T11" fmla="*/ 18 h 25"/>
                  <a:gd name="T12" fmla="*/ 9 w 17"/>
                  <a:gd name="T13" fmla="*/ 24 h 25"/>
                  <a:gd name="T14" fmla="*/ 14 w 17"/>
                  <a:gd name="T15" fmla="*/ 23 h 25"/>
                  <a:gd name="T16" fmla="*/ 16 w 17"/>
                  <a:gd name="T17" fmla="*/ 18 h 25"/>
                  <a:gd name="T18" fmla="*/ 16 w 17"/>
                  <a:gd name="T19" fmla="*/ 12 h 25"/>
                  <a:gd name="T20" fmla="*/ 11 w 17"/>
                  <a:gd name="T21" fmla="*/ 9 h 25"/>
                  <a:gd name="T22" fmla="*/ 6 w 17"/>
                  <a:gd name="T23" fmla="*/ 9 h 25"/>
                  <a:gd name="T24" fmla="*/ 3 w 17"/>
                  <a:gd name="T25" fmla="*/ 7 h 25"/>
                  <a:gd name="T26" fmla="*/ 1 w 17"/>
                  <a:gd name="T27" fmla="*/ 0 h 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7" h="25">
                    <a:moveTo>
                      <a:pt x="1" y="0"/>
                    </a:moveTo>
                    <a:lnTo>
                      <a:pt x="0" y="5"/>
                    </a:lnTo>
                    <a:lnTo>
                      <a:pt x="0" y="10"/>
                    </a:lnTo>
                    <a:lnTo>
                      <a:pt x="4" y="13"/>
                    </a:lnTo>
                    <a:lnTo>
                      <a:pt x="9" y="13"/>
                    </a:lnTo>
                    <a:lnTo>
                      <a:pt x="11" y="18"/>
                    </a:lnTo>
                    <a:lnTo>
                      <a:pt x="9" y="24"/>
                    </a:lnTo>
                    <a:lnTo>
                      <a:pt x="14" y="23"/>
                    </a:lnTo>
                    <a:lnTo>
                      <a:pt x="16" y="18"/>
                    </a:lnTo>
                    <a:lnTo>
                      <a:pt x="16" y="12"/>
                    </a:lnTo>
                    <a:lnTo>
                      <a:pt x="11" y="9"/>
                    </a:lnTo>
                    <a:lnTo>
                      <a:pt x="6" y="9"/>
                    </a:lnTo>
                    <a:lnTo>
                      <a:pt x="3" y="7"/>
                    </a:lnTo>
                    <a:lnTo>
                      <a:pt x="1" y="0"/>
                    </a:lnTo>
                  </a:path>
                </a:pathLst>
              </a:custGeom>
              <a:solidFill>
                <a:srgbClr val="603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0" name="Freeform 70"/>
              <p:cNvSpPr>
                <a:spLocks/>
              </p:cNvSpPr>
              <p:nvPr/>
            </p:nvSpPr>
            <p:spPr bwMode="auto">
              <a:xfrm>
                <a:off x="3181" y="2315"/>
                <a:ext cx="17" cy="40"/>
              </a:xfrm>
              <a:custGeom>
                <a:avLst/>
                <a:gdLst>
                  <a:gd name="T0" fmla="*/ 0 w 17"/>
                  <a:gd name="T1" fmla="*/ 4 h 40"/>
                  <a:gd name="T2" fmla="*/ 4 w 17"/>
                  <a:gd name="T3" fmla="*/ 0 h 40"/>
                  <a:gd name="T4" fmla="*/ 6 w 17"/>
                  <a:gd name="T5" fmla="*/ 1 h 40"/>
                  <a:gd name="T6" fmla="*/ 9 w 17"/>
                  <a:gd name="T7" fmla="*/ 2 h 40"/>
                  <a:gd name="T8" fmla="*/ 13 w 17"/>
                  <a:gd name="T9" fmla="*/ 9 h 40"/>
                  <a:gd name="T10" fmla="*/ 16 w 17"/>
                  <a:gd name="T11" fmla="*/ 20 h 40"/>
                  <a:gd name="T12" fmla="*/ 16 w 17"/>
                  <a:gd name="T13" fmla="*/ 27 h 40"/>
                  <a:gd name="T14" fmla="*/ 13 w 17"/>
                  <a:gd name="T15" fmla="*/ 35 h 40"/>
                  <a:gd name="T16" fmla="*/ 4 w 17"/>
                  <a:gd name="T17" fmla="*/ 39 h 40"/>
                  <a:gd name="T18" fmla="*/ 11 w 17"/>
                  <a:gd name="T19" fmla="*/ 35 h 40"/>
                  <a:gd name="T20" fmla="*/ 13 w 17"/>
                  <a:gd name="T21" fmla="*/ 27 h 40"/>
                  <a:gd name="T22" fmla="*/ 11 w 17"/>
                  <a:gd name="T23" fmla="*/ 18 h 40"/>
                  <a:gd name="T24" fmla="*/ 11 w 17"/>
                  <a:gd name="T25" fmla="*/ 9 h 40"/>
                  <a:gd name="T26" fmla="*/ 6 w 17"/>
                  <a:gd name="T27" fmla="*/ 7 h 40"/>
                  <a:gd name="T28" fmla="*/ 0 w 17"/>
                  <a:gd name="T29" fmla="*/ 4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 h="40">
                    <a:moveTo>
                      <a:pt x="0" y="4"/>
                    </a:moveTo>
                    <a:lnTo>
                      <a:pt x="4" y="0"/>
                    </a:lnTo>
                    <a:lnTo>
                      <a:pt x="6" y="1"/>
                    </a:lnTo>
                    <a:lnTo>
                      <a:pt x="9" y="2"/>
                    </a:lnTo>
                    <a:lnTo>
                      <a:pt x="13" y="9"/>
                    </a:lnTo>
                    <a:lnTo>
                      <a:pt x="16" y="20"/>
                    </a:lnTo>
                    <a:lnTo>
                      <a:pt x="16" y="27"/>
                    </a:lnTo>
                    <a:lnTo>
                      <a:pt x="13" y="35"/>
                    </a:lnTo>
                    <a:lnTo>
                      <a:pt x="4" y="39"/>
                    </a:lnTo>
                    <a:lnTo>
                      <a:pt x="11" y="35"/>
                    </a:lnTo>
                    <a:lnTo>
                      <a:pt x="13" y="27"/>
                    </a:lnTo>
                    <a:lnTo>
                      <a:pt x="11" y="18"/>
                    </a:lnTo>
                    <a:lnTo>
                      <a:pt x="11" y="9"/>
                    </a:lnTo>
                    <a:lnTo>
                      <a:pt x="6" y="7"/>
                    </a:lnTo>
                    <a:lnTo>
                      <a:pt x="0" y="4"/>
                    </a:lnTo>
                  </a:path>
                </a:pathLst>
              </a:custGeom>
              <a:solidFill>
                <a:srgbClr val="603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1" name="Freeform 71"/>
              <p:cNvSpPr>
                <a:spLocks/>
              </p:cNvSpPr>
              <p:nvPr/>
            </p:nvSpPr>
            <p:spPr bwMode="auto">
              <a:xfrm>
                <a:off x="3032" y="2216"/>
                <a:ext cx="173" cy="168"/>
              </a:xfrm>
              <a:custGeom>
                <a:avLst/>
                <a:gdLst>
                  <a:gd name="T0" fmla="*/ 3 w 173"/>
                  <a:gd name="T1" fmla="*/ 71 h 168"/>
                  <a:gd name="T2" fmla="*/ 14 w 173"/>
                  <a:gd name="T3" fmla="*/ 62 h 168"/>
                  <a:gd name="T4" fmla="*/ 34 w 173"/>
                  <a:gd name="T5" fmla="*/ 52 h 168"/>
                  <a:gd name="T6" fmla="*/ 45 w 173"/>
                  <a:gd name="T7" fmla="*/ 45 h 168"/>
                  <a:gd name="T8" fmla="*/ 64 w 173"/>
                  <a:gd name="T9" fmla="*/ 39 h 168"/>
                  <a:gd name="T10" fmla="*/ 79 w 173"/>
                  <a:gd name="T11" fmla="*/ 32 h 168"/>
                  <a:gd name="T12" fmla="*/ 89 w 173"/>
                  <a:gd name="T13" fmla="*/ 25 h 168"/>
                  <a:gd name="T14" fmla="*/ 75 w 173"/>
                  <a:gd name="T15" fmla="*/ 38 h 168"/>
                  <a:gd name="T16" fmla="*/ 84 w 173"/>
                  <a:gd name="T17" fmla="*/ 38 h 168"/>
                  <a:gd name="T18" fmla="*/ 83 w 173"/>
                  <a:gd name="T19" fmla="*/ 50 h 168"/>
                  <a:gd name="T20" fmla="*/ 88 w 173"/>
                  <a:gd name="T21" fmla="*/ 63 h 168"/>
                  <a:gd name="T22" fmla="*/ 93 w 173"/>
                  <a:gd name="T23" fmla="*/ 75 h 168"/>
                  <a:gd name="T24" fmla="*/ 101 w 173"/>
                  <a:gd name="T25" fmla="*/ 84 h 168"/>
                  <a:gd name="T26" fmla="*/ 101 w 173"/>
                  <a:gd name="T27" fmla="*/ 91 h 168"/>
                  <a:gd name="T28" fmla="*/ 106 w 173"/>
                  <a:gd name="T29" fmla="*/ 98 h 168"/>
                  <a:gd name="T30" fmla="*/ 112 w 173"/>
                  <a:gd name="T31" fmla="*/ 108 h 168"/>
                  <a:gd name="T32" fmla="*/ 116 w 173"/>
                  <a:gd name="T33" fmla="*/ 116 h 168"/>
                  <a:gd name="T34" fmla="*/ 116 w 173"/>
                  <a:gd name="T35" fmla="*/ 124 h 168"/>
                  <a:gd name="T36" fmla="*/ 116 w 173"/>
                  <a:gd name="T37" fmla="*/ 133 h 168"/>
                  <a:gd name="T38" fmla="*/ 116 w 173"/>
                  <a:gd name="T39" fmla="*/ 135 h 168"/>
                  <a:gd name="T40" fmla="*/ 121 w 173"/>
                  <a:gd name="T41" fmla="*/ 142 h 168"/>
                  <a:gd name="T42" fmla="*/ 130 w 173"/>
                  <a:gd name="T43" fmla="*/ 140 h 168"/>
                  <a:gd name="T44" fmla="*/ 135 w 173"/>
                  <a:gd name="T45" fmla="*/ 129 h 168"/>
                  <a:gd name="T46" fmla="*/ 136 w 173"/>
                  <a:gd name="T47" fmla="*/ 116 h 168"/>
                  <a:gd name="T48" fmla="*/ 137 w 173"/>
                  <a:gd name="T49" fmla="*/ 104 h 168"/>
                  <a:gd name="T50" fmla="*/ 143 w 173"/>
                  <a:gd name="T51" fmla="*/ 94 h 168"/>
                  <a:gd name="T52" fmla="*/ 151 w 173"/>
                  <a:gd name="T53" fmla="*/ 91 h 168"/>
                  <a:gd name="T54" fmla="*/ 159 w 173"/>
                  <a:gd name="T55" fmla="*/ 94 h 168"/>
                  <a:gd name="T56" fmla="*/ 161 w 173"/>
                  <a:gd name="T57" fmla="*/ 102 h 168"/>
                  <a:gd name="T58" fmla="*/ 163 w 173"/>
                  <a:gd name="T59" fmla="*/ 110 h 168"/>
                  <a:gd name="T60" fmla="*/ 164 w 173"/>
                  <a:gd name="T61" fmla="*/ 117 h 168"/>
                  <a:gd name="T62" fmla="*/ 164 w 173"/>
                  <a:gd name="T63" fmla="*/ 127 h 168"/>
                  <a:gd name="T64" fmla="*/ 163 w 173"/>
                  <a:gd name="T65" fmla="*/ 136 h 168"/>
                  <a:gd name="T66" fmla="*/ 160 w 173"/>
                  <a:gd name="T67" fmla="*/ 145 h 168"/>
                  <a:gd name="T68" fmla="*/ 156 w 173"/>
                  <a:gd name="T69" fmla="*/ 153 h 168"/>
                  <a:gd name="T70" fmla="*/ 161 w 173"/>
                  <a:gd name="T71" fmla="*/ 167 h 168"/>
                  <a:gd name="T72" fmla="*/ 169 w 173"/>
                  <a:gd name="T73" fmla="*/ 153 h 168"/>
                  <a:gd name="T74" fmla="*/ 170 w 173"/>
                  <a:gd name="T75" fmla="*/ 140 h 168"/>
                  <a:gd name="T76" fmla="*/ 169 w 173"/>
                  <a:gd name="T77" fmla="*/ 117 h 168"/>
                  <a:gd name="T78" fmla="*/ 172 w 173"/>
                  <a:gd name="T79" fmla="*/ 102 h 168"/>
                  <a:gd name="T80" fmla="*/ 172 w 173"/>
                  <a:gd name="T81" fmla="*/ 79 h 168"/>
                  <a:gd name="T82" fmla="*/ 169 w 173"/>
                  <a:gd name="T83" fmla="*/ 56 h 168"/>
                  <a:gd name="T84" fmla="*/ 166 w 173"/>
                  <a:gd name="T85" fmla="*/ 38 h 168"/>
                  <a:gd name="T86" fmla="*/ 158 w 173"/>
                  <a:gd name="T87" fmla="*/ 25 h 168"/>
                  <a:gd name="T88" fmla="*/ 147 w 173"/>
                  <a:gd name="T89" fmla="*/ 16 h 168"/>
                  <a:gd name="T90" fmla="*/ 132 w 173"/>
                  <a:gd name="T91" fmla="*/ 8 h 168"/>
                  <a:gd name="T92" fmla="*/ 120 w 173"/>
                  <a:gd name="T93" fmla="*/ 6 h 168"/>
                  <a:gd name="T94" fmla="*/ 112 w 173"/>
                  <a:gd name="T95" fmla="*/ 7 h 168"/>
                  <a:gd name="T96" fmla="*/ 101 w 173"/>
                  <a:gd name="T97" fmla="*/ 1 h 168"/>
                  <a:gd name="T98" fmla="*/ 86 w 173"/>
                  <a:gd name="T99" fmla="*/ 0 h 168"/>
                  <a:gd name="T100" fmla="*/ 58 w 173"/>
                  <a:gd name="T101" fmla="*/ 7 h 168"/>
                  <a:gd name="T102" fmla="*/ 40 w 173"/>
                  <a:gd name="T103" fmla="*/ 12 h 168"/>
                  <a:gd name="T104" fmla="*/ 24 w 173"/>
                  <a:gd name="T105" fmla="*/ 19 h 168"/>
                  <a:gd name="T106" fmla="*/ 14 w 173"/>
                  <a:gd name="T107" fmla="*/ 30 h 168"/>
                  <a:gd name="T108" fmla="*/ 5 w 173"/>
                  <a:gd name="T109" fmla="*/ 42 h 168"/>
                  <a:gd name="T110" fmla="*/ 0 w 173"/>
                  <a:gd name="T111" fmla="*/ 58 h 168"/>
                  <a:gd name="T112" fmla="*/ 3 w 173"/>
                  <a:gd name="T113" fmla="*/ 71 h 16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73" h="168">
                    <a:moveTo>
                      <a:pt x="3" y="71"/>
                    </a:moveTo>
                    <a:lnTo>
                      <a:pt x="14" y="62"/>
                    </a:lnTo>
                    <a:lnTo>
                      <a:pt x="34" y="52"/>
                    </a:lnTo>
                    <a:lnTo>
                      <a:pt x="45" y="45"/>
                    </a:lnTo>
                    <a:lnTo>
                      <a:pt x="64" y="39"/>
                    </a:lnTo>
                    <a:lnTo>
                      <a:pt x="79" y="32"/>
                    </a:lnTo>
                    <a:lnTo>
                      <a:pt x="89" y="25"/>
                    </a:lnTo>
                    <a:lnTo>
                      <a:pt x="75" y="38"/>
                    </a:lnTo>
                    <a:lnTo>
                      <a:pt x="84" y="38"/>
                    </a:lnTo>
                    <a:lnTo>
                      <a:pt x="83" y="50"/>
                    </a:lnTo>
                    <a:lnTo>
                      <a:pt x="88" y="63"/>
                    </a:lnTo>
                    <a:lnTo>
                      <a:pt x="93" y="75"/>
                    </a:lnTo>
                    <a:lnTo>
                      <a:pt x="101" y="84"/>
                    </a:lnTo>
                    <a:lnTo>
                      <a:pt x="101" y="91"/>
                    </a:lnTo>
                    <a:lnTo>
                      <a:pt x="106" y="98"/>
                    </a:lnTo>
                    <a:lnTo>
                      <a:pt x="112" y="108"/>
                    </a:lnTo>
                    <a:lnTo>
                      <a:pt x="116" y="116"/>
                    </a:lnTo>
                    <a:lnTo>
                      <a:pt x="116" y="124"/>
                    </a:lnTo>
                    <a:lnTo>
                      <a:pt x="116" y="133"/>
                    </a:lnTo>
                    <a:lnTo>
                      <a:pt x="116" y="135"/>
                    </a:lnTo>
                    <a:lnTo>
                      <a:pt x="121" y="142"/>
                    </a:lnTo>
                    <a:lnTo>
                      <a:pt x="130" y="140"/>
                    </a:lnTo>
                    <a:lnTo>
                      <a:pt x="135" y="129"/>
                    </a:lnTo>
                    <a:lnTo>
                      <a:pt x="136" y="116"/>
                    </a:lnTo>
                    <a:lnTo>
                      <a:pt x="137" y="104"/>
                    </a:lnTo>
                    <a:lnTo>
                      <a:pt x="143" y="94"/>
                    </a:lnTo>
                    <a:lnTo>
                      <a:pt x="151" y="91"/>
                    </a:lnTo>
                    <a:lnTo>
                      <a:pt x="159" y="94"/>
                    </a:lnTo>
                    <a:lnTo>
                      <a:pt x="161" y="102"/>
                    </a:lnTo>
                    <a:lnTo>
                      <a:pt x="163" y="110"/>
                    </a:lnTo>
                    <a:lnTo>
                      <a:pt x="164" y="117"/>
                    </a:lnTo>
                    <a:lnTo>
                      <a:pt x="164" y="127"/>
                    </a:lnTo>
                    <a:lnTo>
                      <a:pt x="163" y="136"/>
                    </a:lnTo>
                    <a:lnTo>
                      <a:pt x="160" y="145"/>
                    </a:lnTo>
                    <a:lnTo>
                      <a:pt x="156" y="153"/>
                    </a:lnTo>
                    <a:lnTo>
                      <a:pt x="161" y="167"/>
                    </a:lnTo>
                    <a:lnTo>
                      <a:pt x="169" y="153"/>
                    </a:lnTo>
                    <a:lnTo>
                      <a:pt x="170" y="140"/>
                    </a:lnTo>
                    <a:lnTo>
                      <a:pt x="169" y="117"/>
                    </a:lnTo>
                    <a:lnTo>
                      <a:pt x="172" y="102"/>
                    </a:lnTo>
                    <a:lnTo>
                      <a:pt x="172" y="79"/>
                    </a:lnTo>
                    <a:lnTo>
                      <a:pt x="169" y="56"/>
                    </a:lnTo>
                    <a:lnTo>
                      <a:pt x="166" y="38"/>
                    </a:lnTo>
                    <a:lnTo>
                      <a:pt x="158" y="25"/>
                    </a:lnTo>
                    <a:lnTo>
                      <a:pt x="147" y="16"/>
                    </a:lnTo>
                    <a:lnTo>
                      <a:pt x="132" y="8"/>
                    </a:lnTo>
                    <a:lnTo>
                      <a:pt x="120" y="6"/>
                    </a:lnTo>
                    <a:lnTo>
                      <a:pt x="112" y="7"/>
                    </a:lnTo>
                    <a:lnTo>
                      <a:pt x="101" y="1"/>
                    </a:lnTo>
                    <a:lnTo>
                      <a:pt x="86" y="0"/>
                    </a:lnTo>
                    <a:lnTo>
                      <a:pt x="58" y="7"/>
                    </a:lnTo>
                    <a:lnTo>
                      <a:pt x="40" y="12"/>
                    </a:lnTo>
                    <a:lnTo>
                      <a:pt x="24" y="19"/>
                    </a:lnTo>
                    <a:lnTo>
                      <a:pt x="14" y="30"/>
                    </a:lnTo>
                    <a:lnTo>
                      <a:pt x="5" y="42"/>
                    </a:lnTo>
                    <a:lnTo>
                      <a:pt x="0" y="58"/>
                    </a:lnTo>
                    <a:lnTo>
                      <a:pt x="3" y="71"/>
                    </a:lnTo>
                  </a:path>
                </a:pathLst>
              </a:custGeom>
              <a:solidFill>
                <a:srgbClr val="404040"/>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2" name="Freeform 72"/>
              <p:cNvSpPr>
                <a:spLocks/>
              </p:cNvSpPr>
              <p:nvPr/>
            </p:nvSpPr>
            <p:spPr bwMode="auto">
              <a:xfrm>
                <a:off x="3041" y="2219"/>
                <a:ext cx="89" cy="44"/>
              </a:xfrm>
              <a:custGeom>
                <a:avLst/>
                <a:gdLst>
                  <a:gd name="T0" fmla="*/ 88 w 89"/>
                  <a:gd name="T1" fmla="*/ 4 h 44"/>
                  <a:gd name="T2" fmla="*/ 78 w 89"/>
                  <a:gd name="T3" fmla="*/ 14 h 44"/>
                  <a:gd name="T4" fmla="*/ 67 w 89"/>
                  <a:gd name="T5" fmla="*/ 22 h 44"/>
                  <a:gd name="T6" fmla="*/ 45 w 89"/>
                  <a:gd name="T7" fmla="*/ 29 h 44"/>
                  <a:gd name="T8" fmla="*/ 21 w 89"/>
                  <a:gd name="T9" fmla="*/ 32 h 44"/>
                  <a:gd name="T10" fmla="*/ 6 w 89"/>
                  <a:gd name="T11" fmla="*/ 38 h 44"/>
                  <a:gd name="T12" fmla="*/ 0 w 89"/>
                  <a:gd name="T13" fmla="*/ 43 h 44"/>
                  <a:gd name="T14" fmla="*/ 10 w 89"/>
                  <a:gd name="T15" fmla="*/ 33 h 44"/>
                  <a:gd name="T16" fmla="*/ 21 w 89"/>
                  <a:gd name="T17" fmla="*/ 26 h 44"/>
                  <a:gd name="T18" fmla="*/ 35 w 89"/>
                  <a:gd name="T19" fmla="*/ 20 h 44"/>
                  <a:gd name="T20" fmla="*/ 29 w 89"/>
                  <a:gd name="T21" fmla="*/ 20 h 44"/>
                  <a:gd name="T22" fmla="*/ 17 w 89"/>
                  <a:gd name="T23" fmla="*/ 23 h 44"/>
                  <a:gd name="T24" fmla="*/ 9 w 89"/>
                  <a:gd name="T25" fmla="*/ 27 h 44"/>
                  <a:gd name="T26" fmla="*/ 24 w 89"/>
                  <a:gd name="T27" fmla="*/ 18 h 44"/>
                  <a:gd name="T28" fmla="*/ 35 w 89"/>
                  <a:gd name="T29" fmla="*/ 14 h 44"/>
                  <a:gd name="T30" fmla="*/ 51 w 89"/>
                  <a:gd name="T31" fmla="*/ 9 h 44"/>
                  <a:gd name="T32" fmla="*/ 51 w 89"/>
                  <a:gd name="T33" fmla="*/ 6 h 44"/>
                  <a:gd name="T34" fmla="*/ 64 w 89"/>
                  <a:gd name="T35" fmla="*/ 5 h 44"/>
                  <a:gd name="T36" fmla="*/ 62 w 89"/>
                  <a:gd name="T37" fmla="*/ 3 h 44"/>
                  <a:gd name="T38" fmla="*/ 71 w 89"/>
                  <a:gd name="T39" fmla="*/ 1 h 44"/>
                  <a:gd name="T40" fmla="*/ 78 w 89"/>
                  <a:gd name="T41" fmla="*/ 0 h 44"/>
                  <a:gd name="T42" fmla="*/ 88 w 89"/>
                  <a:gd name="T43" fmla="*/ 4 h 4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9" h="44">
                    <a:moveTo>
                      <a:pt x="88" y="4"/>
                    </a:moveTo>
                    <a:lnTo>
                      <a:pt x="78" y="14"/>
                    </a:lnTo>
                    <a:lnTo>
                      <a:pt x="67" y="22"/>
                    </a:lnTo>
                    <a:lnTo>
                      <a:pt x="45" y="29"/>
                    </a:lnTo>
                    <a:lnTo>
                      <a:pt x="21" y="32"/>
                    </a:lnTo>
                    <a:lnTo>
                      <a:pt x="6" y="38"/>
                    </a:lnTo>
                    <a:lnTo>
                      <a:pt x="0" y="43"/>
                    </a:lnTo>
                    <a:lnTo>
                      <a:pt x="10" y="33"/>
                    </a:lnTo>
                    <a:lnTo>
                      <a:pt x="21" y="26"/>
                    </a:lnTo>
                    <a:lnTo>
                      <a:pt x="35" y="20"/>
                    </a:lnTo>
                    <a:lnTo>
                      <a:pt x="29" y="20"/>
                    </a:lnTo>
                    <a:lnTo>
                      <a:pt x="17" y="23"/>
                    </a:lnTo>
                    <a:lnTo>
                      <a:pt x="9" y="27"/>
                    </a:lnTo>
                    <a:lnTo>
                      <a:pt x="24" y="18"/>
                    </a:lnTo>
                    <a:lnTo>
                      <a:pt x="35" y="14"/>
                    </a:lnTo>
                    <a:lnTo>
                      <a:pt x="51" y="9"/>
                    </a:lnTo>
                    <a:lnTo>
                      <a:pt x="51" y="6"/>
                    </a:lnTo>
                    <a:lnTo>
                      <a:pt x="64" y="5"/>
                    </a:lnTo>
                    <a:lnTo>
                      <a:pt x="62" y="3"/>
                    </a:lnTo>
                    <a:lnTo>
                      <a:pt x="71" y="1"/>
                    </a:lnTo>
                    <a:lnTo>
                      <a:pt x="78" y="0"/>
                    </a:lnTo>
                    <a:lnTo>
                      <a:pt x="88" y="4"/>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3" name="Freeform 73"/>
              <p:cNvSpPr>
                <a:spLocks/>
              </p:cNvSpPr>
              <p:nvPr/>
            </p:nvSpPr>
            <p:spPr bwMode="auto">
              <a:xfrm>
                <a:off x="3119" y="2225"/>
                <a:ext cx="71" cy="87"/>
              </a:xfrm>
              <a:custGeom>
                <a:avLst/>
                <a:gdLst>
                  <a:gd name="T0" fmla="*/ 23 w 71"/>
                  <a:gd name="T1" fmla="*/ 0 h 87"/>
                  <a:gd name="T2" fmla="*/ 10 w 71"/>
                  <a:gd name="T3" fmla="*/ 12 h 87"/>
                  <a:gd name="T4" fmla="*/ 0 w 71"/>
                  <a:gd name="T5" fmla="*/ 22 h 87"/>
                  <a:gd name="T6" fmla="*/ 4 w 71"/>
                  <a:gd name="T7" fmla="*/ 20 h 87"/>
                  <a:gd name="T8" fmla="*/ 1 w 71"/>
                  <a:gd name="T9" fmla="*/ 26 h 87"/>
                  <a:gd name="T10" fmla="*/ 1 w 71"/>
                  <a:gd name="T11" fmla="*/ 32 h 87"/>
                  <a:gd name="T12" fmla="*/ 2 w 71"/>
                  <a:gd name="T13" fmla="*/ 42 h 87"/>
                  <a:gd name="T14" fmla="*/ 5 w 71"/>
                  <a:gd name="T15" fmla="*/ 53 h 87"/>
                  <a:gd name="T16" fmla="*/ 14 w 71"/>
                  <a:gd name="T17" fmla="*/ 59 h 87"/>
                  <a:gd name="T18" fmla="*/ 22 w 71"/>
                  <a:gd name="T19" fmla="*/ 71 h 87"/>
                  <a:gd name="T20" fmla="*/ 18 w 71"/>
                  <a:gd name="T21" fmla="*/ 55 h 87"/>
                  <a:gd name="T22" fmla="*/ 29 w 71"/>
                  <a:gd name="T23" fmla="*/ 59 h 87"/>
                  <a:gd name="T24" fmla="*/ 32 w 71"/>
                  <a:gd name="T25" fmla="*/ 68 h 87"/>
                  <a:gd name="T26" fmla="*/ 34 w 71"/>
                  <a:gd name="T27" fmla="*/ 86 h 87"/>
                  <a:gd name="T28" fmla="*/ 36 w 71"/>
                  <a:gd name="T29" fmla="*/ 71 h 87"/>
                  <a:gd name="T30" fmla="*/ 36 w 71"/>
                  <a:gd name="T31" fmla="*/ 61 h 87"/>
                  <a:gd name="T32" fmla="*/ 43 w 71"/>
                  <a:gd name="T33" fmla="*/ 70 h 87"/>
                  <a:gd name="T34" fmla="*/ 43 w 71"/>
                  <a:gd name="T35" fmla="*/ 85 h 87"/>
                  <a:gd name="T36" fmla="*/ 49 w 71"/>
                  <a:gd name="T37" fmla="*/ 69 h 87"/>
                  <a:gd name="T38" fmla="*/ 49 w 71"/>
                  <a:gd name="T39" fmla="*/ 53 h 87"/>
                  <a:gd name="T40" fmla="*/ 54 w 71"/>
                  <a:gd name="T41" fmla="*/ 59 h 87"/>
                  <a:gd name="T42" fmla="*/ 54 w 71"/>
                  <a:gd name="T43" fmla="*/ 70 h 87"/>
                  <a:gd name="T44" fmla="*/ 58 w 71"/>
                  <a:gd name="T45" fmla="*/ 46 h 87"/>
                  <a:gd name="T46" fmla="*/ 56 w 71"/>
                  <a:gd name="T47" fmla="*/ 35 h 87"/>
                  <a:gd name="T48" fmla="*/ 63 w 71"/>
                  <a:gd name="T49" fmla="*/ 38 h 87"/>
                  <a:gd name="T50" fmla="*/ 65 w 71"/>
                  <a:gd name="T51" fmla="*/ 46 h 87"/>
                  <a:gd name="T52" fmla="*/ 66 w 71"/>
                  <a:gd name="T53" fmla="*/ 36 h 87"/>
                  <a:gd name="T54" fmla="*/ 65 w 71"/>
                  <a:gd name="T55" fmla="*/ 29 h 87"/>
                  <a:gd name="T56" fmla="*/ 70 w 71"/>
                  <a:gd name="T57" fmla="*/ 29 h 87"/>
                  <a:gd name="T58" fmla="*/ 67 w 71"/>
                  <a:gd name="T59" fmla="*/ 23 h 87"/>
                  <a:gd name="T60" fmla="*/ 60 w 71"/>
                  <a:gd name="T61" fmla="*/ 16 h 87"/>
                  <a:gd name="T62" fmla="*/ 53 w 71"/>
                  <a:gd name="T63" fmla="*/ 9 h 87"/>
                  <a:gd name="T64" fmla="*/ 42 w 71"/>
                  <a:gd name="T65" fmla="*/ 3 h 87"/>
                  <a:gd name="T66" fmla="*/ 32 w 71"/>
                  <a:gd name="T67" fmla="*/ 0 h 87"/>
                  <a:gd name="T68" fmla="*/ 23 w 71"/>
                  <a:gd name="T69" fmla="*/ 0 h 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71" h="87">
                    <a:moveTo>
                      <a:pt x="23" y="0"/>
                    </a:moveTo>
                    <a:lnTo>
                      <a:pt x="10" y="12"/>
                    </a:lnTo>
                    <a:lnTo>
                      <a:pt x="0" y="22"/>
                    </a:lnTo>
                    <a:lnTo>
                      <a:pt x="4" y="20"/>
                    </a:lnTo>
                    <a:lnTo>
                      <a:pt x="1" y="26"/>
                    </a:lnTo>
                    <a:lnTo>
                      <a:pt x="1" y="32"/>
                    </a:lnTo>
                    <a:lnTo>
                      <a:pt x="2" y="42"/>
                    </a:lnTo>
                    <a:lnTo>
                      <a:pt x="5" y="53"/>
                    </a:lnTo>
                    <a:lnTo>
                      <a:pt x="14" y="59"/>
                    </a:lnTo>
                    <a:lnTo>
                      <a:pt x="22" y="71"/>
                    </a:lnTo>
                    <a:lnTo>
                      <a:pt x="18" y="55"/>
                    </a:lnTo>
                    <a:lnTo>
                      <a:pt x="29" y="59"/>
                    </a:lnTo>
                    <a:lnTo>
                      <a:pt x="32" y="68"/>
                    </a:lnTo>
                    <a:lnTo>
                      <a:pt x="34" y="86"/>
                    </a:lnTo>
                    <a:lnTo>
                      <a:pt x="36" y="71"/>
                    </a:lnTo>
                    <a:lnTo>
                      <a:pt x="36" y="61"/>
                    </a:lnTo>
                    <a:lnTo>
                      <a:pt x="43" y="70"/>
                    </a:lnTo>
                    <a:lnTo>
                      <a:pt x="43" y="85"/>
                    </a:lnTo>
                    <a:lnTo>
                      <a:pt x="49" y="69"/>
                    </a:lnTo>
                    <a:lnTo>
                      <a:pt x="49" y="53"/>
                    </a:lnTo>
                    <a:lnTo>
                      <a:pt x="54" y="59"/>
                    </a:lnTo>
                    <a:lnTo>
                      <a:pt x="54" y="70"/>
                    </a:lnTo>
                    <a:lnTo>
                      <a:pt x="58" y="46"/>
                    </a:lnTo>
                    <a:lnTo>
                      <a:pt x="56" y="35"/>
                    </a:lnTo>
                    <a:lnTo>
                      <a:pt x="63" y="38"/>
                    </a:lnTo>
                    <a:lnTo>
                      <a:pt x="65" y="46"/>
                    </a:lnTo>
                    <a:lnTo>
                      <a:pt x="66" y="36"/>
                    </a:lnTo>
                    <a:lnTo>
                      <a:pt x="65" y="29"/>
                    </a:lnTo>
                    <a:lnTo>
                      <a:pt x="70" y="29"/>
                    </a:lnTo>
                    <a:lnTo>
                      <a:pt x="67" y="23"/>
                    </a:lnTo>
                    <a:lnTo>
                      <a:pt x="60" y="16"/>
                    </a:lnTo>
                    <a:lnTo>
                      <a:pt x="53" y="9"/>
                    </a:lnTo>
                    <a:lnTo>
                      <a:pt x="42" y="3"/>
                    </a:lnTo>
                    <a:lnTo>
                      <a:pt x="32" y="0"/>
                    </a:lnTo>
                    <a:lnTo>
                      <a:pt x="23" y="0"/>
                    </a:lnTo>
                  </a:path>
                </a:pathLst>
              </a:custGeom>
              <a:solidFill>
                <a:srgbClr val="808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4" name="Freeform 74"/>
              <p:cNvSpPr>
                <a:spLocks/>
              </p:cNvSpPr>
              <p:nvPr/>
            </p:nvSpPr>
            <p:spPr bwMode="auto">
              <a:xfrm>
                <a:off x="3171" y="2360"/>
                <a:ext cx="17" cy="17"/>
              </a:xfrm>
              <a:custGeom>
                <a:avLst/>
                <a:gdLst>
                  <a:gd name="T0" fmla="*/ 2 w 17"/>
                  <a:gd name="T1" fmla="*/ 7 h 17"/>
                  <a:gd name="T2" fmla="*/ 8 w 17"/>
                  <a:gd name="T3" fmla="*/ 5 h 17"/>
                  <a:gd name="T4" fmla="*/ 16 w 17"/>
                  <a:gd name="T5" fmla="*/ 0 h 17"/>
                  <a:gd name="T6" fmla="*/ 14 w 17"/>
                  <a:gd name="T7" fmla="*/ 11 h 17"/>
                  <a:gd name="T8" fmla="*/ 7 w 17"/>
                  <a:gd name="T9" fmla="*/ 16 h 17"/>
                  <a:gd name="T10" fmla="*/ 0 w 17"/>
                  <a:gd name="T11" fmla="*/ 14 h 17"/>
                  <a:gd name="T12" fmla="*/ 0 w 17"/>
                  <a:gd name="T13" fmla="*/ 10 h 17"/>
                  <a:gd name="T14" fmla="*/ 2 w 17"/>
                  <a:gd name="T15" fmla="*/ 7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7">
                    <a:moveTo>
                      <a:pt x="2" y="7"/>
                    </a:moveTo>
                    <a:lnTo>
                      <a:pt x="8" y="5"/>
                    </a:lnTo>
                    <a:lnTo>
                      <a:pt x="16" y="0"/>
                    </a:lnTo>
                    <a:lnTo>
                      <a:pt x="14" y="11"/>
                    </a:lnTo>
                    <a:lnTo>
                      <a:pt x="7" y="16"/>
                    </a:lnTo>
                    <a:lnTo>
                      <a:pt x="0" y="14"/>
                    </a:lnTo>
                    <a:lnTo>
                      <a:pt x="0" y="10"/>
                    </a:lnTo>
                    <a:lnTo>
                      <a:pt x="2" y="7"/>
                    </a:lnTo>
                  </a:path>
                </a:pathLst>
              </a:custGeom>
              <a:solidFill>
                <a:srgbClr val="FFA04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nvGrpSpPr>
            <p:cNvPr id="127017" name="Group 75"/>
            <p:cNvGrpSpPr>
              <a:grpSpLocks/>
            </p:cNvGrpSpPr>
            <p:nvPr/>
          </p:nvGrpSpPr>
          <p:grpSpPr bwMode="auto">
            <a:xfrm>
              <a:off x="3186" y="2958"/>
              <a:ext cx="129" cy="149"/>
              <a:chOff x="3186" y="2958"/>
              <a:chExt cx="129" cy="149"/>
            </a:xfrm>
          </p:grpSpPr>
          <p:grpSp>
            <p:nvGrpSpPr>
              <p:cNvPr id="127037" name="Group 76"/>
              <p:cNvGrpSpPr>
                <a:grpSpLocks/>
              </p:cNvGrpSpPr>
              <p:nvPr/>
            </p:nvGrpSpPr>
            <p:grpSpPr bwMode="auto">
              <a:xfrm>
                <a:off x="3186" y="2973"/>
                <a:ext cx="120" cy="134"/>
                <a:chOff x="3186" y="2973"/>
                <a:chExt cx="120" cy="134"/>
              </a:xfrm>
            </p:grpSpPr>
            <p:sp>
              <p:nvSpPr>
                <p:cNvPr id="127039" name="Freeform 77"/>
                <p:cNvSpPr>
                  <a:spLocks/>
                </p:cNvSpPr>
                <p:nvPr/>
              </p:nvSpPr>
              <p:spPr bwMode="auto">
                <a:xfrm>
                  <a:off x="3186" y="2973"/>
                  <a:ext cx="120" cy="134"/>
                </a:xfrm>
                <a:custGeom>
                  <a:avLst/>
                  <a:gdLst>
                    <a:gd name="T0" fmla="*/ 86 w 120"/>
                    <a:gd name="T1" fmla="*/ 0 h 134"/>
                    <a:gd name="T2" fmla="*/ 65 w 120"/>
                    <a:gd name="T3" fmla="*/ 18 h 134"/>
                    <a:gd name="T4" fmla="*/ 50 w 120"/>
                    <a:gd name="T5" fmla="*/ 24 h 134"/>
                    <a:gd name="T6" fmla="*/ 42 w 120"/>
                    <a:gd name="T7" fmla="*/ 32 h 134"/>
                    <a:gd name="T8" fmla="*/ 33 w 120"/>
                    <a:gd name="T9" fmla="*/ 36 h 134"/>
                    <a:gd name="T10" fmla="*/ 25 w 120"/>
                    <a:gd name="T11" fmla="*/ 43 h 134"/>
                    <a:gd name="T12" fmla="*/ 20 w 120"/>
                    <a:gd name="T13" fmla="*/ 52 h 134"/>
                    <a:gd name="T14" fmla="*/ 10 w 120"/>
                    <a:gd name="T15" fmla="*/ 62 h 134"/>
                    <a:gd name="T16" fmla="*/ 8 w 120"/>
                    <a:gd name="T17" fmla="*/ 75 h 134"/>
                    <a:gd name="T18" fmla="*/ 3 w 120"/>
                    <a:gd name="T19" fmla="*/ 90 h 134"/>
                    <a:gd name="T20" fmla="*/ 6 w 120"/>
                    <a:gd name="T21" fmla="*/ 93 h 134"/>
                    <a:gd name="T22" fmla="*/ 14 w 120"/>
                    <a:gd name="T23" fmla="*/ 91 h 134"/>
                    <a:gd name="T24" fmla="*/ 21 w 120"/>
                    <a:gd name="T25" fmla="*/ 86 h 134"/>
                    <a:gd name="T26" fmla="*/ 25 w 120"/>
                    <a:gd name="T27" fmla="*/ 77 h 134"/>
                    <a:gd name="T28" fmla="*/ 32 w 120"/>
                    <a:gd name="T29" fmla="*/ 68 h 134"/>
                    <a:gd name="T30" fmla="*/ 33 w 120"/>
                    <a:gd name="T31" fmla="*/ 77 h 134"/>
                    <a:gd name="T32" fmla="*/ 29 w 120"/>
                    <a:gd name="T33" fmla="*/ 89 h 134"/>
                    <a:gd name="T34" fmla="*/ 19 w 120"/>
                    <a:gd name="T35" fmla="*/ 98 h 134"/>
                    <a:gd name="T36" fmla="*/ 11 w 120"/>
                    <a:gd name="T37" fmla="*/ 105 h 134"/>
                    <a:gd name="T38" fmla="*/ 4 w 120"/>
                    <a:gd name="T39" fmla="*/ 108 h 134"/>
                    <a:gd name="T40" fmla="*/ 0 w 120"/>
                    <a:gd name="T41" fmla="*/ 114 h 134"/>
                    <a:gd name="T42" fmla="*/ 1 w 120"/>
                    <a:gd name="T43" fmla="*/ 118 h 134"/>
                    <a:gd name="T44" fmla="*/ 4 w 120"/>
                    <a:gd name="T45" fmla="*/ 119 h 134"/>
                    <a:gd name="T46" fmla="*/ 1 w 120"/>
                    <a:gd name="T47" fmla="*/ 124 h 134"/>
                    <a:gd name="T48" fmla="*/ 2 w 120"/>
                    <a:gd name="T49" fmla="*/ 128 h 134"/>
                    <a:gd name="T50" fmla="*/ 6 w 120"/>
                    <a:gd name="T51" fmla="*/ 130 h 134"/>
                    <a:gd name="T52" fmla="*/ 14 w 120"/>
                    <a:gd name="T53" fmla="*/ 130 h 134"/>
                    <a:gd name="T54" fmla="*/ 20 w 120"/>
                    <a:gd name="T55" fmla="*/ 132 h 134"/>
                    <a:gd name="T56" fmla="*/ 30 w 120"/>
                    <a:gd name="T57" fmla="*/ 131 h 134"/>
                    <a:gd name="T58" fmla="*/ 38 w 120"/>
                    <a:gd name="T59" fmla="*/ 133 h 134"/>
                    <a:gd name="T60" fmla="*/ 45 w 120"/>
                    <a:gd name="T61" fmla="*/ 130 h 134"/>
                    <a:gd name="T62" fmla="*/ 57 w 120"/>
                    <a:gd name="T63" fmla="*/ 123 h 134"/>
                    <a:gd name="T64" fmla="*/ 75 w 120"/>
                    <a:gd name="T65" fmla="*/ 113 h 134"/>
                    <a:gd name="T66" fmla="*/ 85 w 120"/>
                    <a:gd name="T67" fmla="*/ 96 h 134"/>
                    <a:gd name="T68" fmla="*/ 95 w 120"/>
                    <a:gd name="T69" fmla="*/ 79 h 134"/>
                    <a:gd name="T70" fmla="*/ 100 w 120"/>
                    <a:gd name="T71" fmla="*/ 62 h 134"/>
                    <a:gd name="T72" fmla="*/ 105 w 120"/>
                    <a:gd name="T73" fmla="*/ 50 h 134"/>
                    <a:gd name="T74" fmla="*/ 119 w 120"/>
                    <a:gd name="T75" fmla="*/ 24 h 134"/>
                    <a:gd name="T76" fmla="*/ 111 w 120"/>
                    <a:gd name="T77" fmla="*/ 12 h 134"/>
                    <a:gd name="T78" fmla="*/ 86 w 120"/>
                    <a:gd name="T79" fmla="*/ 0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0" h="134">
                      <a:moveTo>
                        <a:pt x="86" y="0"/>
                      </a:moveTo>
                      <a:lnTo>
                        <a:pt x="65" y="18"/>
                      </a:lnTo>
                      <a:lnTo>
                        <a:pt x="50" y="24"/>
                      </a:lnTo>
                      <a:lnTo>
                        <a:pt x="42" y="32"/>
                      </a:lnTo>
                      <a:lnTo>
                        <a:pt x="33" y="36"/>
                      </a:lnTo>
                      <a:lnTo>
                        <a:pt x="25" y="43"/>
                      </a:lnTo>
                      <a:lnTo>
                        <a:pt x="20" y="52"/>
                      </a:lnTo>
                      <a:lnTo>
                        <a:pt x="10" y="62"/>
                      </a:lnTo>
                      <a:lnTo>
                        <a:pt x="8" y="75"/>
                      </a:lnTo>
                      <a:lnTo>
                        <a:pt x="3" y="90"/>
                      </a:lnTo>
                      <a:lnTo>
                        <a:pt x="6" y="93"/>
                      </a:lnTo>
                      <a:lnTo>
                        <a:pt x="14" y="91"/>
                      </a:lnTo>
                      <a:lnTo>
                        <a:pt x="21" y="86"/>
                      </a:lnTo>
                      <a:lnTo>
                        <a:pt x="25" y="77"/>
                      </a:lnTo>
                      <a:lnTo>
                        <a:pt x="32" y="68"/>
                      </a:lnTo>
                      <a:lnTo>
                        <a:pt x="33" y="77"/>
                      </a:lnTo>
                      <a:lnTo>
                        <a:pt x="29" y="89"/>
                      </a:lnTo>
                      <a:lnTo>
                        <a:pt x="19" y="98"/>
                      </a:lnTo>
                      <a:lnTo>
                        <a:pt x="11" y="105"/>
                      </a:lnTo>
                      <a:lnTo>
                        <a:pt x="4" y="108"/>
                      </a:lnTo>
                      <a:lnTo>
                        <a:pt x="0" y="114"/>
                      </a:lnTo>
                      <a:lnTo>
                        <a:pt x="1" y="118"/>
                      </a:lnTo>
                      <a:lnTo>
                        <a:pt x="4" y="119"/>
                      </a:lnTo>
                      <a:lnTo>
                        <a:pt x="1" y="124"/>
                      </a:lnTo>
                      <a:lnTo>
                        <a:pt x="2" y="128"/>
                      </a:lnTo>
                      <a:lnTo>
                        <a:pt x="6" y="130"/>
                      </a:lnTo>
                      <a:lnTo>
                        <a:pt x="14" y="130"/>
                      </a:lnTo>
                      <a:lnTo>
                        <a:pt x="20" y="132"/>
                      </a:lnTo>
                      <a:lnTo>
                        <a:pt x="30" y="131"/>
                      </a:lnTo>
                      <a:lnTo>
                        <a:pt x="38" y="133"/>
                      </a:lnTo>
                      <a:lnTo>
                        <a:pt x="45" y="130"/>
                      </a:lnTo>
                      <a:lnTo>
                        <a:pt x="57" y="123"/>
                      </a:lnTo>
                      <a:lnTo>
                        <a:pt x="75" y="113"/>
                      </a:lnTo>
                      <a:lnTo>
                        <a:pt x="85" y="96"/>
                      </a:lnTo>
                      <a:lnTo>
                        <a:pt x="95" y="79"/>
                      </a:lnTo>
                      <a:lnTo>
                        <a:pt x="100" y="62"/>
                      </a:lnTo>
                      <a:lnTo>
                        <a:pt x="105" y="50"/>
                      </a:lnTo>
                      <a:lnTo>
                        <a:pt x="119" y="24"/>
                      </a:lnTo>
                      <a:lnTo>
                        <a:pt x="111" y="12"/>
                      </a:lnTo>
                      <a:lnTo>
                        <a:pt x="86" y="0"/>
                      </a:lnTo>
                    </a:path>
                  </a:pathLst>
                </a:custGeom>
                <a:solidFill>
                  <a:srgbClr val="FFA040"/>
                </a:solidFill>
                <a:ln w="12700" cap="rnd" cmpd="sng">
                  <a:solidFill>
                    <a:srgbClr val="402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0" name="Freeform 78"/>
                <p:cNvSpPr>
                  <a:spLocks/>
                </p:cNvSpPr>
                <p:nvPr/>
              </p:nvSpPr>
              <p:spPr bwMode="auto">
                <a:xfrm>
                  <a:off x="3201" y="3069"/>
                  <a:ext cx="30" cy="19"/>
                </a:xfrm>
                <a:custGeom>
                  <a:avLst/>
                  <a:gdLst>
                    <a:gd name="T0" fmla="*/ 29 w 30"/>
                    <a:gd name="T1" fmla="*/ 0 h 19"/>
                    <a:gd name="T2" fmla="*/ 21 w 30"/>
                    <a:gd name="T3" fmla="*/ 10 h 19"/>
                    <a:gd name="T4" fmla="*/ 15 w 30"/>
                    <a:gd name="T5" fmla="*/ 12 h 19"/>
                    <a:gd name="T6" fmla="*/ 10 w 30"/>
                    <a:gd name="T7" fmla="*/ 15 h 19"/>
                    <a:gd name="T8" fmla="*/ 0 w 30"/>
                    <a:gd name="T9" fmla="*/ 18 h 19"/>
                    <a:gd name="T10" fmla="*/ 12 w 30"/>
                    <a:gd name="T11" fmla="*/ 17 h 19"/>
                    <a:gd name="T12" fmla="*/ 21 w 30"/>
                    <a:gd name="T13" fmla="*/ 11 h 19"/>
                    <a:gd name="T14" fmla="*/ 29 w 3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9">
                      <a:moveTo>
                        <a:pt x="29" y="0"/>
                      </a:moveTo>
                      <a:lnTo>
                        <a:pt x="21" y="10"/>
                      </a:lnTo>
                      <a:lnTo>
                        <a:pt x="15" y="12"/>
                      </a:lnTo>
                      <a:lnTo>
                        <a:pt x="10" y="15"/>
                      </a:lnTo>
                      <a:lnTo>
                        <a:pt x="0" y="18"/>
                      </a:lnTo>
                      <a:lnTo>
                        <a:pt x="12" y="17"/>
                      </a:lnTo>
                      <a:lnTo>
                        <a:pt x="21" y="11"/>
                      </a:lnTo>
                      <a:lnTo>
                        <a:pt x="29"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1" name="Freeform 79"/>
                <p:cNvSpPr>
                  <a:spLocks/>
                </p:cNvSpPr>
                <p:nvPr/>
              </p:nvSpPr>
              <p:spPr bwMode="auto">
                <a:xfrm>
                  <a:off x="3227" y="3077"/>
                  <a:ext cx="21" cy="21"/>
                </a:xfrm>
                <a:custGeom>
                  <a:avLst/>
                  <a:gdLst>
                    <a:gd name="T0" fmla="*/ 20 w 21"/>
                    <a:gd name="T1" fmla="*/ 0 h 21"/>
                    <a:gd name="T2" fmla="*/ 13 w 21"/>
                    <a:gd name="T3" fmla="*/ 9 h 21"/>
                    <a:gd name="T4" fmla="*/ 7 w 21"/>
                    <a:gd name="T5" fmla="*/ 12 h 21"/>
                    <a:gd name="T6" fmla="*/ 0 w 21"/>
                    <a:gd name="T7" fmla="*/ 20 h 21"/>
                    <a:gd name="T8" fmla="*/ 14 w 21"/>
                    <a:gd name="T9" fmla="*/ 9 h 21"/>
                    <a:gd name="T10" fmla="*/ 20 w 21"/>
                    <a:gd name="T11" fmla="*/ 0 h 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21">
                      <a:moveTo>
                        <a:pt x="20" y="0"/>
                      </a:moveTo>
                      <a:lnTo>
                        <a:pt x="13" y="9"/>
                      </a:lnTo>
                      <a:lnTo>
                        <a:pt x="7" y="12"/>
                      </a:lnTo>
                      <a:lnTo>
                        <a:pt x="0" y="20"/>
                      </a:lnTo>
                      <a:lnTo>
                        <a:pt x="14" y="9"/>
                      </a:lnTo>
                      <a:lnTo>
                        <a:pt x="20"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2" name="Freeform 80"/>
                <p:cNvSpPr>
                  <a:spLocks/>
                </p:cNvSpPr>
                <p:nvPr/>
              </p:nvSpPr>
              <p:spPr bwMode="auto">
                <a:xfrm>
                  <a:off x="3217" y="3023"/>
                  <a:ext cx="17" cy="17"/>
                </a:xfrm>
                <a:custGeom>
                  <a:avLst/>
                  <a:gdLst>
                    <a:gd name="T0" fmla="*/ 16 w 17"/>
                    <a:gd name="T1" fmla="*/ 0 h 17"/>
                    <a:gd name="T2" fmla="*/ 8 w 17"/>
                    <a:gd name="T3" fmla="*/ 8 h 17"/>
                    <a:gd name="T4" fmla="*/ 0 w 17"/>
                    <a:gd name="T5" fmla="*/ 16 h 17"/>
                    <a:gd name="T6" fmla="*/ 2 w 17"/>
                    <a:gd name="T7" fmla="*/ 14 h 17"/>
                    <a:gd name="T8" fmla="*/ 5 w 17"/>
                    <a:gd name="T9" fmla="*/ 9 h 17"/>
                    <a:gd name="T10" fmla="*/ 16 w 17"/>
                    <a:gd name="T11" fmla="*/ 0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7">
                      <a:moveTo>
                        <a:pt x="16" y="0"/>
                      </a:moveTo>
                      <a:lnTo>
                        <a:pt x="8" y="8"/>
                      </a:lnTo>
                      <a:lnTo>
                        <a:pt x="0" y="16"/>
                      </a:lnTo>
                      <a:lnTo>
                        <a:pt x="2" y="14"/>
                      </a:lnTo>
                      <a:lnTo>
                        <a:pt x="5" y="9"/>
                      </a:lnTo>
                      <a:lnTo>
                        <a:pt x="16"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3" name="Freeform 81"/>
                <p:cNvSpPr>
                  <a:spLocks/>
                </p:cNvSpPr>
                <p:nvPr/>
              </p:nvSpPr>
              <p:spPr bwMode="auto">
                <a:xfrm>
                  <a:off x="3236" y="3053"/>
                  <a:ext cx="17" cy="18"/>
                </a:xfrm>
                <a:custGeom>
                  <a:avLst/>
                  <a:gdLst>
                    <a:gd name="T0" fmla="*/ 12 w 17"/>
                    <a:gd name="T1" fmla="*/ 0 h 18"/>
                    <a:gd name="T2" fmla="*/ 8 w 17"/>
                    <a:gd name="T3" fmla="*/ 5 h 18"/>
                    <a:gd name="T4" fmla="*/ 0 w 17"/>
                    <a:gd name="T5" fmla="*/ 17 h 18"/>
                    <a:gd name="T6" fmla="*/ 4 w 17"/>
                    <a:gd name="T7" fmla="*/ 12 h 18"/>
                    <a:gd name="T8" fmla="*/ 16 w 17"/>
                    <a:gd name="T9" fmla="*/ 0 h 18"/>
                    <a:gd name="T10" fmla="*/ 12 w 17"/>
                    <a:gd name="T11" fmla="*/ 0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8">
                      <a:moveTo>
                        <a:pt x="12" y="0"/>
                      </a:moveTo>
                      <a:lnTo>
                        <a:pt x="8" y="5"/>
                      </a:lnTo>
                      <a:lnTo>
                        <a:pt x="0" y="17"/>
                      </a:lnTo>
                      <a:lnTo>
                        <a:pt x="4" y="12"/>
                      </a:lnTo>
                      <a:lnTo>
                        <a:pt x="16" y="0"/>
                      </a:lnTo>
                      <a:lnTo>
                        <a:pt x="12"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4" name="Freeform 82"/>
                <p:cNvSpPr>
                  <a:spLocks/>
                </p:cNvSpPr>
                <p:nvPr/>
              </p:nvSpPr>
              <p:spPr bwMode="auto">
                <a:xfrm>
                  <a:off x="3251" y="3063"/>
                  <a:ext cx="17" cy="17"/>
                </a:xfrm>
                <a:custGeom>
                  <a:avLst/>
                  <a:gdLst>
                    <a:gd name="T0" fmla="*/ 16 w 17"/>
                    <a:gd name="T1" fmla="*/ 0 h 17"/>
                    <a:gd name="T2" fmla="*/ 12 w 17"/>
                    <a:gd name="T3" fmla="*/ 2 h 17"/>
                    <a:gd name="T4" fmla="*/ 0 w 17"/>
                    <a:gd name="T5" fmla="*/ 16 h 17"/>
                    <a:gd name="T6" fmla="*/ 16 w 17"/>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7">
                      <a:moveTo>
                        <a:pt x="16" y="0"/>
                      </a:moveTo>
                      <a:lnTo>
                        <a:pt x="12" y="2"/>
                      </a:lnTo>
                      <a:lnTo>
                        <a:pt x="0" y="16"/>
                      </a:lnTo>
                      <a:lnTo>
                        <a:pt x="16"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5" name="Freeform 83"/>
                <p:cNvSpPr>
                  <a:spLocks/>
                </p:cNvSpPr>
                <p:nvPr/>
              </p:nvSpPr>
              <p:spPr bwMode="auto">
                <a:xfrm>
                  <a:off x="3197" y="3051"/>
                  <a:ext cx="17" cy="17"/>
                </a:xfrm>
                <a:custGeom>
                  <a:avLst/>
                  <a:gdLst>
                    <a:gd name="T0" fmla="*/ 16 w 17"/>
                    <a:gd name="T1" fmla="*/ 0 h 17"/>
                    <a:gd name="T2" fmla="*/ 16 w 17"/>
                    <a:gd name="T3" fmla="*/ 8 h 17"/>
                    <a:gd name="T4" fmla="*/ 0 w 17"/>
                    <a:gd name="T5" fmla="*/ 16 h 17"/>
                    <a:gd name="T6" fmla="*/ 16 w 17"/>
                    <a:gd name="T7" fmla="*/ 0 h 17"/>
                    <a:gd name="T8" fmla="*/ 16 w 1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16" y="0"/>
                      </a:moveTo>
                      <a:lnTo>
                        <a:pt x="16" y="8"/>
                      </a:lnTo>
                      <a:lnTo>
                        <a:pt x="0" y="16"/>
                      </a:lnTo>
                      <a:lnTo>
                        <a:pt x="16" y="0"/>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38" name="Freeform 84"/>
              <p:cNvSpPr>
                <a:spLocks/>
              </p:cNvSpPr>
              <p:nvPr/>
            </p:nvSpPr>
            <p:spPr bwMode="auto">
              <a:xfrm>
                <a:off x="3256" y="2958"/>
                <a:ext cx="59" cy="60"/>
              </a:xfrm>
              <a:custGeom>
                <a:avLst/>
                <a:gdLst>
                  <a:gd name="T0" fmla="*/ 0 w 59"/>
                  <a:gd name="T1" fmla="*/ 23 h 60"/>
                  <a:gd name="T2" fmla="*/ 8 w 59"/>
                  <a:gd name="T3" fmla="*/ 24 h 60"/>
                  <a:gd name="T4" fmla="*/ 17 w 59"/>
                  <a:gd name="T5" fmla="*/ 30 h 60"/>
                  <a:gd name="T6" fmla="*/ 24 w 59"/>
                  <a:gd name="T7" fmla="*/ 36 h 60"/>
                  <a:gd name="T8" fmla="*/ 36 w 59"/>
                  <a:gd name="T9" fmla="*/ 47 h 60"/>
                  <a:gd name="T10" fmla="*/ 43 w 59"/>
                  <a:gd name="T11" fmla="*/ 56 h 60"/>
                  <a:gd name="T12" fmla="*/ 44 w 59"/>
                  <a:gd name="T13" fmla="*/ 59 h 60"/>
                  <a:gd name="T14" fmla="*/ 58 w 59"/>
                  <a:gd name="T15" fmla="*/ 40 h 60"/>
                  <a:gd name="T16" fmla="*/ 53 w 59"/>
                  <a:gd name="T17" fmla="*/ 27 h 60"/>
                  <a:gd name="T18" fmla="*/ 44 w 59"/>
                  <a:gd name="T19" fmla="*/ 16 h 60"/>
                  <a:gd name="T20" fmla="*/ 35 w 59"/>
                  <a:gd name="T21" fmla="*/ 8 h 60"/>
                  <a:gd name="T22" fmla="*/ 26 w 59"/>
                  <a:gd name="T23" fmla="*/ 3 h 60"/>
                  <a:gd name="T24" fmla="*/ 17 w 59"/>
                  <a:gd name="T25" fmla="*/ 0 h 60"/>
                  <a:gd name="T26" fmla="*/ 0 w 59"/>
                  <a:gd name="T27" fmla="*/ 23 h 6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59" h="60">
                    <a:moveTo>
                      <a:pt x="0" y="23"/>
                    </a:moveTo>
                    <a:lnTo>
                      <a:pt x="8" y="24"/>
                    </a:lnTo>
                    <a:lnTo>
                      <a:pt x="17" y="30"/>
                    </a:lnTo>
                    <a:lnTo>
                      <a:pt x="24" y="36"/>
                    </a:lnTo>
                    <a:lnTo>
                      <a:pt x="36" y="47"/>
                    </a:lnTo>
                    <a:lnTo>
                      <a:pt x="43" y="56"/>
                    </a:lnTo>
                    <a:lnTo>
                      <a:pt x="44" y="59"/>
                    </a:lnTo>
                    <a:lnTo>
                      <a:pt x="58" y="40"/>
                    </a:lnTo>
                    <a:lnTo>
                      <a:pt x="53" y="27"/>
                    </a:lnTo>
                    <a:lnTo>
                      <a:pt x="44" y="16"/>
                    </a:lnTo>
                    <a:lnTo>
                      <a:pt x="35" y="8"/>
                    </a:lnTo>
                    <a:lnTo>
                      <a:pt x="26" y="3"/>
                    </a:lnTo>
                    <a:lnTo>
                      <a:pt x="17" y="0"/>
                    </a:lnTo>
                    <a:lnTo>
                      <a:pt x="0" y="23"/>
                    </a:lnTo>
                  </a:path>
                </a:pathLst>
              </a:custGeom>
              <a:solidFill>
                <a:srgbClr val="FFFFFF"/>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18" name="Line 85"/>
            <p:cNvSpPr>
              <a:spLocks noChangeShapeType="1"/>
            </p:cNvSpPr>
            <p:nvPr/>
          </p:nvSpPr>
          <p:spPr bwMode="auto">
            <a:xfrm flipH="1">
              <a:off x="3149" y="3029"/>
              <a:ext cx="61" cy="86"/>
            </a:xfrm>
            <a:prstGeom prst="line">
              <a:avLst/>
            </a:prstGeom>
            <a:noFill/>
            <a:ln w="50800">
              <a:solidFill>
                <a:srgbClr val="3A3C00"/>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9" name="Oval 86"/>
            <p:cNvSpPr>
              <a:spLocks noChangeArrowheads="1"/>
            </p:cNvSpPr>
            <p:nvPr/>
          </p:nvSpPr>
          <p:spPr bwMode="auto">
            <a:xfrm>
              <a:off x="3147" y="3104"/>
              <a:ext cx="61" cy="66"/>
            </a:xfrm>
            <a:prstGeom prst="ellipse">
              <a:avLst/>
            </a:prstGeom>
            <a:solidFill>
              <a:schemeClr val="accent2"/>
            </a:solidFill>
            <a:ln w="12700">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20" name="Freeform 87"/>
            <p:cNvSpPr>
              <a:spLocks/>
            </p:cNvSpPr>
            <p:nvPr/>
          </p:nvSpPr>
          <p:spPr bwMode="auto">
            <a:xfrm>
              <a:off x="3082" y="2487"/>
              <a:ext cx="49" cy="241"/>
            </a:xfrm>
            <a:custGeom>
              <a:avLst/>
              <a:gdLst>
                <a:gd name="T0" fmla="*/ 26 w 49"/>
                <a:gd name="T1" fmla="*/ 3 h 241"/>
                <a:gd name="T2" fmla="*/ 20 w 49"/>
                <a:gd name="T3" fmla="*/ 20 h 241"/>
                <a:gd name="T4" fmla="*/ 22 w 49"/>
                <a:gd name="T5" fmla="*/ 39 h 241"/>
                <a:gd name="T6" fmla="*/ 10 w 49"/>
                <a:gd name="T7" fmla="*/ 75 h 241"/>
                <a:gd name="T8" fmla="*/ 2 w 49"/>
                <a:gd name="T9" fmla="*/ 106 h 241"/>
                <a:gd name="T10" fmla="*/ 0 w 49"/>
                <a:gd name="T11" fmla="*/ 136 h 241"/>
                <a:gd name="T12" fmla="*/ 4 w 49"/>
                <a:gd name="T13" fmla="*/ 160 h 241"/>
                <a:gd name="T14" fmla="*/ 21 w 49"/>
                <a:gd name="T15" fmla="*/ 240 h 241"/>
                <a:gd name="T16" fmla="*/ 30 w 49"/>
                <a:gd name="T17" fmla="*/ 163 h 241"/>
                <a:gd name="T18" fmla="*/ 36 w 49"/>
                <a:gd name="T19" fmla="*/ 125 h 241"/>
                <a:gd name="T20" fmla="*/ 36 w 49"/>
                <a:gd name="T21" fmla="*/ 79 h 241"/>
                <a:gd name="T22" fmla="*/ 36 w 49"/>
                <a:gd name="T23" fmla="*/ 37 h 241"/>
                <a:gd name="T24" fmla="*/ 48 w 49"/>
                <a:gd name="T25" fmla="*/ 30 h 241"/>
                <a:gd name="T26" fmla="*/ 44 w 49"/>
                <a:gd name="T27" fmla="*/ 6 h 241"/>
                <a:gd name="T28" fmla="*/ 36 w 49"/>
                <a:gd name="T29" fmla="*/ 0 h 241"/>
                <a:gd name="T30" fmla="*/ 26 w 49"/>
                <a:gd name="T31" fmla="*/ 3 h 24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9" h="241">
                  <a:moveTo>
                    <a:pt x="26" y="3"/>
                  </a:moveTo>
                  <a:lnTo>
                    <a:pt x="20" y="20"/>
                  </a:lnTo>
                  <a:lnTo>
                    <a:pt x="22" y="39"/>
                  </a:lnTo>
                  <a:lnTo>
                    <a:pt x="10" y="75"/>
                  </a:lnTo>
                  <a:lnTo>
                    <a:pt x="2" y="106"/>
                  </a:lnTo>
                  <a:lnTo>
                    <a:pt x="0" y="136"/>
                  </a:lnTo>
                  <a:lnTo>
                    <a:pt x="4" y="160"/>
                  </a:lnTo>
                  <a:lnTo>
                    <a:pt x="21" y="240"/>
                  </a:lnTo>
                  <a:lnTo>
                    <a:pt x="30" y="163"/>
                  </a:lnTo>
                  <a:lnTo>
                    <a:pt x="36" y="125"/>
                  </a:lnTo>
                  <a:lnTo>
                    <a:pt x="36" y="79"/>
                  </a:lnTo>
                  <a:lnTo>
                    <a:pt x="36" y="37"/>
                  </a:lnTo>
                  <a:lnTo>
                    <a:pt x="48" y="30"/>
                  </a:lnTo>
                  <a:lnTo>
                    <a:pt x="44" y="6"/>
                  </a:lnTo>
                  <a:lnTo>
                    <a:pt x="36" y="0"/>
                  </a:lnTo>
                  <a:lnTo>
                    <a:pt x="26" y="3"/>
                  </a:lnTo>
                </a:path>
              </a:pathLst>
            </a:custGeom>
            <a:solidFill>
              <a:srgbClr val="800000"/>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1" name="Freeform 88"/>
            <p:cNvSpPr>
              <a:spLocks/>
            </p:cNvSpPr>
            <p:nvPr/>
          </p:nvSpPr>
          <p:spPr bwMode="auto">
            <a:xfrm>
              <a:off x="3002" y="2136"/>
              <a:ext cx="220" cy="172"/>
            </a:xfrm>
            <a:custGeom>
              <a:avLst/>
              <a:gdLst>
                <a:gd name="T0" fmla="*/ 23 w 220"/>
                <a:gd name="T1" fmla="*/ 171 h 172"/>
                <a:gd name="T2" fmla="*/ 14 w 220"/>
                <a:gd name="T3" fmla="*/ 169 h 172"/>
                <a:gd name="T4" fmla="*/ 0 w 220"/>
                <a:gd name="T5" fmla="*/ 164 h 172"/>
                <a:gd name="T6" fmla="*/ 14 w 220"/>
                <a:gd name="T7" fmla="*/ 141 h 172"/>
                <a:gd name="T8" fmla="*/ 18 w 220"/>
                <a:gd name="T9" fmla="*/ 135 h 172"/>
                <a:gd name="T10" fmla="*/ 18 w 220"/>
                <a:gd name="T11" fmla="*/ 128 h 172"/>
                <a:gd name="T12" fmla="*/ 19 w 220"/>
                <a:gd name="T13" fmla="*/ 111 h 172"/>
                <a:gd name="T14" fmla="*/ 24 w 220"/>
                <a:gd name="T15" fmla="*/ 98 h 172"/>
                <a:gd name="T16" fmla="*/ 32 w 220"/>
                <a:gd name="T17" fmla="*/ 82 h 172"/>
                <a:gd name="T18" fmla="*/ 37 w 220"/>
                <a:gd name="T19" fmla="*/ 67 h 172"/>
                <a:gd name="T20" fmla="*/ 46 w 220"/>
                <a:gd name="T21" fmla="*/ 51 h 172"/>
                <a:gd name="T22" fmla="*/ 55 w 220"/>
                <a:gd name="T23" fmla="*/ 38 h 172"/>
                <a:gd name="T24" fmla="*/ 62 w 220"/>
                <a:gd name="T25" fmla="*/ 29 h 172"/>
                <a:gd name="T26" fmla="*/ 68 w 220"/>
                <a:gd name="T27" fmla="*/ 23 h 172"/>
                <a:gd name="T28" fmla="*/ 81 w 220"/>
                <a:gd name="T29" fmla="*/ 19 h 172"/>
                <a:gd name="T30" fmla="*/ 99 w 220"/>
                <a:gd name="T31" fmla="*/ 13 h 172"/>
                <a:gd name="T32" fmla="*/ 111 w 220"/>
                <a:gd name="T33" fmla="*/ 0 h 172"/>
                <a:gd name="T34" fmla="*/ 121 w 220"/>
                <a:gd name="T35" fmla="*/ 2 h 172"/>
                <a:gd name="T36" fmla="*/ 129 w 220"/>
                <a:gd name="T37" fmla="*/ 6 h 172"/>
                <a:gd name="T38" fmla="*/ 138 w 220"/>
                <a:gd name="T39" fmla="*/ 13 h 172"/>
                <a:gd name="T40" fmla="*/ 151 w 220"/>
                <a:gd name="T41" fmla="*/ 17 h 172"/>
                <a:gd name="T42" fmla="*/ 161 w 220"/>
                <a:gd name="T43" fmla="*/ 20 h 172"/>
                <a:gd name="T44" fmla="*/ 172 w 220"/>
                <a:gd name="T45" fmla="*/ 27 h 172"/>
                <a:gd name="T46" fmla="*/ 183 w 220"/>
                <a:gd name="T47" fmla="*/ 41 h 172"/>
                <a:gd name="T48" fmla="*/ 194 w 220"/>
                <a:gd name="T49" fmla="*/ 57 h 172"/>
                <a:gd name="T50" fmla="*/ 203 w 220"/>
                <a:gd name="T51" fmla="*/ 69 h 172"/>
                <a:gd name="T52" fmla="*/ 208 w 220"/>
                <a:gd name="T53" fmla="*/ 88 h 172"/>
                <a:gd name="T54" fmla="*/ 211 w 220"/>
                <a:gd name="T55" fmla="*/ 107 h 172"/>
                <a:gd name="T56" fmla="*/ 216 w 220"/>
                <a:gd name="T57" fmla="*/ 123 h 172"/>
                <a:gd name="T58" fmla="*/ 219 w 220"/>
                <a:gd name="T59" fmla="*/ 134 h 172"/>
                <a:gd name="T60" fmla="*/ 219 w 220"/>
                <a:gd name="T61" fmla="*/ 148 h 172"/>
                <a:gd name="T62" fmla="*/ 219 w 220"/>
                <a:gd name="T63" fmla="*/ 161 h 172"/>
                <a:gd name="T64" fmla="*/ 218 w 220"/>
                <a:gd name="T65" fmla="*/ 166 h 172"/>
                <a:gd name="T66" fmla="*/ 215 w 220"/>
                <a:gd name="T67" fmla="*/ 171 h 172"/>
                <a:gd name="T68" fmla="*/ 203 w 220"/>
                <a:gd name="T69" fmla="*/ 166 h 172"/>
                <a:gd name="T70" fmla="*/ 23 w 220"/>
                <a:gd name="T71" fmla="*/ 171 h 17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20" h="172">
                  <a:moveTo>
                    <a:pt x="23" y="171"/>
                  </a:moveTo>
                  <a:lnTo>
                    <a:pt x="14" y="169"/>
                  </a:lnTo>
                  <a:lnTo>
                    <a:pt x="0" y="164"/>
                  </a:lnTo>
                  <a:lnTo>
                    <a:pt x="14" y="141"/>
                  </a:lnTo>
                  <a:lnTo>
                    <a:pt x="18" y="135"/>
                  </a:lnTo>
                  <a:lnTo>
                    <a:pt x="18" y="128"/>
                  </a:lnTo>
                  <a:lnTo>
                    <a:pt x="19" y="111"/>
                  </a:lnTo>
                  <a:lnTo>
                    <a:pt x="24" y="98"/>
                  </a:lnTo>
                  <a:lnTo>
                    <a:pt x="32" y="82"/>
                  </a:lnTo>
                  <a:lnTo>
                    <a:pt x="37" y="67"/>
                  </a:lnTo>
                  <a:lnTo>
                    <a:pt x="46" y="51"/>
                  </a:lnTo>
                  <a:lnTo>
                    <a:pt x="55" y="38"/>
                  </a:lnTo>
                  <a:lnTo>
                    <a:pt x="62" y="29"/>
                  </a:lnTo>
                  <a:lnTo>
                    <a:pt x="68" y="23"/>
                  </a:lnTo>
                  <a:lnTo>
                    <a:pt x="81" y="19"/>
                  </a:lnTo>
                  <a:lnTo>
                    <a:pt x="99" y="13"/>
                  </a:lnTo>
                  <a:lnTo>
                    <a:pt x="111" y="0"/>
                  </a:lnTo>
                  <a:lnTo>
                    <a:pt x="121" y="2"/>
                  </a:lnTo>
                  <a:lnTo>
                    <a:pt x="129" y="6"/>
                  </a:lnTo>
                  <a:lnTo>
                    <a:pt x="138" y="13"/>
                  </a:lnTo>
                  <a:lnTo>
                    <a:pt x="151" y="17"/>
                  </a:lnTo>
                  <a:lnTo>
                    <a:pt x="161" y="20"/>
                  </a:lnTo>
                  <a:lnTo>
                    <a:pt x="172" y="27"/>
                  </a:lnTo>
                  <a:lnTo>
                    <a:pt x="183" y="41"/>
                  </a:lnTo>
                  <a:lnTo>
                    <a:pt x="194" y="57"/>
                  </a:lnTo>
                  <a:lnTo>
                    <a:pt x="203" y="69"/>
                  </a:lnTo>
                  <a:lnTo>
                    <a:pt x="208" y="88"/>
                  </a:lnTo>
                  <a:lnTo>
                    <a:pt x="211" y="107"/>
                  </a:lnTo>
                  <a:lnTo>
                    <a:pt x="216" y="123"/>
                  </a:lnTo>
                  <a:lnTo>
                    <a:pt x="219" y="134"/>
                  </a:lnTo>
                  <a:lnTo>
                    <a:pt x="219" y="148"/>
                  </a:lnTo>
                  <a:lnTo>
                    <a:pt x="219" y="161"/>
                  </a:lnTo>
                  <a:lnTo>
                    <a:pt x="218" y="166"/>
                  </a:lnTo>
                  <a:lnTo>
                    <a:pt x="215" y="171"/>
                  </a:lnTo>
                  <a:lnTo>
                    <a:pt x="203" y="166"/>
                  </a:lnTo>
                  <a:lnTo>
                    <a:pt x="23" y="171"/>
                  </a:lnTo>
                </a:path>
              </a:pathLst>
            </a:custGeom>
            <a:solidFill>
              <a:srgbClr val="0000FF"/>
            </a:solidFill>
            <a:ln w="12700" cap="rnd" cmpd="sng">
              <a:solidFill>
                <a:srgbClr val="000000"/>
              </a:solidFill>
              <a:prstDash val="solid"/>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2" name="Freeform 89"/>
            <p:cNvSpPr>
              <a:spLocks/>
            </p:cNvSpPr>
            <p:nvPr/>
          </p:nvSpPr>
          <p:spPr bwMode="auto">
            <a:xfrm>
              <a:off x="3081" y="2345"/>
              <a:ext cx="39" cy="17"/>
            </a:xfrm>
            <a:custGeom>
              <a:avLst/>
              <a:gdLst>
                <a:gd name="T0" fmla="*/ 0 w 39"/>
                <a:gd name="T1" fmla="*/ 4 h 17"/>
                <a:gd name="T2" fmla="*/ 12 w 39"/>
                <a:gd name="T3" fmla="*/ 5 h 17"/>
                <a:gd name="T4" fmla="*/ 18 w 39"/>
                <a:gd name="T5" fmla="*/ 10 h 17"/>
                <a:gd name="T6" fmla="*/ 15 w 39"/>
                <a:gd name="T7" fmla="*/ 12 h 17"/>
                <a:gd name="T8" fmla="*/ 29 w 39"/>
                <a:gd name="T9" fmla="*/ 16 h 17"/>
                <a:gd name="T10" fmla="*/ 38 w 39"/>
                <a:gd name="T11" fmla="*/ 6 h 17"/>
                <a:gd name="T12" fmla="*/ 29 w 39"/>
                <a:gd name="T13" fmla="*/ 5 h 17"/>
                <a:gd name="T14" fmla="*/ 24 w 39"/>
                <a:gd name="T15" fmla="*/ 5 h 17"/>
                <a:gd name="T16" fmla="*/ 17 w 39"/>
                <a:gd name="T17" fmla="*/ 0 h 17"/>
                <a:gd name="T18" fmla="*/ 0 w 39"/>
                <a:gd name="T19" fmla="*/ 4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9" h="17">
                  <a:moveTo>
                    <a:pt x="0" y="4"/>
                  </a:moveTo>
                  <a:lnTo>
                    <a:pt x="12" y="5"/>
                  </a:lnTo>
                  <a:lnTo>
                    <a:pt x="18" y="10"/>
                  </a:lnTo>
                  <a:lnTo>
                    <a:pt x="15" y="12"/>
                  </a:lnTo>
                  <a:lnTo>
                    <a:pt x="29" y="16"/>
                  </a:lnTo>
                  <a:lnTo>
                    <a:pt x="38" y="6"/>
                  </a:lnTo>
                  <a:lnTo>
                    <a:pt x="29" y="5"/>
                  </a:lnTo>
                  <a:lnTo>
                    <a:pt x="24" y="5"/>
                  </a:lnTo>
                  <a:lnTo>
                    <a:pt x="17" y="0"/>
                  </a:lnTo>
                  <a:lnTo>
                    <a:pt x="0" y="4"/>
                  </a:lnTo>
                </a:path>
              </a:pathLst>
            </a:custGeom>
            <a:solidFill>
              <a:srgbClr val="402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3" name="Freeform 90"/>
            <p:cNvSpPr>
              <a:spLocks/>
            </p:cNvSpPr>
            <p:nvPr/>
          </p:nvSpPr>
          <p:spPr bwMode="auto">
            <a:xfrm>
              <a:off x="3045" y="2194"/>
              <a:ext cx="38" cy="74"/>
            </a:xfrm>
            <a:custGeom>
              <a:avLst/>
              <a:gdLst>
                <a:gd name="T0" fmla="*/ 9 w 38"/>
                <a:gd name="T1" fmla="*/ 0 h 74"/>
                <a:gd name="T2" fmla="*/ 0 w 38"/>
                <a:gd name="T3" fmla="*/ 27 h 74"/>
                <a:gd name="T4" fmla="*/ 6 w 38"/>
                <a:gd name="T5" fmla="*/ 32 h 74"/>
                <a:gd name="T6" fmla="*/ 4 w 38"/>
                <a:gd name="T7" fmla="*/ 63 h 74"/>
                <a:gd name="T8" fmla="*/ 9 w 38"/>
                <a:gd name="T9" fmla="*/ 73 h 74"/>
                <a:gd name="T10" fmla="*/ 29 w 38"/>
                <a:gd name="T11" fmla="*/ 70 h 74"/>
                <a:gd name="T12" fmla="*/ 37 w 38"/>
                <a:gd name="T13" fmla="*/ 54 h 74"/>
                <a:gd name="T14" fmla="*/ 37 w 38"/>
                <a:gd name="T15" fmla="*/ 18 h 74"/>
                <a:gd name="T16" fmla="*/ 9 w 38"/>
                <a:gd name="T17" fmla="*/ 0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74">
                  <a:moveTo>
                    <a:pt x="9" y="0"/>
                  </a:moveTo>
                  <a:lnTo>
                    <a:pt x="0" y="27"/>
                  </a:lnTo>
                  <a:lnTo>
                    <a:pt x="6" y="32"/>
                  </a:lnTo>
                  <a:lnTo>
                    <a:pt x="4" y="63"/>
                  </a:lnTo>
                  <a:lnTo>
                    <a:pt x="9" y="73"/>
                  </a:lnTo>
                  <a:lnTo>
                    <a:pt x="29" y="70"/>
                  </a:lnTo>
                  <a:lnTo>
                    <a:pt x="37" y="54"/>
                  </a:lnTo>
                  <a:lnTo>
                    <a:pt x="37" y="18"/>
                  </a:lnTo>
                  <a:lnTo>
                    <a:pt x="9" y="0"/>
                  </a:lnTo>
                </a:path>
              </a:pathLst>
            </a:custGeom>
            <a:solidFill>
              <a:srgbClr val="4040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4" name="Freeform 91"/>
            <p:cNvSpPr>
              <a:spLocks/>
            </p:cNvSpPr>
            <p:nvPr/>
          </p:nvSpPr>
          <p:spPr bwMode="auto">
            <a:xfrm>
              <a:off x="3030" y="2248"/>
              <a:ext cx="17" cy="46"/>
            </a:xfrm>
            <a:custGeom>
              <a:avLst/>
              <a:gdLst>
                <a:gd name="T0" fmla="*/ 12 w 17"/>
                <a:gd name="T1" fmla="*/ 0 h 46"/>
                <a:gd name="T2" fmla="*/ 16 w 17"/>
                <a:gd name="T3" fmla="*/ 6 h 46"/>
                <a:gd name="T4" fmla="*/ 10 w 17"/>
                <a:gd name="T5" fmla="*/ 15 h 46"/>
                <a:gd name="T6" fmla="*/ 12 w 17"/>
                <a:gd name="T7" fmla="*/ 29 h 46"/>
                <a:gd name="T8" fmla="*/ 9 w 17"/>
                <a:gd name="T9" fmla="*/ 45 h 46"/>
                <a:gd name="T10" fmla="*/ 0 w 17"/>
                <a:gd name="T11" fmla="*/ 37 h 46"/>
                <a:gd name="T12" fmla="*/ 3 w 17"/>
                <a:gd name="T13" fmla="*/ 15 h 46"/>
                <a:gd name="T14" fmla="*/ 12 w 17"/>
                <a:gd name="T15" fmla="*/ 0 h 4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6">
                  <a:moveTo>
                    <a:pt x="12" y="0"/>
                  </a:moveTo>
                  <a:lnTo>
                    <a:pt x="16" y="6"/>
                  </a:lnTo>
                  <a:lnTo>
                    <a:pt x="10" y="15"/>
                  </a:lnTo>
                  <a:lnTo>
                    <a:pt x="12" y="29"/>
                  </a:lnTo>
                  <a:lnTo>
                    <a:pt x="9" y="45"/>
                  </a:lnTo>
                  <a:lnTo>
                    <a:pt x="0" y="37"/>
                  </a:lnTo>
                  <a:lnTo>
                    <a:pt x="3" y="15"/>
                  </a:lnTo>
                  <a:lnTo>
                    <a:pt x="12" y="0"/>
                  </a:lnTo>
                </a:path>
              </a:pathLst>
            </a:custGeom>
            <a:solidFill>
              <a:srgbClr val="4040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5" name="Freeform 92"/>
            <p:cNvSpPr>
              <a:spLocks/>
            </p:cNvSpPr>
            <p:nvPr/>
          </p:nvSpPr>
          <p:spPr bwMode="auto">
            <a:xfrm>
              <a:off x="3097" y="2217"/>
              <a:ext cx="17" cy="22"/>
            </a:xfrm>
            <a:custGeom>
              <a:avLst/>
              <a:gdLst>
                <a:gd name="T0" fmla="*/ 0 w 17"/>
                <a:gd name="T1" fmla="*/ 0 h 22"/>
                <a:gd name="T2" fmla="*/ 0 w 17"/>
                <a:gd name="T3" fmla="*/ 21 h 22"/>
                <a:gd name="T4" fmla="*/ 16 w 17"/>
                <a:gd name="T5" fmla="*/ 18 h 22"/>
                <a:gd name="T6" fmla="*/ 0 w 17"/>
                <a:gd name="T7" fmla="*/ 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2">
                  <a:moveTo>
                    <a:pt x="0" y="0"/>
                  </a:moveTo>
                  <a:lnTo>
                    <a:pt x="0" y="21"/>
                  </a:lnTo>
                  <a:lnTo>
                    <a:pt x="16" y="18"/>
                  </a:lnTo>
                  <a:lnTo>
                    <a:pt x="0" y="0"/>
                  </a:lnTo>
                </a:path>
              </a:pathLst>
            </a:custGeom>
            <a:solidFill>
              <a:srgbClr val="4040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6" name="Freeform 93"/>
            <p:cNvSpPr>
              <a:spLocks/>
            </p:cNvSpPr>
            <p:nvPr/>
          </p:nvSpPr>
          <p:spPr bwMode="auto">
            <a:xfrm>
              <a:off x="3158" y="2207"/>
              <a:ext cx="44" cy="98"/>
            </a:xfrm>
            <a:custGeom>
              <a:avLst/>
              <a:gdLst>
                <a:gd name="T0" fmla="*/ 20 w 44"/>
                <a:gd name="T1" fmla="*/ 0 h 98"/>
                <a:gd name="T2" fmla="*/ 22 w 44"/>
                <a:gd name="T3" fmla="*/ 35 h 98"/>
                <a:gd name="T4" fmla="*/ 19 w 44"/>
                <a:gd name="T5" fmla="*/ 29 h 98"/>
                <a:gd name="T6" fmla="*/ 14 w 44"/>
                <a:gd name="T7" fmla="*/ 31 h 98"/>
                <a:gd name="T8" fmla="*/ 23 w 44"/>
                <a:gd name="T9" fmla="*/ 41 h 98"/>
                <a:gd name="T10" fmla="*/ 19 w 44"/>
                <a:gd name="T11" fmla="*/ 67 h 98"/>
                <a:gd name="T12" fmla="*/ 0 w 44"/>
                <a:gd name="T13" fmla="*/ 65 h 98"/>
                <a:gd name="T14" fmla="*/ 8 w 44"/>
                <a:gd name="T15" fmla="*/ 70 h 98"/>
                <a:gd name="T16" fmla="*/ 20 w 44"/>
                <a:gd name="T17" fmla="*/ 73 h 98"/>
                <a:gd name="T18" fmla="*/ 30 w 44"/>
                <a:gd name="T19" fmla="*/ 82 h 98"/>
                <a:gd name="T20" fmla="*/ 36 w 44"/>
                <a:gd name="T21" fmla="*/ 88 h 98"/>
                <a:gd name="T22" fmla="*/ 40 w 44"/>
                <a:gd name="T23" fmla="*/ 97 h 98"/>
                <a:gd name="T24" fmla="*/ 43 w 44"/>
                <a:gd name="T25" fmla="*/ 82 h 98"/>
                <a:gd name="T26" fmla="*/ 43 w 44"/>
                <a:gd name="T27" fmla="*/ 62 h 98"/>
                <a:gd name="T28" fmla="*/ 37 w 44"/>
                <a:gd name="T29" fmla="*/ 44 h 98"/>
                <a:gd name="T30" fmla="*/ 30 w 44"/>
                <a:gd name="T31" fmla="*/ 27 h 98"/>
                <a:gd name="T32" fmla="*/ 29 w 44"/>
                <a:gd name="T33" fmla="*/ 20 h 98"/>
                <a:gd name="T34" fmla="*/ 20 w 44"/>
                <a:gd name="T35" fmla="*/ 0 h 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98">
                  <a:moveTo>
                    <a:pt x="20" y="0"/>
                  </a:moveTo>
                  <a:lnTo>
                    <a:pt x="22" y="35"/>
                  </a:lnTo>
                  <a:lnTo>
                    <a:pt x="19" y="29"/>
                  </a:lnTo>
                  <a:lnTo>
                    <a:pt x="14" y="31"/>
                  </a:lnTo>
                  <a:lnTo>
                    <a:pt x="23" y="41"/>
                  </a:lnTo>
                  <a:lnTo>
                    <a:pt x="19" y="67"/>
                  </a:lnTo>
                  <a:lnTo>
                    <a:pt x="0" y="65"/>
                  </a:lnTo>
                  <a:lnTo>
                    <a:pt x="8" y="70"/>
                  </a:lnTo>
                  <a:lnTo>
                    <a:pt x="20" y="73"/>
                  </a:lnTo>
                  <a:lnTo>
                    <a:pt x="30" y="82"/>
                  </a:lnTo>
                  <a:lnTo>
                    <a:pt x="36" y="88"/>
                  </a:lnTo>
                  <a:lnTo>
                    <a:pt x="40" y="97"/>
                  </a:lnTo>
                  <a:lnTo>
                    <a:pt x="43" y="82"/>
                  </a:lnTo>
                  <a:lnTo>
                    <a:pt x="43" y="62"/>
                  </a:lnTo>
                  <a:lnTo>
                    <a:pt x="37" y="44"/>
                  </a:lnTo>
                  <a:lnTo>
                    <a:pt x="30" y="27"/>
                  </a:lnTo>
                  <a:lnTo>
                    <a:pt x="29" y="20"/>
                  </a:lnTo>
                  <a:lnTo>
                    <a:pt x="20" y="0"/>
                  </a:lnTo>
                </a:path>
              </a:pathLst>
            </a:custGeom>
            <a:solidFill>
              <a:srgbClr val="4040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7" name="Freeform 94"/>
            <p:cNvSpPr>
              <a:spLocks/>
            </p:cNvSpPr>
            <p:nvPr/>
          </p:nvSpPr>
          <p:spPr bwMode="auto">
            <a:xfrm>
              <a:off x="3002" y="2277"/>
              <a:ext cx="235" cy="41"/>
            </a:xfrm>
            <a:custGeom>
              <a:avLst/>
              <a:gdLst>
                <a:gd name="T0" fmla="*/ 11 w 235"/>
                <a:gd name="T1" fmla="*/ 22 h 41"/>
                <a:gd name="T2" fmla="*/ 2 w 235"/>
                <a:gd name="T3" fmla="*/ 17 h 41"/>
                <a:gd name="T4" fmla="*/ 0 w 235"/>
                <a:gd name="T5" fmla="*/ 9 h 41"/>
                <a:gd name="T6" fmla="*/ 2 w 235"/>
                <a:gd name="T7" fmla="*/ 5 h 41"/>
                <a:gd name="T8" fmla="*/ 4 w 235"/>
                <a:gd name="T9" fmla="*/ 2 h 41"/>
                <a:gd name="T10" fmla="*/ 17 w 235"/>
                <a:gd name="T11" fmla="*/ 0 h 41"/>
                <a:gd name="T12" fmla="*/ 38 w 235"/>
                <a:gd name="T13" fmla="*/ 0 h 41"/>
                <a:gd name="T14" fmla="*/ 103 w 235"/>
                <a:gd name="T15" fmla="*/ 0 h 41"/>
                <a:gd name="T16" fmla="*/ 170 w 235"/>
                <a:gd name="T17" fmla="*/ 1 h 41"/>
                <a:gd name="T18" fmla="*/ 191 w 235"/>
                <a:gd name="T19" fmla="*/ 4 h 41"/>
                <a:gd name="T20" fmla="*/ 212 w 235"/>
                <a:gd name="T21" fmla="*/ 10 h 41"/>
                <a:gd name="T22" fmla="*/ 224 w 235"/>
                <a:gd name="T23" fmla="*/ 18 h 41"/>
                <a:gd name="T24" fmla="*/ 232 w 235"/>
                <a:gd name="T25" fmla="*/ 24 h 41"/>
                <a:gd name="T26" fmla="*/ 234 w 235"/>
                <a:gd name="T27" fmla="*/ 27 h 41"/>
                <a:gd name="T28" fmla="*/ 234 w 235"/>
                <a:gd name="T29" fmla="*/ 30 h 41"/>
                <a:gd name="T30" fmla="*/ 230 w 235"/>
                <a:gd name="T31" fmla="*/ 34 h 41"/>
                <a:gd name="T32" fmla="*/ 217 w 235"/>
                <a:gd name="T33" fmla="*/ 40 h 41"/>
                <a:gd name="T34" fmla="*/ 217 w 235"/>
                <a:gd name="T35" fmla="*/ 33 h 41"/>
                <a:gd name="T36" fmla="*/ 214 w 235"/>
                <a:gd name="T37" fmla="*/ 25 h 41"/>
                <a:gd name="T38" fmla="*/ 211 w 235"/>
                <a:gd name="T39" fmla="*/ 19 h 41"/>
                <a:gd name="T40" fmla="*/ 203 w 235"/>
                <a:gd name="T41" fmla="*/ 16 h 41"/>
                <a:gd name="T42" fmla="*/ 193 w 235"/>
                <a:gd name="T43" fmla="*/ 10 h 41"/>
                <a:gd name="T44" fmla="*/ 182 w 235"/>
                <a:gd name="T45" fmla="*/ 8 h 41"/>
                <a:gd name="T46" fmla="*/ 171 w 235"/>
                <a:gd name="T47" fmla="*/ 7 h 41"/>
                <a:gd name="T48" fmla="*/ 128 w 235"/>
                <a:gd name="T49" fmla="*/ 5 h 41"/>
                <a:gd name="T50" fmla="*/ 29 w 235"/>
                <a:gd name="T51" fmla="*/ 5 h 41"/>
                <a:gd name="T52" fmla="*/ 12 w 235"/>
                <a:gd name="T53" fmla="*/ 5 h 41"/>
                <a:gd name="T54" fmla="*/ 6 w 235"/>
                <a:gd name="T55" fmla="*/ 6 h 41"/>
                <a:gd name="T56" fmla="*/ 3 w 235"/>
                <a:gd name="T57" fmla="*/ 8 h 41"/>
                <a:gd name="T58" fmla="*/ 4 w 235"/>
                <a:gd name="T59" fmla="*/ 12 h 41"/>
                <a:gd name="T60" fmla="*/ 11 w 235"/>
                <a:gd name="T61" fmla="*/ 22 h 4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35" h="41">
                  <a:moveTo>
                    <a:pt x="11" y="22"/>
                  </a:moveTo>
                  <a:lnTo>
                    <a:pt x="2" y="17"/>
                  </a:lnTo>
                  <a:lnTo>
                    <a:pt x="0" y="9"/>
                  </a:lnTo>
                  <a:lnTo>
                    <a:pt x="2" y="5"/>
                  </a:lnTo>
                  <a:lnTo>
                    <a:pt x="4" y="2"/>
                  </a:lnTo>
                  <a:lnTo>
                    <a:pt x="17" y="0"/>
                  </a:lnTo>
                  <a:lnTo>
                    <a:pt x="38" y="0"/>
                  </a:lnTo>
                  <a:lnTo>
                    <a:pt x="103" y="0"/>
                  </a:lnTo>
                  <a:lnTo>
                    <a:pt x="170" y="1"/>
                  </a:lnTo>
                  <a:lnTo>
                    <a:pt x="191" y="4"/>
                  </a:lnTo>
                  <a:lnTo>
                    <a:pt x="212" y="10"/>
                  </a:lnTo>
                  <a:lnTo>
                    <a:pt x="224" y="18"/>
                  </a:lnTo>
                  <a:lnTo>
                    <a:pt x="232" y="24"/>
                  </a:lnTo>
                  <a:lnTo>
                    <a:pt x="234" y="27"/>
                  </a:lnTo>
                  <a:lnTo>
                    <a:pt x="234" y="30"/>
                  </a:lnTo>
                  <a:lnTo>
                    <a:pt x="230" y="34"/>
                  </a:lnTo>
                  <a:lnTo>
                    <a:pt x="217" y="40"/>
                  </a:lnTo>
                  <a:lnTo>
                    <a:pt x="217" y="33"/>
                  </a:lnTo>
                  <a:lnTo>
                    <a:pt x="214" y="25"/>
                  </a:lnTo>
                  <a:lnTo>
                    <a:pt x="211" y="19"/>
                  </a:lnTo>
                  <a:lnTo>
                    <a:pt x="203" y="16"/>
                  </a:lnTo>
                  <a:lnTo>
                    <a:pt x="193" y="10"/>
                  </a:lnTo>
                  <a:lnTo>
                    <a:pt x="182" y="8"/>
                  </a:lnTo>
                  <a:lnTo>
                    <a:pt x="171" y="7"/>
                  </a:lnTo>
                  <a:lnTo>
                    <a:pt x="128" y="5"/>
                  </a:lnTo>
                  <a:lnTo>
                    <a:pt x="29" y="5"/>
                  </a:lnTo>
                  <a:lnTo>
                    <a:pt x="12" y="5"/>
                  </a:lnTo>
                  <a:lnTo>
                    <a:pt x="6" y="6"/>
                  </a:lnTo>
                  <a:lnTo>
                    <a:pt x="3" y="8"/>
                  </a:lnTo>
                  <a:lnTo>
                    <a:pt x="4" y="12"/>
                  </a:lnTo>
                  <a:lnTo>
                    <a:pt x="11" y="22"/>
                  </a:lnTo>
                </a:path>
              </a:pathLst>
            </a:custGeom>
            <a:solidFill>
              <a:srgbClr val="00008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8" name="Freeform 95"/>
            <p:cNvSpPr>
              <a:spLocks/>
            </p:cNvSpPr>
            <p:nvPr/>
          </p:nvSpPr>
          <p:spPr bwMode="auto">
            <a:xfrm>
              <a:off x="3041" y="2312"/>
              <a:ext cx="34" cy="17"/>
            </a:xfrm>
            <a:custGeom>
              <a:avLst/>
              <a:gdLst>
                <a:gd name="T0" fmla="*/ 0 w 34"/>
                <a:gd name="T1" fmla="*/ 8 h 17"/>
                <a:gd name="T2" fmla="*/ 13 w 34"/>
                <a:gd name="T3" fmla="*/ 8 h 17"/>
                <a:gd name="T4" fmla="*/ 23 w 34"/>
                <a:gd name="T5" fmla="*/ 1 h 17"/>
                <a:gd name="T6" fmla="*/ 33 w 34"/>
                <a:gd name="T7" fmla="*/ 0 h 17"/>
                <a:gd name="T8" fmla="*/ 17 w 34"/>
                <a:gd name="T9" fmla="*/ 16 h 17"/>
                <a:gd name="T10" fmla="*/ 0 w 34"/>
                <a:gd name="T11" fmla="*/ 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17">
                  <a:moveTo>
                    <a:pt x="0" y="8"/>
                  </a:moveTo>
                  <a:lnTo>
                    <a:pt x="13" y="8"/>
                  </a:lnTo>
                  <a:lnTo>
                    <a:pt x="23" y="1"/>
                  </a:lnTo>
                  <a:lnTo>
                    <a:pt x="33" y="0"/>
                  </a:lnTo>
                  <a:lnTo>
                    <a:pt x="17" y="16"/>
                  </a:lnTo>
                  <a:lnTo>
                    <a:pt x="0" y="8"/>
                  </a:lnTo>
                </a:path>
              </a:pathLst>
            </a:custGeom>
            <a:solidFill>
              <a:srgbClr val="4040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9" name="Freeform 96"/>
            <p:cNvSpPr>
              <a:spLocks/>
            </p:cNvSpPr>
            <p:nvPr/>
          </p:nvSpPr>
          <p:spPr bwMode="auto">
            <a:xfrm>
              <a:off x="3030" y="2287"/>
              <a:ext cx="72" cy="17"/>
            </a:xfrm>
            <a:custGeom>
              <a:avLst/>
              <a:gdLst>
                <a:gd name="T0" fmla="*/ 8 w 72"/>
                <a:gd name="T1" fmla="*/ 0 h 17"/>
                <a:gd name="T2" fmla="*/ 0 w 72"/>
                <a:gd name="T3" fmla="*/ 16 h 17"/>
                <a:gd name="T4" fmla="*/ 67 w 72"/>
                <a:gd name="T5" fmla="*/ 10 h 17"/>
                <a:gd name="T6" fmla="*/ 71 w 72"/>
                <a:gd name="T7" fmla="*/ 0 h 17"/>
                <a:gd name="T8" fmla="*/ 8 w 72"/>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 h="17">
                  <a:moveTo>
                    <a:pt x="8" y="0"/>
                  </a:moveTo>
                  <a:lnTo>
                    <a:pt x="0" y="16"/>
                  </a:lnTo>
                  <a:lnTo>
                    <a:pt x="67" y="10"/>
                  </a:lnTo>
                  <a:lnTo>
                    <a:pt x="71" y="0"/>
                  </a:lnTo>
                  <a:lnTo>
                    <a:pt x="8" y="0"/>
                  </a:lnTo>
                </a:path>
              </a:pathLst>
            </a:custGeom>
            <a:solidFill>
              <a:srgbClr val="4040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30" name="Freeform 97"/>
            <p:cNvSpPr>
              <a:spLocks/>
            </p:cNvSpPr>
            <p:nvPr/>
          </p:nvSpPr>
          <p:spPr bwMode="auto">
            <a:xfrm>
              <a:off x="3384" y="2614"/>
              <a:ext cx="17" cy="17"/>
            </a:xfrm>
            <a:custGeom>
              <a:avLst/>
              <a:gdLst>
                <a:gd name="T0" fmla="*/ 0 w 17"/>
                <a:gd name="T1" fmla="*/ 0 h 17"/>
                <a:gd name="T2" fmla="*/ 16 w 17"/>
                <a:gd name="T3" fmla="*/ 6 h 17"/>
                <a:gd name="T4" fmla="*/ 0 w 17"/>
                <a:gd name="T5" fmla="*/ 16 h 17"/>
                <a:gd name="T6" fmla="*/ 0 w 17"/>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7">
                  <a:moveTo>
                    <a:pt x="0" y="0"/>
                  </a:moveTo>
                  <a:lnTo>
                    <a:pt x="16" y="6"/>
                  </a:lnTo>
                  <a:lnTo>
                    <a:pt x="0" y="16"/>
                  </a:lnTo>
                  <a:lnTo>
                    <a:pt x="0" y="0"/>
                  </a:lnTo>
                </a:path>
              </a:pathLst>
            </a:custGeom>
            <a:solidFill>
              <a:srgbClr val="A05000"/>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31" name="Arc 98"/>
            <p:cNvSpPr>
              <a:spLocks/>
            </p:cNvSpPr>
            <p:nvPr/>
          </p:nvSpPr>
          <p:spPr bwMode="auto">
            <a:xfrm rot="-4740000">
              <a:off x="3085" y="2151"/>
              <a:ext cx="68" cy="7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2" name="Oval 99"/>
            <p:cNvSpPr>
              <a:spLocks noChangeArrowheads="1"/>
            </p:cNvSpPr>
            <p:nvPr/>
          </p:nvSpPr>
          <p:spPr bwMode="auto">
            <a:xfrm>
              <a:off x="3151" y="3151"/>
              <a:ext cx="108" cy="176"/>
            </a:xfrm>
            <a:prstGeom prst="ellipse">
              <a:avLst/>
            </a:prstGeom>
            <a:solidFill>
              <a:srgbClr val="FC0128"/>
            </a:solidFill>
            <a:ln w="12700">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3" name="Line 100"/>
            <p:cNvSpPr>
              <a:spLocks noChangeShapeType="1"/>
            </p:cNvSpPr>
            <p:nvPr/>
          </p:nvSpPr>
          <p:spPr bwMode="auto">
            <a:xfrm>
              <a:off x="3201" y="3143"/>
              <a:ext cx="6" cy="56"/>
            </a:xfrm>
            <a:prstGeom prst="line">
              <a:avLst/>
            </a:prstGeom>
            <a:noFill/>
            <a:ln w="12700">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4" name="Oval 101"/>
            <p:cNvSpPr>
              <a:spLocks noChangeArrowheads="1"/>
            </p:cNvSpPr>
            <p:nvPr/>
          </p:nvSpPr>
          <p:spPr bwMode="auto">
            <a:xfrm>
              <a:off x="3169" y="3169"/>
              <a:ext cx="76" cy="131"/>
            </a:xfrm>
            <a:prstGeom prst="ellipse">
              <a:avLst/>
            </a:prstGeom>
            <a:solidFill>
              <a:srgbClr val="CF0E30"/>
            </a:solidFill>
            <a:ln w="12700">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5" name="Oval 102"/>
            <p:cNvSpPr>
              <a:spLocks noChangeArrowheads="1"/>
            </p:cNvSpPr>
            <p:nvPr/>
          </p:nvSpPr>
          <p:spPr bwMode="auto">
            <a:xfrm>
              <a:off x="3175" y="3131"/>
              <a:ext cx="13" cy="16"/>
            </a:xfrm>
            <a:prstGeom prst="ellipse">
              <a:avLst/>
            </a:prstGeom>
            <a:solidFill>
              <a:schemeClr val="accent1"/>
            </a:solidFill>
            <a:ln w="12700">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6" name="Line 103"/>
            <p:cNvSpPr>
              <a:spLocks noChangeShapeType="1"/>
            </p:cNvSpPr>
            <p:nvPr/>
          </p:nvSpPr>
          <p:spPr bwMode="auto">
            <a:xfrm flipH="1">
              <a:off x="3166" y="3038"/>
              <a:ext cx="61" cy="86"/>
            </a:xfrm>
            <a:prstGeom prst="line">
              <a:avLst/>
            </a:prstGeom>
            <a:noFill/>
            <a:ln w="50800">
              <a:solidFill>
                <a:srgbClr val="767900"/>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126991" name="Group 104"/>
          <p:cNvGrpSpPr>
            <a:grpSpLocks/>
          </p:cNvGrpSpPr>
          <p:nvPr/>
        </p:nvGrpSpPr>
        <p:grpSpPr bwMode="auto">
          <a:xfrm>
            <a:off x="5039502" y="2469151"/>
            <a:ext cx="583862" cy="194723"/>
            <a:chOff x="3474" y="1649"/>
            <a:chExt cx="402" cy="136"/>
          </a:xfrm>
        </p:grpSpPr>
        <p:sp>
          <p:nvSpPr>
            <p:cNvPr id="126994" name="Freeform 105"/>
            <p:cNvSpPr>
              <a:spLocks/>
            </p:cNvSpPr>
            <p:nvPr/>
          </p:nvSpPr>
          <p:spPr bwMode="auto">
            <a:xfrm>
              <a:off x="3488" y="1649"/>
              <a:ext cx="388" cy="115"/>
            </a:xfrm>
            <a:custGeom>
              <a:avLst/>
              <a:gdLst>
                <a:gd name="T0" fmla="*/ 0 w 388"/>
                <a:gd name="T1" fmla="*/ 57 h 115"/>
                <a:gd name="T2" fmla="*/ 5 w 388"/>
                <a:gd name="T3" fmla="*/ 44 h 115"/>
                <a:gd name="T4" fmla="*/ 9 w 388"/>
                <a:gd name="T5" fmla="*/ 38 h 115"/>
                <a:gd name="T6" fmla="*/ 17 w 388"/>
                <a:gd name="T7" fmla="*/ 33 h 115"/>
                <a:gd name="T8" fmla="*/ 36 w 388"/>
                <a:gd name="T9" fmla="*/ 22 h 115"/>
                <a:gd name="T10" fmla="*/ 61 w 388"/>
                <a:gd name="T11" fmla="*/ 14 h 115"/>
                <a:gd name="T12" fmla="*/ 122 w 388"/>
                <a:gd name="T13" fmla="*/ 4 h 115"/>
                <a:gd name="T14" fmla="*/ 194 w 388"/>
                <a:gd name="T15" fmla="*/ 0 h 115"/>
                <a:gd name="T16" fmla="*/ 265 w 388"/>
                <a:gd name="T17" fmla="*/ 4 h 115"/>
                <a:gd name="T18" fmla="*/ 326 w 388"/>
                <a:gd name="T19" fmla="*/ 14 h 115"/>
                <a:gd name="T20" fmla="*/ 351 w 388"/>
                <a:gd name="T21" fmla="*/ 22 h 115"/>
                <a:gd name="T22" fmla="*/ 370 w 388"/>
                <a:gd name="T23" fmla="*/ 33 h 115"/>
                <a:gd name="T24" fmla="*/ 378 w 388"/>
                <a:gd name="T25" fmla="*/ 38 h 115"/>
                <a:gd name="T26" fmla="*/ 382 w 388"/>
                <a:gd name="T27" fmla="*/ 44 h 115"/>
                <a:gd name="T28" fmla="*/ 387 w 388"/>
                <a:gd name="T29" fmla="*/ 57 h 115"/>
                <a:gd name="T30" fmla="*/ 382 w 388"/>
                <a:gd name="T31" fmla="*/ 71 h 115"/>
                <a:gd name="T32" fmla="*/ 370 w 388"/>
                <a:gd name="T33" fmla="*/ 82 h 115"/>
                <a:gd name="T34" fmla="*/ 351 w 388"/>
                <a:gd name="T35" fmla="*/ 92 h 115"/>
                <a:gd name="T36" fmla="*/ 326 w 388"/>
                <a:gd name="T37" fmla="*/ 100 h 115"/>
                <a:gd name="T38" fmla="*/ 297 w 388"/>
                <a:gd name="T39" fmla="*/ 105 h 115"/>
                <a:gd name="T40" fmla="*/ 265 w 388"/>
                <a:gd name="T41" fmla="*/ 110 h 115"/>
                <a:gd name="T42" fmla="*/ 194 w 388"/>
                <a:gd name="T43" fmla="*/ 114 h 115"/>
                <a:gd name="T44" fmla="*/ 122 w 388"/>
                <a:gd name="T45" fmla="*/ 110 h 115"/>
                <a:gd name="T46" fmla="*/ 90 w 388"/>
                <a:gd name="T47" fmla="*/ 105 h 115"/>
                <a:gd name="T48" fmla="*/ 61 w 388"/>
                <a:gd name="T49" fmla="*/ 100 h 115"/>
                <a:gd name="T50" fmla="*/ 36 w 388"/>
                <a:gd name="T51" fmla="*/ 92 h 115"/>
                <a:gd name="T52" fmla="*/ 17 w 388"/>
                <a:gd name="T53" fmla="*/ 82 h 115"/>
                <a:gd name="T54" fmla="*/ 5 w 388"/>
                <a:gd name="T55" fmla="*/ 71 h 115"/>
                <a:gd name="T56" fmla="*/ 0 w 388"/>
                <a:gd name="T57" fmla="*/ 57 h 11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88" h="115">
                  <a:moveTo>
                    <a:pt x="0" y="57"/>
                  </a:moveTo>
                  <a:lnTo>
                    <a:pt x="5" y="44"/>
                  </a:lnTo>
                  <a:lnTo>
                    <a:pt x="9" y="38"/>
                  </a:lnTo>
                  <a:lnTo>
                    <a:pt x="17" y="33"/>
                  </a:lnTo>
                  <a:lnTo>
                    <a:pt x="36" y="22"/>
                  </a:lnTo>
                  <a:lnTo>
                    <a:pt x="61" y="14"/>
                  </a:lnTo>
                  <a:lnTo>
                    <a:pt x="122" y="4"/>
                  </a:lnTo>
                  <a:lnTo>
                    <a:pt x="194" y="0"/>
                  </a:lnTo>
                  <a:lnTo>
                    <a:pt x="265" y="4"/>
                  </a:lnTo>
                  <a:lnTo>
                    <a:pt x="326" y="14"/>
                  </a:lnTo>
                  <a:lnTo>
                    <a:pt x="351" y="22"/>
                  </a:lnTo>
                  <a:lnTo>
                    <a:pt x="370" y="33"/>
                  </a:lnTo>
                  <a:lnTo>
                    <a:pt x="378" y="38"/>
                  </a:lnTo>
                  <a:lnTo>
                    <a:pt x="382" y="44"/>
                  </a:lnTo>
                  <a:lnTo>
                    <a:pt x="387" y="57"/>
                  </a:lnTo>
                  <a:lnTo>
                    <a:pt x="382" y="71"/>
                  </a:lnTo>
                  <a:lnTo>
                    <a:pt x="370" y="82"/>
                  </a:lnTo>
                  <a:lnTo>
                    <a:pt x="351" y="92"/>
                  </a:lnTo>
                  <a:lnTo>
                    <a:pt x="326" y="100"/>
                  </a:lnTo>
                  <a:lnTo>
                    <a:pt x="297" y="105"/>
                  </a:lnTo>
                  <a:lnTo>
                    <a:pt x="265" y="110"/>
                  </a:lnTo>
                  <a:lnTo>
                    <a:pt x="194" y="114"/>
                  </a:lnTo>
                  <a:lnTo>
                    <a:pt x="122" y="110"/>
                  </a:lnTo>
                  <a:lnTo>
                    <a:pt x="90" y="105"/>
                  </a:lnTo>
                  <a:lnTo>
                    <a:pt x="61" y="100"/>
                  </a:lnTo>
                  <a:lnTo>
                    <a:pt x="36" y="92"/>
                  </a:lnTo>
                  <a:lnTo>
                    <a:pt x="17" y="82"/>
                  </a:lnTo>
                  <a:lnTo>
                    <a:pt x="5" y="71"/>
                  </a:lnTo>
                  <a:lnTo>
                    <a:pt x="0" y="57"/>
                  </a:lnTo>
                </a:path>
              </a:pathLst>
            </a:custGeom>
            <a:solidFill>
              <a:srgbClr val="00FFFF"/>
            </a:solidFill>
            <a:ln>
              <a:noFill/>
            </a:ln>
            <a:effectLst/>
            <a:extLst>
              <a:ext uri="{91240B29-F687-4F45-9708-019B960494DF}">
                <a14:hiddenLine xmlns="" xmlns:a14="http://schemas.microsoft.com/office/drawing/2010/main" w="9525" cap="rnd">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5" name="Freeform 106"/>
            <p:cNvSpPr>
              <a:spLocks/>
            </p:cNvSpPr>
            <p:nvPr/>
          </p:nvSpPr>
          <p:spPr bwMode="auto">
            <a:xfrm>
              <a:off x="3474" y="1676"/>
              <a:ext cx="391" cy="109"/>
            </a:xfrm>
            <a:custGeom>
              <a:avLst/>
              <a:gdLst>
                <a:gd name="T0" fmla="*/ 0 w 391"/>
                <a:gd name="T1" fmla="*/ 54 h 109"/>
                <a:gd name="T2" fmla="*/ 5 w 391"/>
                <a:gd name="T3" fmla="*/ 42 h 109"/>
                <a:gd name="T4" fmla="*/ 9 w 391"/>
                <a:gd name="T5" fmla="*/ 36 h 109"/>
                <a:gd name="T6" fmla="*/ 17 w 391"/>
                <a:gd name="T7" fmla="*/ 31 h 109"/>
                <a:gd name="T8" fmla="*/ 36 w 391"/>
                <a:gd name="T9" fmla="*/ 21 h 109"/>
                <a:gd name="T10" fmla="*/ 61 w 391"/>
                <a:gd name="T11" fmla="*/ 14 h 109"/>
                <a:gd name="T12" fmla="*/ 123 w 391"/>
                <a:gd name="T13" fmla="*/ 4 h 109"/>
                <a:gd name="T14" fmla="*/ 195 w 391"/>
                <a:gd name="T15" fmla="*/ 0 h 109"/>
                <a:gd name="T16" fmla="*/ 267 w 391"/>
                <a:gd name="T17" fmla="*/ 4 h 109"/>
                <a:gd name="T18" fmla="*/ 329 w 391"/>
                <a:gd name="T19" fmla="*/ 14 h 109"/>
                <a:gd name="T20" fmla="*/ 354 w 391"/>
                <a:gd name="T21" fmla="*/ 21 h 109"/>
                <a:gd name="T22" fmla="*/ 373 w 391"/>
                <a:gd name="T23" fmla="*/ 31 h 109"/>
                <a:gd name="T24" fmla="*/ 381 w 391"/>
                <a:gd name="T25" fmla="*/ 36 h 109"/>
                <a:gd name="T26" fmla="*/ 385 w 391"/>
                <a:gd name="T27" fmla="*/ 42 h 109"/>
                <a:gd name="T28" fmla="*/ 390 w 391"/>
                <a:gd name="T29" fmla="*/ 54 h 109"/>
                <a:gd name="T30" fmla="*/ 385 w 391"/>
                <a:gd name="T31" fmla="*/ 67 h 109"/>
                <a:gd name="T32" fmla="*/ 373 w 391"/>
                <a:gd name="T33" fmla="*/ 78 h 109"/>
                <a:gd name="T34" fmla="*/ 354 w 391"/>
                <a:gd name="T35" fmla="*/ 87 h 109"/>
                <a:gd name="T36" fmla="*/ 329 w 391"/>
                <a:gd name="T37" fmla="*/ 94 h 109"/>
                <a:gd name="T38" fmla="*/ 300 w 391"/>
                <a:gd name="T39" fmla="*/ 100 h 109"/>
                <a:gd name="T40" fmla="*/ 267 w 391"/>
                <a:gd name="T41" fmla="*/ 104 h 109"/>
                <a:gd name="T42" fmla="*/ 195 w 391"/>
                <a:gd name="T43" fmla="*/ 108 h 109"/>
                <a:gd name="T44" fmla="*/ 123 w 391"/>
                <a:gd name="T45" fmla="*/ 104 h 109"/>
                <a:gd name="T46" fmla="*/ 90 w 391"/>
                <a:gd name="T47" fmla="*/ 100 h 109"/>
                <a:gd name="T48" fmla="*/ 61 w 391"/>
                <a:gd name="T49" fmla="*/ 94 h 109"/>
                <a:gd name="T50" fmla="*/ 36 w 391"/>
                <a:gd name="T51" fmla="*/ 87 h 109"/>
                <a:gd name="T52" fmla="*/ 17 w 391"/>
                <a:gd name="T53" fmla="*/ 78 h 109"/>
                <a:gd name="T54" fmla="*/ 5 w 391"/>
                <a:gd name="T55" fmla="*/ 67 h 109"/>
                <a:gd name="T56" fmla="*/ 0 w 391"/>
                <a:gd name="T57" fmla="*/ 54 h 10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1" h="109">
                  <a:moveTo>
                    <a:pt x="0" y="54"/>
                  </a:moveTo>
                  <a:lnTo>
                    <a:pt x="5" y="42"/>
                  </a:lnTo>
                  <a:lnTo>
                    <a:pt x="9" y="36"/>
                  </a:lnTo>
                  <a:lnTo>
                    <a:pt x="17" y="31"/>
                  </a:lnTo>
                  <a:lnTo>
                    <a:pt x="36" y="21"/>
                  </a:lnTo>
                  <a:lnTo>
                    <a:pt x="61" y="14"/>
                  </a:lnTo>
                  <a:lnTo>
                    <a:pt x="123" y="4"/>
                  </a:lnTo>
                  <a:lnTo>
                    <a:pt x="195" y="0"/>
                  </a:lnTo>
                  <a:lnTo>
                    <a:pt x="267" y="4"/>
                  </a:lnTo>
                  <a:lnTo>
                    <a:pt x="329" y="14"/>
                  </a:lnTo>
                  <a:lnTo>
                    <a:pt x="354" y="21"/>
                  </a:lnTo>
                  <a:lnTo>
                    <a:pt x="373" y="31"/>
                  </a:lnTo>
                  <a:lnTo>
                    <a:pt x="381" y="36"/>
                  </a:lnTo>
                  <a:lnTo>
                    <a:pt x="385" y="42"/>
                  </a:lnTo>
                  <a:lnTo>
                    <a:pt x="390" y="54"/>
                  </a:lnTo>
                  <a:lnTo>
                    <a:pt x="385" y="67"/>
                  </a:lnTo>
                  <a:lnTo>
                    <a:pt x="373" y="78"/>
                  </a:lnTo>
                  <a:lnTo>
                    <a:pt x="354" y="87"/>
                  </a:lnTo>
                  <a:lnTo>
                    <a:pt x="329" y="94"/>
                  </a:lnTo>
                  <a:lnTo>
                    <a:pt x="300" y="100"/>
                  </a:lnTo>
                  <a:lnTo>
                    <a:pt x="267" y="104"/>
                  </a:lnTo>
                  <a:lnTo>
                    <a:pt x="195" y="108"/>
                  </a:lnTo>
                  <a:lnTo>
                    <a:pt x="123" y="104"/>
                  </a:lnTo>
                  <a:lnTo>
                    <a:pt x="90" y="100"/>
                  </a:lnTo>
                  <a:lnTo>
                    <a:pt x="61" y="94"/>
                  </a:lnTo>
                  <a:lnTo>
                    <a:pt x="36" y="87"/>
                  </a:lnTo>
                  <a:lnTo>
                    <a:pt x="17" y="78"/>
                  </a:lnTo>
                  <a:lnTo>
                    <a:pt x="5" y="67"/>
                  </a:lnTo>
                  <a:lnTo>
                    <a:pt x="0" y="54"/>
                  </a:lnTo>
                </a:path>
              </a:pathLst>
            </a:custGeom>
            <a:noFill/>
            <a:ln w="12700" cap="rnd" cmpd="sng">
              <a:solidFill>
                <a:srgbClr val="000000"/>
              </a:solidFill>
              <a:prstDash val="solid"/>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6992" name="Freeform 107"/>
          <p:cNvSpPr>
            <a:spLocks/>
          </p:cNvSpPr>
          <p:nvPr/>
        </p:nvSpPr>
        <p:spPr bwMode="auto">
          <a:xfrm>
            <a:off x="2811530" y="1226359"/>
            <a:ext cx="3699247" cy="1247088"/>
          </a:xfrm>
          <a:custGeom>
            <a:avLst/>
            <a:gdLst>
              <a:gd name="T0" fmla="*/ 2 w 2547"/>
              <a:gd name="T1" fmla="*/ 408 h 871"/>
              <a:gd name="T2" fmla="*/ 16 w 2547"/>
              <a:gd name="T3" fmla="*/ 357 h 871"/>
              <a:gd name="T4" fmla="*/ 44 w 2547"/>
              <a:gd name="T5" fmla="*/ 310 h 871"/>
              <a:gd name="T6" fmla="*/ 109 w 2547"/>
              <a:gd name="T7" fmla="*/ 245 h 871"/>
              <a:gd name="T8" fmla="*/ 234 w 2547"/>
              <a:gd name="T9" fmla="*/ 170 h 871"/>
              <a:gd name="T10" fmla="*/ 397 w 2547"/>
              <a:gd name="T11" fmla="*/ 109 h 871"/>
              <a:gd name="T12" fmla="*/ 590 w 2547"/>
              <a:gd name="T13" fmla="*/ 61 h 871"/>
              <a:gd name="T14" fmla="*/ 805 w 2547"/>
              <a:gd name="T15" fmla="*/ 28 h 871"/>
              <a:gd name="T16" fmla="*/ 1036 w 2547"/>
              <a:gd name="T17" fmla="*/ 7 h 871"/>
              <a:gd name="T18" fmla="*/ 1273 w 2547"/>
              <a:gd name="T19" fmla="*/ 0 h 871"/>
              <a:gd name="T20" fmla="*/ 1510 w 2547"/>
              <a:gd name="T21" fmla="*/ 7 h 871"/>
              <a:gd name="T22" fmla="*/ 1741 w 2547"/>
              <a:gd name="T23" fmla="*/ 28 h 871"/>
              <a:gd name="T24" fmla="*/ 1956 w 2547"/>
              <a:gd name="T25" fmla="*/ 61 h 871"/>
              <a:gd name="T26" fmla="*/ 2149 w 2547"/>
              <a:gd name="T27" fmla="*/ 109 h 871"/>
              <a:gd name="T28" fmla="*/ 2312 w 2547"/>
              <a:gd name="T29" fmla="*/ 170 h 871"/>
              <a:gd name="T30" fmla="*/ 2437 w 2547"/>
              <a:gd name="T31" fmla="*/ 245 h 871"/>
              <a:gd name="T32" fmla="*/ 2502 w 2547"/>
              <a:gd name="T33" fmla="*/ 310 h 871"/>
              <a:gd name="T34" fmla="*/ 2530 w 2547"/>
              <a:gd name="T35" fmla="*/ 357 h 871"/>
              <a:gd name="T36" fmla="*/ 2544 w 2547"/>
              <a:gd name="T37" fmla="*/ 408 h 871"/>
              <a:gd name="T38" fmla="*/ 2544 w 2547"/>
              <a:gd name="T39" fmla="*/ 462 h 871"/>
              <a:gd name="T40" fmla="*/ 2530 w 2547"/>
              <a:gd name="T41" fmla="*/ 513 h 871"/>
              <a:gd name="T42" fmla="*/ 2502 w 2547"/>
              <a:gd name="T43" fmla="*/ 560 h 871"/>
              <a:gd name="T44" fmla="*/ 2462 w 2547"/>
              <a:gd name="T45" fmla="*/ 604 h 871"/>
              <a:gd name="T46" fmla="*/ 2380 w 2547"/>
              <a:gd name="T47" fmla="*/ 664 h 871"/>
              <a:gd name="T48" fmla="*/ 2234 w 2547"/>
              <a:gd name="T49" fmla="*/ 732 h 871"/>
              <a:gd name="T50" fmla="*/ 2056 w 2547"/>
              <a:gd name="T51" fmla="*/ 786 h 871"/>
              <a:gd name="T52" fmla="*/ 1850 w 2547"/>
              <a:gd name="T53" fmla="*/ 826 h 871"/>
              <a:gd name="T54" fmla="*/ 1626 w 2547"/>
              <a:gd name="T55" fmla="*/ 854 h 871"/>
              <a:gd name="T56" fmla="*/ 1392 w 2547"/>
              <a:gd name="T57" fmla="*/ 867 h 871"/>
              <a:gd name="T58" fmla="*/ 1154 w 2547"/>
              <a:gd name="T59" fmla="*/ 867 h 871"/>
              <a:gd name="T60" fmla="*/ 920 w 2547"/>
              <a:gd name="T61" fmla="*/ 854 h 871"/>
              <a:gd name="T62" fmla="*/ 696 w 2547"/>
              <a:gd name="T63" fmla="*/ 826 h 871"/>
              <a:gd name="T64" fmla="*/ 490 w 2547"/>
              <a:gd name="T65" fmla="*/ 786 h 871"/>
              <a:gd name="T66" fmla="*/ 312 w 2547"/>
              <a:gd name="T67" fmla="*/ 732 h 871"/>
              <a:gd name="T68" fmla="*/ 166 w 2547"/>
              <a:gd name="T69" fmla="*/ 664 h 871"/>
              <a:gd name="T70" fmla="*/ 84 w 2547"/>
              <a:gd name="T71" fmla="*/ 604 h 871"/>
              <a:gd name="T72" fmla="*/ 44 w 2547"/>
              <a:gd name="T73" fmla="*/ 560 h 871"/>
              <a:gd name="T74" fmla="*/ 16 w 2547"/>
              <a:gd name="T75" fmla="*/ 513 h 871"/>
              <a:gd name="T76" fmla="*/ 2 w 2547"/>
              <a:gd name="T77" fmla="*/ 462 h 87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47" h="871">
                <a:moveTo>
                  <a:pt x="0" y="435"/>
                </a:moveTo>
                <a:lnTo>
                  <a:pt x="2" y="408"/>
                </a:lnTo>
                <a:lnTo>
                  <a:pt x="7" y="383"/>
                </a:lnTo>
                <a:lnTo>
                  <a:pt x="16" y="357"/>
                </a:lnTo>
                <a:lnTo>
                  <a:pt x="28" y="333"/>
                </a:lnTo>
                <a:lnTo>
                  <a:pt x="44" y="310"/>
                </a:lnTo>
                <a:lnTo>
                  <a:pt x="62" y="287"/>
                </a:lnTo>
                <a:lnTo>
                  <a:pt x="109" y="245"/>
                </a:lnTo>
                <a:lnTo>
                  <a:pt x="166" y="206"/>
                </a:lnTo>
                <a:lnTo>
                  <a:pt x="234" y="170"/>
                </a:lnTo>
                <a:lnTo>
                  <a:pt x="312" y="138"/>
                </a:lnTo>
                <a:lnTo>
                  <a:pt x="397" y="109"/>
                </a:lnTo>
                <a:lnTo>
                  <a:pt x="490" y="83"/>
                </a:lnTo>
                <a:lnTo>
                  <a:pt x="590" y="61"/>
                </a:lnTo>
                <a:lnTo>
                  <a:pt x="696" y="43"/>
                </a:lnTo>
                <a:lnTo>
                  <a:pt x="805" y="28"/>
                </a:lnTo>
                <a:lnTo>
                  <a:pt x="920" y="15"/>
                </a:lnTo>
                <a:lnTo>
                  <a:pt x="1036" y="7"/>
                </a:lnTo>
                <a:lnTo>
                  <a:pt x="1154" y="2"/>
                </a:lnTo>
                <a:lnTo>
                  <a:pt x="1273" y="0"/>
                </a:lnTo>
                <a:lnTo>
                  <a:pt x="1392" y="2"/>
                </a:lnTo>
                <a:lnTo>
                  <a:pt x="1510" y="7"/>
                </a:lnTo>
                <a:lnTo>
                  <a:pt x="1626" y="15"/>
                </a:lnTo>
                <a:lnTo>
                  <a:pt x="1741" y="28"/>
                </a:lnTo>
                <a:lnTo>
                  <a:pt x="1850" y="43"/>
                </a:lnTo>
                <a:lnTo>
                  <a:pt x="1956" y="61"/>
                </a:lnTo>
                <a:lnTo>
                  <a:pt x="2056" y="83"/>
                </a:lnTo>
                <a:lnTo>
                  <a:pt x="2149" y="109"/>
                </a:lnTo>
                <a:lnTo>
                  <a:pt x="2234" y="138"/>
                </a:lnTo>
                <a:lnTo>
                  <a:pt x="2312" y="170"/>
                </a:lnTo>
                <a:lnTo>
                  <a:pt x="2380" y="206"/>
                </a:lnTo>
                <a:lnTo>
                  <a:pt x="2437" y="245"/>
                </a:lnTo>
                <a:lnTo>
                  <a:pt x="2484" y="287"/>
                </a:lnTo>
                <a:lnTo>
                  <a:pt x="2502" y="310"/>
                </a:lnTo>
                <a:lnTo>
                  <a:pt x="2518" y="333"/>
                </a:lnTo>
                <a:lnTo>
                  <a:pt x="2530" y="357"/>
                </a:lnTo>
                <a:lnTo>
                  <a:pt x="2539" y="383"/>
                </a:lnTo>
                <a:lnTo>
                  <a:pt x="2544" y="408"/>
                </a:lnTo>
                <a:lnTo>
                  <a:pt x="2546" y="435"/>
                </a:lnTo>
                <a:lnTo>
                  <a:pt x="2544" y="462"/>
                </a:lnTo>
                <a:lnTo>
                  <a:pt x="2539" y="487"/>
                </a:lnTo>
                <a:lnTo>
                  <a:pt x="2530" y="513"/>
                </a:lnTo>
                <a:lnTo>
                  <a:pt x="2518" y="537"/>
                </a:lnTo>
                <a:lnTo>
                  <a:pt x="2502" y="560"/>
                </a:lnTo>
                <a:lnTo>
                  <a:pt x="2484" y="583"/>
                </a:lnTo>
                <a:lnTo>
                  <a:pt x="2462" y="604"/>
                </a:lnTo>
                <a:lnTo>
                  <a:pt x="2437" y="625"/>
                </a:lnTo>
                <a:lnTo>
                  <a:pt x="2380" y="664"/>
                </a:lnTo>
                <a:lnTo>
                  <a:pt x="2312" y="700"/>
                </a:lnTo>
                <a:lnTo>
                  <a:pt x="2234" y="732"/>
                </a:lnTo>
                <a:lnTo>
                  <a:pt x="2149" y="761"/>
                </a:lnTo>
                <a:lnTo>
                  <a:pt x="2056" y="786"/>
                </a:lnTo>
                <a:lnTo>
                  <a:pt x="1956" y="808"/>
                </a:lnTo>
                <a:lnTo>
                  <a:pt x="1850" y="826"/>
                </a:lnTo>
                <a:lnTo>
                  <a:pt x="1741" y="842"/>
                </a:lnTo>
                <a:lnTo>
                  <a:pt x="1626" y="854"/>
                </a:lnTo>
                <a:lnTo>
                  <a:pt x="1510" y="862"/>
                </a:lnTo>
                <a:lnTo>
                  <a:pt x="1392" y="867"/>
                </a:lnTo>
                <a:lnTo>
                  <a:pt x="1273" y="870"/>
                </a:lnTo>
                <a:lnTo>
                  <a:pt x="1154" y="867"/>
                </a:lnTo>
                <a:lnTo>
                  <a:pt x="1036" y="862"/>
                </a:lnTo>
                <a:lnTo>
                  <a:pt x="920" y="854"/>
                </a:lnTo>
                <a:lnTo>
                  <a:pt x="805" y="842"/>
                </a:lnTo>
                <a:lnTo>
                  <a:pt x="696" y="826"/>
                </a:lnTo>
                <a:lnTo>
                  <a:pt x="590" y="808"/>
                </a:lnTo>
                <a:lnTo>
                  <a:pt x="490" y="786"/>
                </a:lnTo>
                <a:lnTo>
                  <a:pt x="397" y="761"/>
                </a:lnTo>
                <a:lnTo>
                  <a:pt x="312" y="732"/>
                </a:lnTo>
                <a:lnTo>
                  <a:pt x="234" y="700"/>
                </a:lnTo>
                <a:lnTo>
                  <a:pt x="166" y="664"/>
                </a:lnTo>
                <a:lnTo>
                  <a:pt x="109" y="625"/>
                </a:lnTo>
                <a:lnTo>
                  <a:pt x="84" y="604"/>
                </a:lnTo>
                <a:lnTo>
                  <a:pt x="62" y="583"/>
                </a:lnTo>
                <a:lnTo>
                  <a:pt x="44" y="560"/>
                </a:lnTo>
                <a:lnTo>
                  <a:pt x="28" y="537"/>
                </a:lnTo>
                <a:lnTo>
                  <a:pt x="16" y="513"/>
                </a:lnTo>
                <a:lnTo>
                  <a:pt x="7" y="487"/>
                </a:lnTo>
                <a:lnTo>
                  <a:pt x="2" y="462"/>
                </a:lnTo>
                <a:lnTo>
                  <a:pt x="0" y="435"/>
                </a:lnTo>
              </a:path>
            </a:pathLst>
          </a:custGeom>
          <a:noFill/>
          <a:ln w="12700" cap="rnd" cmpd="sng">
            <a:solidFill>
              <a:srgbClr val="000000"/>
            </a:solidFill>
            <a:prstDash val="solid"/>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3" name="Rectangle 108"/>
          <p:cNvSpPr>
            <a:spLocks noChangeArrowheads="1"/>
          </p:cNvSpPr>
          <p:nvPr/>
        </p:nvSpPr>
        <p:spPr bwMode="auto">
          <a:xfrm>
            <a:off x="3170271" y="1521307"/>
            <a:ext cx="3373910" cy="7545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smtClean="0">
                <a:solidFill>
                  <a:srgbClr val="000000"/>
                </a:solidFill>
              </a:rPr>
              <a:t>Les attestations doivent</a:t>
            </a:r>
          </a:p>
          <a:p>
            <a:pPr defTabSz="833438"/>
            <a:r>
              <a:rPr lang="fr-FR" sz="2200" b="1" smtClean="0">
                <a:solidFill>
                  <a:srgbClr val="000000"/>
                </a:solidFill>
              </a:rPr>
              <a:t>     être signées</a:t>
            </a:r>
          </a:p>
        </p:txBody>
      </p:sp>
      <p:sp>
        <p:nvSpPr>
          <p:cNvPr id="126980" name="Rectangle 2"/>
          <p:cNvSpPr>
            <a:spLocks noGrp="1" noChangeArrowheads="1"/>
          </p:cNvSpPr>
          <p:nvPr>
            <p:ph type="title" idx="4294967295"/>
          </p:nvPr>
        </p:nvSpPr>
        <p:spPr>
          <a:xfrm>
            <a:off x="1476375" y="115888"/>
            <a:ext cx="7197725" cy="1079500"/>
          </a:xfrm>
        </p:spPr>
        <p:txBody>
          <a:bodyPr anchor="ctr"/>
          <a:lstStyle/>
          <a:p>
            <a:pPr eaLnBrk="1" hangingPunct="1"/>
            <a:r>
              <a:rPr lang="fr-FR" smtClean="0"/>
              <a:t> CHARGÉ DE CONSIGNATION (BC) </a:t>
            </a:r>
          </a:p>
        </p:txBody>
      </p:sp>
      <p:sp>
        <p:nvSpPr>
          <p:cNvPr id="108"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84</a:t>
            </a:fld>
            <a:endParaRPr lang="fr-FR" sz="1400" b="1"/>
          </a:p>
        </p:txBody>
      </p:sp>
      <p:sp>
        <p:nvSpPr>
          <p:cNvPr id="109" name="AutoShape 8"/>
          <p:cNvSpPr>
            <a:spLocks noChangeArrowheads="1"/>
          </p:cNvSpPr>
          <p:nvPr/>
        </p:nvSpPr>
        <p:spPr bwMode="auto">
          <a:xfrm rot="5400000">
            <a:off x="6530079" y="3438524"/>
            <a:ext cx="1282884" cy="3441917"/>
          </a:xfrm>
          <a:prstGeom prst="wedgeRoundRectCallout">
            <a:avLst>
              <a:gd name="adj1" fmla="val -55542"/>
              <a:gd name="adj2" fmla="val 64576"/>
              <a:gd name="adj3" fmla="val 16667"/>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rot="10800000" vert="eaVert" wrap="none" lIns="82550" tIns="42862" rIns="82550" bIns="42862" anchor="ctr"/>
          <a:lstStyle/>
          <a:p>
            <a:pPr algn="ctr" defTabSz="833438">
              <a:defRPr/>
            </a:pPr>
            <a:r>
              <a:rPr lang="fr-FR" sz="2900" b="1" i="1" dirty="0" smtClean="0">
                <a:solidFill>
                  <a:srgbClr val="000000"/>
                </a:solidFill>
              </a:rPr>
              <a:t>5- Mettre à la terre</a:t>
            </a:r>
          </a:p>
          <a:p>
            <a:pPr algn="ctr" defTabSz="833438">
              <a:defRPr/>
            </a:pPr>
            <a:r>
              <a:rPr lang="fr-FR" sz="2900" b="1" i="1" dirty="0" smtClean="0">
                <a:solidFill>
                  <a:srgbClr val="000000"/>
                </a:solidFill>
              </a:rPr>
              <a:t>et en court-circuit</a:t>
            </a:r>
          </a:p>
          <a:p>
            <a:pPr algn="ctr" defTabSz="833438">
              <a:defRPr/>
            </a:pPr>
            <a:r>
              <a:rPr lang="fr-FR" sz="2900" b="1" i="1" dirty="0" smtClean="0">
                <a:solidFill>
                  <a:srgbClr val="000000"/>
                </a:solidFill>
              </a:rPr>
              <a:t>MALT et </a:t>
            </a:r>
            <a:r>
              <a:rPr lang="fr-FR" sz="2900" b="1" i="1" dirty="0" err="1" smtClean="0">
                <a:solidFill>
                  <a:srgbClr val="000000"/>
                </a:solidFill>
              </a:rPr>
              <a:t>CCt</a:t>
            </a:r>
            <a:endParaRPr lang="fr-FR" sz="2900" b="1" i="1" dirty="0">
              <a:solidFill>
                <a:srgbClr val="000000"/>
              </a:solidFill>
            </a:endParaRPr>
          </a:p>
        </p:txBody>
      </p:sp>
    </p:spTree>
    <p:extLst>
      <p:ext uri="{BB962C8B-B14F-4D97-AF65-F5344CB8AC3E}">
        <p14:creationId xmlns="" xmlns:p14="http://schemas.microsoft.com/office/powerpoint/2010/main" val="2330412561"/>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3" descr="séparer"/>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303712" y="1857970"/>
            <a:ext cx="4588768" cy="4451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2276" name="Rectangle 4"/>
          <p:cNvSpPr>
            <a:spLocks noChangeArrowheads="1"/>
          </p:cNvSpPr>
          <p:nvPr/>
        </p:nvSpPr>
        <p:spPr bwMode="auto">
          <a:xfrm>
            <a:off x="900113" y="1838325"/>
            <a:ext cx="6430962" cy="31700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defRPr/>
            </a:pPr>
            <a:r>
              <a:rPr lang="fr-FR" sz="2800" dirty="0">
                <a:solidFill>
                  <a:srgbClr val="000000"/>
                </a:solidFill>
              </a:rPr>
              <a:t>Les organes de </a:t>
            </a:r>
          </a:p>
          <a:p>
            <a:pPr>
              <a:defRPr/>
            </a:pPr>
            <a:r>
              <a:rPr lang="fr-FR" sz="2800" dirty="0">
                <a:solidFill>
                  <a:srgbClr val="000000"/>
                </a:solidFill>
              </a:rPr>
              <a:t>séparation:	</a:t>
            </a:r>
            <a:endParaRPr lang="fr-FR" sz="3600" dirty="0">
              <a:solidFill>
                <a:srgbClr val="000000"/>
              </a:solidFill>
              <a:latin typeface="Verdana"/>
            </a:endParaRPr>
          </a:p>
          <a:p>
            <a:pPr>
              <a:defRPr/>
            </a:pPr>
            <a:endParaRPr lang="fr-FR" sz="1800" dirty="0">
              <a:solidFill>
                <a:srgbClr val="000000"/>
              </a:solidFill>
              <a:latin typeface="Verdana"/>
            </a:endParaRPr>
          </a:p>
          <a:p>
            <a:pPr marL="285750" indent="-285750">
              <a:buFont typeface="Wingdings" pitchFamily="2" charset="2"/>
              <a:buChar char="Ø"/>
              <a:defRPr/>
            </a:pPr>
            <a:r>
              <a:rPr lang="fr-FR" sz="1800" dirty="0" smtClean="0">
                <a:solidFill>
                  <a:srgbClr val="000000"/>
                </a:solidFill>
                <a:latin typeface="Verdana"/>
              </a:rPr>
              <a:t> sectionneurs					</a:t>
            </a:r>
          </a:p>
          <a:p>
            <a:pPr marL="285750" indent="-285750">
              <a:buFont typeface="Wingdings" pitchFamily="2" charset="2"/>
              <a:buChar char="Ø"/>
              <a:defRPr/>
            </a:pPr>
            <a:r>
              <a:rPr lang="fr-FR" sz="1800" dirty="0" smtClean="0">
                <a:solidFill>
                  <a:srgbClr val="000000"/>
                </a:solidFill>
                <a:latin typeface="Verdana"/>
              </a:rPr>
              <a:t> prises de courant				</a:t>
            </a:r>
          </a:p>
          <a:p>
            <a:pPr marL="285750" indent="-285750">
              <a:buFont typeface="Wingdings" pitchFamily="2" charset="2"/>
              <a:buChar char="Ø"/>
              <a:defRPr/>
            </a:pPr>
            <a:r>
              <a:rPr lang="fr-FR" sz="1800" dirty="0" smtClean="0">
                <a:solidFill>
                  <a:srgbClr val="000000"/>
                </a:solidFill>
                <a:latin typeface="Verdana"/>
              </a:rPr>
              <a:t> </a:t>
            </a:r>
            <a:r>
              <a:rPr lang="fr-FR" sz="1800" dirty="0">
                <a:solidFill>
                  <a:srgbClr val="000000"/>
                </a:solidFill>
                <a:latin typeface="Verdana"/>
              </a:rPr>
              <a:t>retrait de fusibles				</a:t>
            </a:r>
          </a:p>
          <a:p>
            <a:pPr marL="285750" indent="-285750">
              <a:buFont typeface="Wingdings" pitchFamily="2" charset="2"/>
              <a:buChar char="Ø"/>
              <a:defRPr/>
            </a:pPr>
            <a:r>
              <a:rPr lang="fr-FR" sz="1800" dirty="0">
                <a:solidFill>
                  <a:srgbClr val="000000"/>
                </a:solidFill>
                <a:latin typeface="Verdana"/>
              </a:rPr>
              <a:t> appareils </a:t>
            </a:r>
            <a:r>
              <a:rPr lang="fr-FR" sz="1800" dirty="0" smtClean="0">
                <a:solidFill>
                  <a:srgbClr val="000000"/>
                </a:solidFill>
                <a:latin typeface="Verdana"/>
              </a:rPr>
              <a:t>débrochables</a:t>
            </a:r>
            <a:endParaRPr lang="fr-FR" sz="1800" dirty="0">
              <a:solidFill>
                <a:srgbClr val="000000"/>
              </a:solidFill>
              <a:latin typeface="Verdana"/>
            </a:endParaRPr>
          </a:p>
          <a:p>
            <a:pPr marL="285750" indent="-285750">
              <a:buFont typeface="Wingdings" pitchFamily="2" charset="2"/>
              <a:buChar char="Ø"/>
              <a:defRPr/>
            </a:pPr>
            <a:r>
              <a:rPr lang="fr-FR" sz="1800" dirty="0" smtClean="0">
                <a:solidFill>
                  <a:srgbClr val="000000"/>
                </a:solidFill>
                <a:latin typeface="Verdana"/>
              </a:rPr>
              <a:t> appareils de commande, </a:t>
            </a:r>
          </a:p>
          <a:p>
            <a:pPr marL="742950" lvl="1" indent="-285750">
              <a:buFont typeface="Wingdings" pitchFamily="2" charset="2"/>
              <a:buChar char="§"/>
              <a:defRPr/>
            </a:pPr>
            <a:r>
              <a:rPr lang="fr-FR" sz="1800" dirty="0" smtClean="0">
                <a:solidFill>
                  <a:srgbClr val="000000"/>
                </a:solidFill>
                <a:latin typeface="Verdana"/>
              </a:rPr>
              <a:t> </a:t>
            </a:r>
            <a:r>
              <a:rPr lang="fr-FR" sz="1800" dirty="0">
                <a:solidFill>
                  <a:srgbClr val="000000"/>
                </a:solidFill>
                <a:latin typeface="Verdana"/>
              </a:rPr>
              <a:t>de protection 	  </a:t>
            </a:r>
          </a:p>
          <a:p>
            <a:pPr marL="742950" lvl="1" indent="-285750">
              <a:buFont typeface="Wingdings" pitchFamily="2" charset="2"/>
              <a:buChar char="§"/>
              <a:defRPr/>
            </a:pPr>
            <a:r>
              <a:rPr lang="fr-FR" sz="1800" dirty="0">
                <a:solidFill>
                  <a:srgbClr val="000000"/>
                </a:solidFill>
                <a:latin typeface="Verdana"/>
              </a:rPr>
              <a:t> ou de coupure d'urgence</a:t>
            </a:r>
          </a:p>
        </p:txBody>
      </p:sp>
      <p:sp>
        <p:nvSpPr>
          <p:cNvPr id="128004" name="Rectangle 2"/>
          <p:cNvSpPr>
            <a:spLocks noGrp="1" noChangeArrowheads="1"/>
          </p:cNvSpPr>
          <p:nvPr>
            <p:ph type="title"/>
          </p:nvPr>
        </p:nvSpPr>
        <p:spPr>
          <a:xfrm>
            <a:off x="1116013" y="1350963"/>
            <a:ext cx="7920037" cy="477837"/>
          </a:xfrm>
        </p:spPr>
        <p:txBody>
          <a:bodyPr/>
          <a:lstStyle/>
          <a:p>
            <a:r>
              <a:rPr lang="fr-FR" sz="2400" dirty="0" smtClean="0">
                <a:solidFill>
                  <a:schemeClr val="tx1"/>
                </a:solidFill>
              </a:rPr>
              <a:t>Première phase: la séparation de l’ouvrage</a:t>
            </a:r>
          </a:p>
        </p:txBody>
      </p:sp>
      <p:sp>
        <p:nvSpPr>
          <p:cNvPr id="128005"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85</a:t>
            </a:fld>
            <a:endParaRPr lang="fr-FR" sz="1400" b="1" dirty="0"/>
          </a:p>
        </p:txBody>
      </p:sp>
    </p:spTree>
    <p:extLst>
      <p:ext uri="{BB962C8B-B14F-4D97-AF65-F5344CB8AC3E}">
        <p14:creationId xmlns="" xmlns:p14="http://schemas.microsoft.com/office/powerpoint/2010/main" val="2561159842"/>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3" descr="condamner"/>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427538" y="1631950"/>
            <a:ext cx="4487862" cy="4244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3300" name="Rectangle 4"/>
          <p:cNvSpPr>
            <a:spLocks noChangeArrowheads="1"/>
          </p:cNvSpPr>
          <p:nvPr/>
        </p:nvSpPr>
        <p:spPr bwMode="auto">
          <a:xfrm>
            <a:off x="1116013" y="2852738"/>
            <a:ext cx="3582987" cy="258532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spcBef>
                <a:spcPct val="50000"/>
              </a:spcBef>
              <a:buFont typeface="Wingdings" pitchFamily="2" charset="2"/>
              <a:buChar char="Ø"/>
              <a:defRPr/>
            </a:pPr>
            <a:r>
              <a:rPr lang="fr-FR" sz="1800" dirty="0">
                <a:solidFill>
                  <a:srgbClr val="000000"/>
                </a:solidFill>
                <a:latin typeface="Verdana"/>
              </a:rPr>
              <a:t>Immobilisation de l'organe </a:t>
            </a:r>
          </a:p>
          <a:p>
            <a:pPr marL="285750" indent="-285750">
              <a:spcBef>
                <a:spcPct val="50000"/>
              </a:spcBef>
              <a:buFont typeface="Wingdings" pitchFamily="2" charset="2"/>
              <a:buChar char="Ø"/>
              <a:defRPr/>
            </a:pPr>
            <a:r>
              <a:rPr lang="fr-FR" sz="1800" dirty="0">
                <a:solidFill>
                  <a:srgbClr val="000000"/>
                </a:solidFill>
                <a:latin typeface="Verdana"/>
              </a:rPr>
              <a:t>Signalisation et dispositif de verrouillage  (cadenas ou serrure )</a:t>
            </a:r>
          </a:p>
          <a:p>
            <a:pPr marL="285750" indent="-285750">
              <a:spcBef>
                <a:spcPct val="50000"/>
              </a:spcBef>
              <a:buFont typeface="Wingdings" pitchFamily="2" charset="2"/>
              <a:buChar char="Ø"/>
              <a:defRPr/>
            </a:pPr>
            <a:r>
              <a:rPr lang="fr-FR" sz="1800" dirty="0">
                <a:solidFill>
                  <a:srgbClr val="000000"/>
                </a:solidFill>
                <a:latin typeface="Verdana"/>
              </a:rPr>
              <a:t>Sur des ouvrages en BT, l'apposition d'une pancarte interdisant la manœuvre du dispositif est admise</a:t>
            </a:r>
          </a:p>
        </p:txBody>
      </p:sp>
      <p:sp>
        <p:nvSpPr>
          <p:cNvPr id="129028" name="Text Box 5"/>
          <p:cNvSpPr txBox="1">
            <a:spLocks noChangeArrowheads="1"/>
          </p:cNvSpPr>
          <p:nvPr/>
        </p:nvSpPr>
        <p:spPr bwMode="auto">
          <a:xfrm>
            <a:off x="971600" y="1986429"/>
            <a:ext cx="3963987" cy="523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800" u="sng" dirty="0" smtClean="0">
                <a:solidFill>
                  <a:srgbClr val="000000"/>
                </a:solidFill>
              </a:rPr>
              <a:t>En</a:t>
            </a:r>
            <a:r>
              <a:rPr lang="fr-FR" sz="2800" u="sng" dirty="0" smtClean="0">
                <a:solidFill>
                  <a:srgbClr val="333399"/>
                </a:solidFill>
              </a:rPr>
              <a:t> </a:t>
            </a:r>
            <a:r>
              <a:rPr lang="fr-FR" sz="2800" u="sng" dirty="0" smtClean="0">
                <a:solidFill>
                  <a:srgbClr val="000000"/>
                </a:solidFill>
              </a:rPr>
              <a:t>position</a:t>
            </a:r>
            <a:r>
              <a:rPr lang="fr-FR" sz="2800" u="sng" dirty="0" smtClean="0">
                <a:solidFill>
                  <a:srgbClr val="333399"/>
                </a:solidFill>
              </a:rPr>
              <a:t> </a:t>
            </a:r>
            <a:r>
              <a:rPr lang="fr-FR" sz="2800" u="sng" dirty="0" smtClean="0">
                <a:solidFill>
                  <a:srgbClr val="000000"/>
                </a:solidFill>
              </a:rPr>
              <a:t>d’ouverture</a:t>
            </a:r>
            <a:r>
              <a:rPr lang="fr-FR" sz="2800" dirty="0" smtClean="0">
                <a:solidFill>
                  <a:srgbClr val="333399"/>
                </a:solidFill>
              </a:rPr>
              <a:t>:</a:t>
            </a:r>
          </a:p>
        </p:txBody>
      </p:sp>
      <p:sp>
        <p:nvSpPr>
          <p:cNvPr id="129029" name="Rectangle 2"/>
          <p:cNvSpPr>
            <a:spLocks noGrp="1" noChangeArrowheads="1"/>
          </p:cNvSpPr>
          <p:nvPr>
            <p:ph type="title"/>
          </p:nvPr>
        </p:nvSpPr>
        <p:spPr>
          <a:xfrm>
            <a:off x="1403350" y="1414463"/>
            <a:ext cx="7197725" cy="433387"/>
          </a:xfrm>
        </p:spPr>
        <p:txBody>
          <a:bodyPr/>
          <a:lstStyle/>
          <a:p>
            <a:r>
              <a:rPr lang="fr-FR" dirty="0" smtClean="0">
                <a:solidFill>
                  <a:schemeClr val="tx1"/>
                </a:solidFill>
              </a:rPr>
              <a:t>Deuxième phase: la condamnation</a:t>
            </a:r>
          </a:p>
        </p:txBody>
      </p:sp>
      <p:pic>
        <p:nvPicPr>
          <p:cNvPr id="129030" name="Picture 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699000" y="3079750"/>
            <a:ext cx="762000" cy="13477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2903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Tree>
    <p:extLst>
      <p:ext uri="{BB962C8B-B14F-4D97-AF65-F5344CB8AC3E}">
        <p14:creationId xmlns="" xmlns:p14="http://schemas.microsoft.com/office/powerpoint/2010/main" val="3426429131"/>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1259632" y="1485454"/>
            <a:ext cx="7197725" cy="503386"/>
          </a:xfrm>
        </p:spPr>
        <p:txBody>
          <a:bodyPr/>
          <a:lstStyle/>
          <a:p>
            <a:pPr algn="l"/>
            <a:r>
              <a:rPr lang="fr-FR" sz="2400" dirty="0" smtClean="0">
                <a:solidFill>
                  <a:schemeClr val="tx1"/>
                </a:solidFill>
              </a:rPr>
              <a:t>Troisième phase: Identification</a:t>
            </a:r>
          </a:p>
        </p:txBody>
      </p:sp>
      <p:pic>
        <p:nvPicPr>
          <p:cNvPr id="130051" name="Picture 3" descr="identifier"/>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886200" y="2060600"/>
            <a:ext cx="4934272" cy="41767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0052" name="Text Box 5"/>
          <p:cNvSpPr txBox="1">
            <a:spLocks noChangeArrowheads="1"/>
          </p:cNvSpPr>
          <p:nvPr/>
        </p:nvSpPr>
        <p:spPr bwMode="auto">
          <a:xfrm>
            <a:off x="1030288" y="2060575"/>
            <a:ext cx="2995612" cy="3477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dirty="0" smtClean="0">
                <a:solidFill>
                  <a:srgbClr val="000000"/>
                </a:solidFill>
              </a:rPr>
              <a:t>Nécessite:</a:t>
            </a:r>
          </a:p>
          <a:p>
            <a:endParaRPr lang="fr-FR" sz="1600" dirty="0" smtClean="0">
              <a:solidFill>
                <a:srgbClr val="000000"/>
              </a:solidFill>
            </a:endParaRPr>
          </a:p>
          <a:p>
            <a:pPr marL="285750" indent="-285750">
              <a:buFont typeface="Wingdings" pitchFamily="2" charset="2"/>
              <a:buChar char="Ø"/>
            </a:pPr>
            <a:r>
              <a:rPr lang="fr-FR" sz="1800" dirty="0" smtClean="0">
                <a:solidFill>
                  <a:srgbClr val="000000"/>
                </a:solidFill>
              </a:rPr>
              <a:t>la connaissance de la</a:t>
            </a:r>
          </a:p>
          <a:p>
            <a:pPr marL="271463"/>
            <a:r>
              <a:rPr lang="fr-FR" sz="1800" dirty="0" smtClean="0">
                <a:solidFill>
                  <a:srgbClr val="000000"/>
                </a:solidFill>
              </a:rPr>
              <a:t>situation géographique,</a:t>
            </a:r>
          </a:p>
          <a:p>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la consultation des schémas,</a:t>
            </a:r>
          </a:p>
          <a:p>
            <a:pPr marL="285750" indent="-285750">
              <a:buFont typeface="Wingdings" pitchFamily="2" charset="2"/>
              <a:buChar char="Ø"/>
            </a:pPr>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la lecture des pancarte et des étiquettes,</a:t>
            </a:r>
          </a:p>
          <a:p>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l’identification visuelle.</a:t>
            </a:r>
          </a:p>
        </p:txBody>
      </p:sp>
      <p:sp>
        <p:nvSpPr>
          <p:cNvPr id="130053"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Tree>
    <p:extLst>
      <p:ext uri="{BB962C8B-B14F-4D97-AF65-F5344CB8AC3E}">
        <p14:creationId xmlns="" xmlns:p14="http://schemas.microsoft.com/office/powerpoint/2010/main" val="348072010"/>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3" descr="vérifier"/>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643438" y="1705446"/>
            <a:ext cx="4230687" cy="4387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1075" name="Text Box 4"/>
          <p:cNvSpPr txBox="1">
            <a:spLocks noChangeArrowheads="1"/>
          </p:cNvSpPr>
          <p:nvPr/>
        </p:nvSpPr>
        <p:spPr bwMode="auto">
          <a:xfrm>
            <a:off x="1259632" y="2204864"/>
            <a:ext cx="4248472" cy="224676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marL="342900" indent="-342900">
              <a:buFont typeface="Wingdings" pitchFamily="2" charset="2"/>
              <a:buChar char="Ø"/>
            </a:pPr>
            <a:r>
              <a:rPr lang="fr-FR" sz="2000" dirty="0">
                <a:solidFill>
                  <a:srgbClr val="000000"/>
                </a:solidFill>
              </a:rPr>
              <a:t>L</a:t>
            </a:r>
            <a:r>
              <a:rPr lang="fr-FR" sz="2000" dirty="0" smtClean="0">
                <a:solidFill>
                  <a:srgbClr val="000000"/>
                </a:solidFill>
              </a:rPr>
              <a:t>a VAT se fait près du lieu</a:t>
            </a:r>
          </a:p>
          <a:p>
            <a:r>
              <a:rPr lang="fr-FR" sz="2000" dirty="0" smtClean="0">
                <a:solidFill>
                  <a:srgbClr val="000000"/>
                </a:solidFill>
              </a:rPr>
              <a:t>de travail, vérification de l’appareil</a:t>
            </a:r>
          </a:p>
          <a:p>
            <a:r>
              <a:rPr lang="fr-FR" sz="2000" dirty="0" smtClean="0">
                <a:solidFill>
                  <a:srgbClr val="000000"/>
                </a:solidFill>
              </a:rPr>
              <a:t>avant et après la mesure.</a:t>
            </a:r>
          </a:p>
          <a:p>
            <a:pPr marL="342900" indent="-342900">
              <a:buFont typeface="Wingdings" pitchFamily="2" charset="2"/>
              <a:buChar char="Ø"/>
            </a:pPr>
            <a:endParaRPr lang="fr-FR" sz="2000" dirty="0" smtClean="0">
              <a:solidFill>
                <a:srgbClr val="000000"/>
              </a:solidFill>
            </a:endParaRPr>
          </a:p>
          <a:p>
            <a:pPr marL="342900" indent="-342900">
              <a:buFont typeface="Wingdings" pitchFamily="2" charset="2"/>
              <a:buChar char="Ø"/>
            </a:pPr>
            <a:r>
              <a:rPr lang="fr-FR" sz="2000" dirty="0" smtClean="0">
                <a:solidFill>
                  <a:srgbClr val="000000"/>
                </a:solidFill>
              </a:rPr>
              <a:t>La MALT et </a:t>
            </a:r>
            <a:r>
              <a:rPr lang="fr-FR" sz="2000" dirty="0" err="1" smtClean="0">
                <a:solidFill>
                  <a:srgbClr val="000000"/>
                </a:solidFill>
              </a:rPr>
              <a:t>CCt</a:t>
            </a:r>
            <a:r>
              <a:rPr lang="fr-FR" sz="2000" dirty="0" smtClean="0">
                <a:solidFill>
                  <a:srgbClr val="000000"/>
                </a:solidFill>
              </a:rPr>
              <a:t> doit se </a:t>
            </a:r>
          </a:p>
          <a:p>
            <a:pPr marL="342900" indent="-342900">
              <a:buFont typeface="Wingdings" pitchFamily="2" charset="2"/>
              <a:buChar char="Ø"/>
            </a:pPr>
            <a:r>
              <a:rPr lang="fr-FR" sz="2000" dirty="0" smtClean="0">
                <a:solidFill>
                  <a:srgbClr val="000000"/>
                </a:solidFill>
              </a:rPr>
              <a:t>faire de part et d’autre de </a:t>
            </a:r>
          </a:p>
          <a:p>
            <a:pPr marL="342900" indent="-342900">
              <a:buFont typeface="Wingdings" pitchFamily="2" charset="2"/>
              <a:buChar char="Ø"/>
            </a:pPr>
            <a:r>
              <a:rPr lang="fr-FR" sz="2000" dirty="0" smtClean="0">
                <a:solidFill>
                  <a:srgbClr val="000000"/>
                </a:solidFill>
              </a:rPr>
              <a:t>la zone de travail</a:t>
            </a:r>
          </a:p>
        </p:txBody>
      </p:sp>
      <p:sp>
        <p:nvSpPr>
          <p:cNvPr id="131076" name="Text Box 5"/>
          <p:cNvSpPr txBox="1">
            <a:spLocks noChangeArrowheads="1"/>
          </p:cNvSpPr>
          <p:nvPr/>
        </p:nvSpPr>
        <p:spPr bwMode="auto">
          <a:xfrm>
            <a:off x="1259632" y="4617129"/>
            <a:ext cx="3528391" cy="16312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800" dirty="0" smtClean="0">
                <a:solidFill>
                  <a:srgbClr val="333399"/>
                </a:solidFill>
              </a:rPr>
              <a:t>Non obligatoire en BT </a:t>
            </a:r>
          </a:p>
          <a:p>
            <a:r>
              <a:rPr lang="fr-FR" sz="1800" dirty="0" smtClean="0">
                <a:solidFill>
                  <a:srgbClr val="333399"/>
                </a:solidFill>
              </a:rPr>
              <a:t>sauf en cas de:</a:t>
            </a:r>
          </a:p>
          <a:p>
            <a:pPr marL="285750" indent="-285750">
              <a:buFont typeface="Wingdings" pitchFamily="2" charset="2"/>
              <a:buChar char="Ø"/>
            </a:pPr>
            <a:r>
              <a:rPr lang="fr-FR" sz="1800" dirty="0" smtClean="0">
                <a:solidFill>
                  <a:srgbClr val="333399"/>
                </a:solidFill>
              </a:rPr>
              <a:t>Risque de tension induite</a:t>
            </a:r>
          </a:p>
          <a:p>
            <a:pPr marL="285750" indent="-285750">
              <a:buFont typeface="Wingdings" pitchFamily="2" charset="2"/>
              <a:buChar char="Ø"/>
            </a:pPr>
            <a:r>
              <a:rPr lang="fr-FR" sz="1800" dirty="0" smtClean="0">
                <a:solidFill>
                  <a:srgbClr val="333399"/>
                </a:solidFill>
              </a:rPr>
              <a:t>Risque de ré alimentation</a:t>
            </a:r>
          </a:p>
          <a:p>
            <a:pPr marL="285750" indent="-285750">
              <a:buFont typeface="Wingdings" pitchFamily="2" charset="2"/>
              <a:buChar char="Ø"/>
            </a:pPr>
            <a:r>
              <a:rPr lang="fr-FR" sz="1800" dirty="0" smtClean="0">
                <a:solidFill>
                  <a:srgbClr val="333399"/>
                </a:solidFill>
              </a:rPr>
              <a:t>Câbles de grandes longueurs</a:t>
            </a:r>
          </a:p>
          <a:p>
            <a:endParaRPr lang="fr-FR" dirty="0" smtClean="0">
              <a:solidFill>
                <a:srgbClr val="000000"/>
              </a:solidFill>
            </a:endParaRPr>
          </a:p>
        </p:txBody>
      </p:sp>
      <p:sp>
        <p:nvSpPr>
          <p:cNvPr id="131077" name="Rectangle 2"/>
          <p:cNvSpPr>
            <a:spLocks noGrp="1" noChangeArrowheads="1"/>
          </p:cNvSpPr>
          <p:nvPr>
            <p:ph type="title"/>
          </p:nvPr>
        </p:nvSpPr>
        <p:spPr>
          <a:xfrm>
            <a:off x="1043608" y="1510432"/>
            <a:ext cx="4320480" cy="406400"/>
          </a:xfrm>
        </p:spPr>
        <p:txBody>
          <a:bodyPr/>
          <a:lstStyle/>
          <a:p>
            <a:pPr algn="l"/>
            <a:r>
              <a:rPr lang="fr-FR" sz="2400" dirty="0" smtClean="0">
                <a:solidFill>
                  <a:schemeClr val="tx1"/>
                </a:solidFill>
              </a:rPr>
              <a:t>Quatrième phase : VAT</a:t>
            </a:r>
          </a:p>
        </p:txBody>
      </p:sp>
      <p:sp>
        <p:nvSpPr>
          <p:cNvPr id="131078"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88</a:t>
            </a:fld>
            <a:endParaRPr lang="fr-FR" sz="1400" b="1" dirty="0"/>
          </a:p>
        </p:txBody>
      </p:sp>
    </p:spTree>
    <p:extLst>
      <p:ext uri="{BB962C8B-B14F-4D97-AF65-F5344CB8AC3E}">
        <p14:creationId xmlns="" xmlns:p14="http://schemas.microsoft.com/office/powerpoint/2010/main" val="2554471815"/>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2"/>
          <p:cNvSpPr>
            <a:spLocks noGrp="1" noChangeArrowheads="1"/>
          </p:cNvSpPr>
          <p:nvPr>
            <p:ph type="title"/>
          </p:nvPr>
        </p:nvSpPr>
        <p:spPr>
          <a:xfrm>
            <a:off x="574675" y="1341438"/>
            <a:ext cx="8569325" cy="935434"/>
          </a:xfrm>
        </p:spPr>
        <p:txBody>
          <a:bodyPr/>
          <a:lstStyle/>
          <a:p>
            <a:pPr marL="987425" indent="-361950" algn="l"/>
            <a:r>
              <a:rPr lang="fr-FR" sz="2400" dirty="0" smtClean="0">
                <a:solidFill>
                  <a:schemeClr val="tx1"/>
                </a:solidFill>
              </a:rPr>
              <a:t>Cinquième phase : </a:t>
            </a:r>
            <a:br>
              <a:rPr lang="fr-FR" sz="2400" dirty="0" smtClean="0">
                <a:solidFill>
                  <a:schemeClr val="tx1"/>
                </a:solidFill>
              </a:rPr>
            </a:br>
            <a:r>
              <a:rPr lang="fr-FR" sz="2400" dirty="0" smtClean="0">
                <a:solidFill>
                  <a:schemeClr val="tx1"/>
                </a:solidFill>
              </a:rPr>
              <a:t>Mettre à la terre et en court-circuit </a:t>
            </a:r>
          </a:p>
        </p:txBody>
      </p:sp>
      <p:sp>
        <p:nvSpPr>
          <p:cNvPr id="13210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89</a:t>
            </a:fld>
            <a:endParaRPr lang="fr-FR" sz="1400" b="1" dirty="0"/>
          </a:p>
        </p:txBody>
      </p:sp>
      <p:pic>
        <p:nvPicPr>
          <p:cNvPr id="13926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022042" y="2242517"/>
            <a:ext cx="5219700" cy="449885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324506631"/>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2"/>
          <p:cNvSpPr>
            <a:spLocks noGrp="1" noChangeArrowheads="1"/>
          </p:cNvSpPr>
          <p:nvPr>
            <p:ph type="title"/>
          </p:nvPr>
        </p:nvSpPr>
        <p:spPr>
          <a:xfrm>
            <a:off x="1078731" y="1485404"/>
            <a:ext cx="6517605" cy="1079500"/>
          </a:xfrm>
        </p:spPr>
        <p:txBody>
          <a:bodyPr/>
          <a:lstStyle/>
          <a:p>
            <a:pPr algn="l"/>
            <a:r>
              <a:rPr lang="fr-FR" sz="2400" dirty="0" smtClean="0">
                <a:solidFill>
                  <a:schemeClr val="tx1"/>
                </a:solidFill>
              </a:rPr>
              <a:t>Actions supplémentaires : </a:t>
            </a:r>
          </a:p>
        </p:txBody>
      </p:sp>
      <p:sp>
        <p:nvSpPr>
          <p:cNvPr id="13210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90</a:t>
            </a:fld>
            <a:endParaRPr lang="fr-FR" sz="1400" b="1" dirty="0"/>
          </a:p>
        </p:txBody>
      </p:sp>
      <p:pic>
        <p:nvPicPr>
          <p:cNvPr id="140291"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644008" y="1916832"/>
            <a:ext cx="3305175" cy="387667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ZoneTexte 1"/>
          <p:cNvSpPr txBox="1"/>
          <p:nvPr/>
        </p:nvSpPr>
        <p:spPr>
          <a:xfrm>
            <a:off x="1259632" y="2204864"/>
            <a:ext cx="3384376" cy="954107"/>
          </a:xfrm>
          <a:prstGeom prst="rect">
            <a:avLst/>
          </a:prstGeom>
          <a:noFill/>
        </p:spPr>
        <p:txBody>
          <a:bodyPr wrap="square" rtlCol="0">
            <a:spAutoFit/>
          </a:bodyPr>
          <a:lstStyle/>
          <a:p>
            <a:r>
              <a:rPr lang="fr-FR" sz="2800" dirty="0" smtClean="0"/>
              <a:t>Délimiter et baliser la zone de travail</a:t>
            </a:r>
            <a:endParaRPr lang="fr-FR" sz="2800" dirty="0"/>
          </a:p>
        </p:txBody>
      </p:sp>
    </p:spTree>
    <p:extLst>
      <p:ext uri="{BB962C8B-B14F-4D97-AF65-F5344CB8AC3E}">
        <p14:creationId xmlns="" xmlns:p14="http://schemas.microsoft.com/office/powerpoint/2010/main" val="1568257116"/>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755650" y="6092825"/>
            <a:ext cx="7197725" cy="1079500"/>
          </a:xfrm>
        </p:spPr>
        <p:txBody>
          <a:bodyPr/>
          <a:lstStyle/>
          <a:p>
            <a:r>
              <a:rPr lang="fr-FR" dirty="0" smtClean="0">
                <a:solidFill>
                  <a:schemeClr val="tx1"/>
                </a:solidFill>
              </a:rPr>
              <a:t>La consignation pour travaux</a:t>
            </a:r>
          </a:p>
        </p:txBody>
      </p:sp>
      <p:sp>
        <p:nvSpPr>
          <p:cNvPr id="133124" name="Rectangle 12"/>
          <p:cNvSpPr>
            <a:spLocks noChangeArrowheads="1"/>
          </p:cNvSpPr>
          <p:nvPr/>
        </p:nvSpPr>
        <p:spPr bwMode="auto">
          <a:xfrm>
            <a:off x="5334000" y="1693863"/>
            <a:ext cx="2725738" cy="1682750"/>
          </a:xfrm>
          <a:prstGeom prst="rect">
            <a:avLst/>
          </a:prstGeom>
          <a:solidFill>
            <a:srgbClr val="E3BEFF"/>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Le chargé de</a:t>
            </a:r>
          </a:p>
          <a:p>
            <a:pPr algn="ctr" defTabSz="833438"/>
            <a:r>
              <a:rPr lang="fr-FR" sz="2200" b="1" dirty="0" smtClean="0">
                <a:solidFill>
                  <a:srgbClr val="000000"/>
                </a:solidFill>
              </a:rPr>
              <a:t>consignation </a:t>
            </a:r>
          </a:p>
          <a:p>
            <a:pPr algn="ctr" defTabSz="833438"/>
            <a:r>
              <a:rPr lang="fr-FR" sz="2200" b="1" dirty="0" smtClean="0">
                <a:solidFill>
                  <a:srgbClr val="000000"/>
                </a:solidFill>
              </a:rPr>
              <a:t>réalise les</a:t>
            </a:r>
          </a:p>
          <a:p>
            <a:pPr algn="ctr" defTabSz="833438"/>
            <a:r>
              <a:rPr lang="fr-FR" sz="2200" b="1" dirty="0" smtClean="0">
                <a:solidFill>
                  <a:srgbClr val="000000"/>
                </a:solidFill>
              </a:rPr>
              <a:t>opérations 1 à 5</a:t>
            </a:r>
          </a:p>
        </p:txBody>
      </p:sp>
      <p:sp>
        <p:nvSpPr>
          <p:cNvPr id="133125" name="AutoShape 13"/>
          <p:cNvSpPr>
            <a:spLocks noChangeArrowheads="1"/>
          </p:cNvSpPr>
          <p:nvPr/>
        </p:nvSpPr>
        <p:spPr bwMode="auto">
          <a:xfrm>
            <a:off x="6338888" y="3387725"/>
            <a:ext cx="485775" cy="1352550"/>
          </a:xfrm>
          <a:prstGeom prst="downArrow">
            <a:avLst>
              <a:gd name="adj1" fmla="val 50000"/>
              <a:gd name="adj2" fmla="val 157597"/>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dirty="0" smtClean="0">
              <a:solidFill>
                <a:srgbClr val="000000"/>
              </a:solidFill>
            </a:endParaRPr>
          </a:p>
        </p:txBody>
      </p:sp>
      <p:sp>
        <p:nvSpPr>
          <p:cNvPr id="133126" name="Rectangle 14"/>
          <p:cNvSpPr>
            <a:spLocks noChangeArrowheads="1"/>
          </p:cNvSpPr>
          <p:nvPr/>
        </p:nvSpPr>
        <p:spPr bwMode="auto">
          <a:xfrm>
            <a:off x="4981575" y="4727575"/>
            <a:ext cx="3200400" cy="1201738"/>
          </a:xfrm>
          <a:prstGeom prst="rect">
            <a:avLst/>
          </a:prstGeom>
          <a:solidFill>
            <a:srgbClr val="E3BEFF"/>
          </a:solidFill>
          <a:ln w="12700">
            <a:solidFill>
              <a:schemeClr val="tx1"/>
            </a:solidFill>
            <a:miter lim="800000"/>
            <a:headEnd/>
            <a:tailEnd/>
          </a:ln>
          <a:effectLst>
            <a:outerShdw dist="107763" dir="2700000" algn="ctr" rotWithShape="0">
              <a:srgbClr val="919191"/>
            </a:outerShdw>
          </a:effectLst>
        </p:spPr>
        <p:txBody>
          <a:bodyPr wrap="none" lIns="82550" tIns="42862" rIns="82550" bIns="42862" anchor="ctr"/>
          <a:lstStyle/>
          <a:p>
            <a:pPr algn="ctr" defTabSz="833438"/>
            <a:r>
              <a:rPr lang="fr-FR" sz="2200" b="1" dirty="0" smtClean="0">
                <a:solidFill>
                  <a:srgbClr val="000000"/>
                </a:solidFill>
              </a:rPr>
              <a:t>Attestation de </a:t>
            </a:r>
          </a:p>
          <a:p>
            <a:pPr algn="ctr" defTabSz="833438"/>
            <a:r>
              <a:rPr lang="fr-FR" sz="2200" b="1" dirty="0" smtClean="0">
                <a:solidFill>
                  <a:srgbClr val="000000"/>
                </a:solidFill>
              </a:rPr>
              <a:t>Consignation pour </a:t>
            </a:r>
          </a:p>
          <a:p>
            <a:pPr algn="ctr" defTabSz="833438"/>
            <a:r>
              <a:rPr lang="fr-FR" sz="2200" b="1" dirty="0" smtClean="0">
                <a:solidFill>
                  <a:srgbClr val="000000"/>
                </a:solidFill>
              </a:rPr>
              <a:t>travaux</a:t>
            </a:r>
          </a:p>
        </p:txBody>
      </p:sp>
      <p:sp>
        <p:nvSpPr>
          <p:cNvPr id="133127"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1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91</a:t>
            </a:fld>
            <a:endParaRPr lang="fr-FR" sz="1400" b="1" dirty="0"/>
          </a:p>
        </p:txBody>
      </p:sp>
      <p:grpSp>
        <p:nvGrpSpPr>
          <p:cNvPr id="25" name="Groupe 24"/>
          <p:cNvGrpSpPr/>
          <p:nvPr/>
        </p:nvGrpSpPr>
        <p:grpSpPr>
          <a:xfrm>
            <a:off x="1476375" y="1100198"/>
            <a:ext cx="2884300" cy="4908489"/>
            <a:chOff x="1158422" y="1066800"/>
            <a:chExt cx="2971800" cy="5497165"/>
          </a:xfrm>
        </p:grpSpPr>
        <p:sp>
          <p:nvSpPr>
            <p:cNvPr id="26" name="AutoShape 4"/>
            <p:cNvSpPr>
              <a:spLocks noChangeArrowheads="1"/>
            </p:cNvSpPr>
            <p:nvPr/>
          </p:nvSpPr>
          <p:spPr bwMode="auto">
            <a:xfrm>
              <a:off x="1230905" y="4738767"/>
              <a:ext cx="2828376" cy="51903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4- VAT </a:t>
              </a:r>
              <a:endParaRPr lang="fr-FR" sz="2200" b="1" i="1" dirty="0">
                <a:solidFill>
                  <a:srgbClr val="000000"/>
                </a:solidFill>
              </a:endParaRPr>
            </a:p>
          </p:txBody>
        </p:sp>
        <p:sp>
          <p:nvSpPr>
            <p:cNvPr id="27" name="AutoShape 6"/>
            <p:cNvSpPr>
              <a:spLocks noChangeArrowheads="1"/>
            </p:cNvSpPr>
            <p:nvPr/>
          </p:nvSpPr>
          <p:spPr bwMode="auto">
            <a:xfrm>
              <a:off x="1158422" y="3438346"/>
              <a:ext cx="2971800" cy="879503"/>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3- IDENTIFICATION</a:t>
              </a:r>
            </a:p>
          </p:txBody>
        </p:sp>
        <p:sp>
          <p:nvSpPr>
            <p:cNvPr id="28" name="AutoShape 7"/>
            <p:cNvSpPr>
              <a:spLocks noChangeArrowheads="1"/>
            </p:cNvSpPr>
            <p:nvPr/>
          </p:nvSpPr>
          <p:spPr bwMode="auto">
            <a:xfrm>
              <a:off x="2510923" y="2943728"/>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29" name="AutoShape 8"/>
            <p:cNvSpPr>
              <a:spLocks noChangeArrowheads="1"/>
            </p:cNvSpPr>
            <p:nvPr/>
          </p:nvSpPr>
          <p:spPr bwMode="auto">
            <a:xfrm>
              <a:off x="1173844" y="2265676"/>
              <a:ext cx="2939414"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2- CONDAMNATION</a:t>
              </a:r>
            </a:p>
          </p:txBody>
        </p:sp>
        <p:sp>
          <p:nvSpPr>
            <p:cNvPr id="30" name="AutoShape 9"/>
            <p:cNvSpPr>
              <a:spLocks noChangeArrowheads="1"/>
            </p:cNvSpPr>
            <p:nvPr/>
          </p:nvSpPr>
          <p:spPr bwMode="auto">
            <a:xfrm>
              <a:off x="2510923" y="1779247"/>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31" name="AutoShape 10"/>
            <p:cNvSpPr>
              <a:spLocks noChangeArrowheads="1"/>
            </p:cNvSpPr>
            <p:nvPr/>
          </p:nvSpPr>
          <p:spPr bwMode="auto">
            <a:xfrm>
              <a:off x="1300303" y="1066800"/>
              <a:ext cx="2684953"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1- SÉPARATION</a:t>
              </a:r>
            </a:p>
          </p:txBody>
        </p:sp>
        <p:sp>
          <p:nvSpPr>
            <p:cNvPr id="32" name="AutoShape 4"/>
            <p:cNvSpPr>
              <a:spLocks noChangeArrowheads="1"/>
            </p:cNvSpPr>
            <p:nvPr/>
          </p:nvSpPr>
          <p:spPr bwMode="auto">
            <a:xfrm>
              <a:off x="1234155" y="5719278"/>
              <a:ext cx="2828376" cy="844687"/>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5- MALT et CCt</a:t>
              </a:r>
            </a:p>
          </p:txBody>
        </p:sp>
        <p:sp>
          <p:nvSpPr>
            <p:cNvPr id="33" name="AutoShape 5"/>
            <p:cNvSpPr>
              <a:spLocks noChangeArrowheads="1"/>
            </p:cNvSpPr>
            <p:nvPr/>
          </p:nvSpPr>
          <p:spPr bwMode="auto">
            <a:xfrm>
              <a:off x="2530694" y="5231245"/>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34" name="AutoShape 5"/>
            <p:cNvSpPr>
              <a:spLocks noChangeArrowheads="1"/>
            </p:cNvSpPr>
            <p:nvPr/>
          </p:nvSpPr>
          <p:spPr bwMode="auto">
            <a:xfrm>
              <a:off x="2510923" y="4172084"/>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grpSp>
    </p:spTree>
    <p:extLst>
      <p:ext uri="{BB962C8B-B14F-4D97-AF65-F5344CB8AC3E}">
        <p14:creationId xmlns="" xmlns:p14="http://schemas.microsoft.com/office/powerpoint/2010/main" val="4263407534"/>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3"/>
          <p:cNvPicPr>
            <a:picLocks noGrp="1" noChangeAspect="1" noChangeArrowheads="1"/>
          </p:cNvPicPr>
          <p:nvPr>
            <p:ph idx="1"/>
          </p:nvPr>
        </p:nvPicPr>
        <p:blipFill>
          <a:blip r:embed="rId2" cstate="print">
            <a:extLst>
              <a:ext uri="{28A0092B-C50C-407E-A947-70E740481C1C}">
                <a14:useLocalDpi xmlns="" xmlns:a14="http://schemas.microsoft.com/office/drawing/2010/main" val="0"/>
              </a:ext>
            </a:extLst>
          </a:blip>
          <a:srcRect/>
          <a:stretch>
            <a:fillRect/>
          </a:stretch>
        </p:blipFill>
        <p:spPr>
          <a:xfrm>
            <a:off x="1979613" y="1027113"/>
            <a:ext cx="5768975" cy="5821362"/>
          </a:xfrm>
          <a:noFill/>
          <a:extLs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4147"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4"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92</a:t>
            </a:fld>
            <a:endParaRPr lang="fr-FR" sz="1400" b="1" dirty="0"/>
          </a:p>
        </p:txBody>
      </p:sp>
    </p:spTree>
    <p:extLst>
      <p:ext uri="{BB962C8B-B14F-4D97-AF65-F5344CB8AC3E}">
        <p14:creationId xmlns="" xmlns:p14="http://schemas.microsoft.com/office/powerpoint/2010/main" val="2564394309"/>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AutoShape 25"/>
          <p:cNvSpPr>
            <a:spLocks noChangeArrowheads="1"/>
          </p:cNvSpPr>
          <p:nvPr/>
        </p:nvSpPr>
        <p:spPr bwMode="auto">
          <a:xfrm>
            <a:off x="6887369" y="3717032"/>
            <a:ext cx="228600" cy="457200"/>
          </a:xfrm>
          <a:prstGeom prst="downArrow">
            <a:avLst>
              <a:gd name="adj1" fmla="val 50000"/>
              <a:gd name="adj2" fmla="val 100009"/>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dirty="0" smtClean="0">
              <a:solidFill>
                <a:srgbClr val="000000"/>
              </a:solidFill>
            </a:endParaRPr>
          </a:p>
        </p:txBody>
      </p:sp>
      <p:sp>
        <p:nvSpPr>
          <p:cNvPr id="135171" name="AutoShape 24"/>
          <p:cNvSpPr>
            <a:spLocks noChangeArrowheads="1"/>
          </p:cNvSpPr>
          <p:nvPr/>
        </p:nvSpPr>
        <p:spPr bwMode="auto">
          <a:xfrm>
            <a:off x="6887369" y="2445562"/>
            <a:ext cx="228600" cy="457200"/>
          </a:xfrm>
          <a:prstGeom prst="downArrow">
            <a:avLst>
              <a:gd name="adj1" fmla="val 50000"/>
              <a:gd name="adj2" fmla="val 100009"/>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dirty="0" smtClean="0">
              <a:solidFill>
                <a:srgbClr val="000000"/>
              </a:solidFill>
            </a:endParaRPr>
          </a:p>
        </p:txBody>
      </p:sp>
      <p:sp>
        <p:nvSpPr>
          <p:cNvPr id="135172" name="Rectangle 2"/>
          <p:cNvSpPr>
            <a:spLocks noGrp="1" noChangeArrowheads="1"/>
          </p:cNvSpPr>
          <p:nvPr>
            <p:ph type="title"/>
          </p:nvPr>
        </p:nvSpPr>
        <p:spPr>
          <a:xfrm>
            <a:off x="1139825" y="6309320"/>
            <a:ext cx="7197725" cy="457200"/>
          </a:xfrm>
        </p:spPr>
        <p:txBody>
          <a:bodyPr/>
          <a:lstStyle/>
          <a:p>
            <a:r>
              <a:rPr lang="fr-FR" dirty="0" smtClean="0">
                <a:solidFill>
                  <a:schemeClr val="tx1"/>
                </a:solidFill>
              </a:rPr>
              <a:t>La consignation en 2 étapes</a:t>
            </a:r>
          </a:p>
        </p:txBody>
      </p:sp>
      <p:sp>
        <p:nvSpPr>
          <p:cNvPr id="135174" name="Rectangle 14"/>
          <p:cNvSpPr>
            <a:spLocks noChangeArrowheads="1"/>
          </p:cNvSpPr>
          <p:nvPr/>
        </p:nvSpPr>
        <p:spPr bwMode="auto">
          <a:xfrm>
            <a:off x="5803900" y="1134847"/>
            <a:ext cx="2422525" cy="1301750"/>
          </a:xfrm>
          <a:prstGeom prst="rect">
            <a:avLst/>
          </a:prstGeom>
          <a:solidFill>
            <a:srgbClr val="E3BEFF"/>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Le chargé de</a:t>
            </a:r>
          </a:p>
          <a:p>
            <a:pPr algn="ctr" defTabSz="833438"/>
            <a:r>
              <a:rPr lang="fr-FR" sz="2200" b="1" dirty="0" smtClean="0">
                <a:solidFill>
                  <a:srgbClr val="000000"/>
                </a:solidFill>
              </a:rPr>
              <a:t>consignation </a:t>
            </a:r>
          </a:p>
          <a:p>
            <a:pPr algn="ctr" defTabSz="833438"/>
            <a:r>
              <a:rPr lang="fr-FR" sz="2200" b="1" dirty="0" smtClean="0">
                <a:solidFill>
                  <a:srgbClr val="000000"/>
                </a:solidFill>
              </a:rPr>
              <a:t>réalise les</a:t>
            </a:r>
          </a:p>
          <a:p>
            <a:pPr algn="ctr" defTabSz="833438"/>
            <a:r>
              <a:rPr lang="fr-FR" sz="2200" b="1" dirty="0" smtClean="0">
                <a:solidFill>
                  <a:srgbClr val="000000"/>
                </a:solidFill>
              </a:rPr>
              <a:t>opérations 1 et 2</a:t>
            </a:r>
          </a:p>
        </p:txBody>
      </p:sp>
      <p:sp>
        <p:nvSpPr>
          <p:cNvPr id="135175" name="Rectangle 15"/>
          <p:cNvSpPr>
            <a:spLocks noChangeArrowheads="1"/>
          </p:cNvSpPr>
          <p:nvPr/>
        </p:nvSpPr>
        <p:spPr bwMode="auto">
          <a:xfrm>
            <a:off x="5796136" y="2924944"/>
            <a:ext cx="2438400" cy="757808"/>
          </a:xfrm>
          <a:prstGeom prst="rect">
            <a:avLst/>
          </a:prstGeom>
          <a:solidFill>
            <a:srgbClr val="F76681"/>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Attestation de</a:t>
            </a:r>
          </a:p>
          <a:p>
            <a:pPr algn="ctr" defTabSz="833438"/>
            <a:r>
              <a:rPr lang="fr-FR" sz="2200" b="1" dirty="0" smtClean="0">
                <a:solidFill>
                  <a:srgbClr val="000000"/>
                </a:solidFill>
              </a:rPr>
              <a:t>première étape</a:t>
            </a:r>
          </a:p>
        </p:txBody>
      </p:sp>
      <p:sp>
        <p:nvSpPr>
          <p:cNvPr id="135176" name="Rectangle 16"/>
          <p:cNvSpPr>
            <a:spLocks noChangeArrowheads="1"/>
          </p:cNvSpPr>
          <p:nvPr/>
        </p:nvSpPr>
        <p:spPr bwMode="auto">
          <a:xfrm>
            <a:off x="5743390" y="4221088"/>
            <a:ext cx="2573338" cy="1800200"/>
          </a:xfrm>
          <a:prstGeom prst="rect">
            <a:avLst/>
          </a:prstGeom>
          <a:solidFill>
            <a:srgbClr val="E3BEFF"/>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0" tIns="42862" rIns="0" bIns="42862" anchor="ctr"/>
          <a:lstStyle/>
          <a:p>
            <a:pPr algn="ctr" defTabSz="833438"/>
            <a:r>
              <a:rPr lang="fr-FR" sz="2000" b="1" dirty="0" smtClean="0">
                <a:solidFill>
                  <a:srgbClr val="000000"/>
                </a:solidFill>
              </a:rPr>
              <a:t>Le chargé de</a:t>
            </a:r>
          </a:p>
          <a:p>
            <a:pPr algn="ctr" defTabSz="833438"/>
            <a:r>
              <a:rPr lang="fr-FR" sz="2000" b="1" dirty="0" smtClean="0">
                <a:solidFill>
                  <a:srgbClr val="000000"/>
                </a:solidFill>
              </a:rPr>
              <a:t>travaux réalise</a:t>
            </a:r>
          </a:p>
          <a:p>
            <a:pPr algn="ctr" defTabSz="833438"/>
            <a:r>
              <a:rPr lang="fr-FR" sz="2000" b="1" dirty="0" smtClean="0">
                <a:solidFill>
                  <a:srgbClr val="000000"/>
                </a:solidFill>
              </a:rPr>
              <a:t> les opérations</a:t>
            </a:r>
          </a:p>
          <a:p>
            <a:pPr algn="ctr" defTabSz="833438"/>
            <a:r>
              <a:rPr lang="fr-FR" sz="2000" b="1" dirty="0" smtClean="0">
                <a:solidFill>
                  <a:srgbClr val="000000"/>
                </a:solidFill>
              </a:rPr>
              <a:t> 3 – 4 et 5</a:t>
            </a:r>
          </a:p>
        </p:txBody>
      </p:sp>
      <p:sp>
        <p:nvSpPr>
          <p:cNvPr id="135177" name="AutoShape 19"/>
          <p:cNvSpPr>
            <a:spLocks noChangeArrowheads="1"/>
          </p:cNvSpPr>
          <p:nvPr/>
        </p:nvSpPr>
        <p:spPr bwMode="auto">
          <a:xfrm>
            <a:off x="4381500" y="1115364"/>
            <a:ext cx="762000" cy="1665287"/>
          </a:xfrm>
          <a:prstGeom prst="curvedLeftArrow">
            <a:avLst>
              <a:gd name="adj1" fmla="val 56022"/>
              <a:gd name="adj2" fmla="val 112053"/>
              <a:gd name="adj3" fmla="val 33333"/>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smtClean="0">
              <a:solidFill>
                <a:srgbClr val="000000"/>
              </a:solidFill>
            </a:endParaRPr>
          </a:p>
        </p:txBody>
      </p:sp>
      <p:sp>
        <p:nvSpPr>
          <p:cNvPr id="135178" name="AutoShape 20"/>
          <p:cNvSpPr>
            <a:spLocks noChangeArrowheads="1"/>
          </p:cNvSpPr>
          <p:nvPr/>
        </p:nvSpPr>
        <p:spPr bwMode="auto">
          <a:xfrm>
            <a:off x="4419600" y="4419600"/>
            <a:ext cx="762000" cy="1676400"/>
          </a:xfrm>
          <a:prstGeom prst="curvedLeftArrow">
            <a:avLst>
              <a:gd name="adj1" fmla="val 54002"/>
              <a:gd name="adj2" fmla="val 108004"/>
              <a:gd name="adj3" fmla="val 33333"/>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smtClean="0">
              <a:solidFill>
                <a:srgbClr val="000000"/>
              </a:solidFill>
            </a:endParaRPr>
          </a:p>
        </p:txBody>
      </p:sp>
      <p:sp>
        <p:nvSpPr>
          <p:cNvPr id="135179" name="AutoShape 23"/>
          <p:cNvSpPr>
            <a:spLocks noChangeArrowheads="1"/>
          </p:cNvSpPr>
          <p:nvPr/>
        </p:nvSpPr>
        <p:spPr bwMode="auto">
          <a:xfrm>
            <a:off x="4045954" y="2997200"/>
            <a:ext cx="1447800" cy="304800"/>
          </a:xfrm>
          <a:prstGeom prst="rightArrow">
            <a:avLst>
              <a:gd name="adj1" fmla="val 50000"/>
              <a:gd name="adj2" fmla="val 118750"/>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fr-FR" dirty="0" smtClean="0">
              <a:solidFill>
                <a:srgbClr val="000000"/>
              </a:solidFill>
            </a:endParaRPr>
          </a:p>
        </p:txBody>
      </p:sp>
      <p:sp>
        <p:nvSpPr>
          <p:cNvPr id="135180"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20"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93</a:t>
            </a:fld>
            <a:endParaRPr lang="fr-FR" sz="1400" b="1" dirty="0"/>
          </a:p>
        </p:txBody>
      </p:sp>
      <p:grpSp>
        <p:nvGrpSpPr>
          <p:cNvPr id="3" name="Groupe 2"/>
          <p:cNvGrpSpPr/>
          <p:nvPr/>
        </p:nvGrpSpPr>
        <p:grpSpPr>
          <a:xfrm>
            <a:off x="1158422" y="1066800"/>
            <a:ext cx="2954836" cy="5241925"/>
            <a:chOff x="1158422" y="1066800"/>
            <a:chExt cx="2971800" cy="5497165"/>
          </a:xfrm>
        </p:grpSpPr>
        <p:sp>
          <p:nvSpPr>
            <p:cNvPr id="135181" name="AutoShape 4"/>
            <p:cNvSpPr>
              <a:spLocks noChangeArrowheads="1"/>
            </p:cNvSpPr>
            <p:nvPr/>
          </p:nvSpPr>
          <p:spPr bwMode="auto">
            <a:xfrm>
              <a:off x="1230905" y="4738767"/>
              <a:ext cx="2828376" cy="51903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4- VAT </a:t>
              </a:r>
              <a:endParaRPr lang="fr-FR" sz="2200" b="1" i="1" dirty="0">
                <a:solidFill>
                  <a:srgbClr val="000000"/>
                </a:solidFill>
              </a:endParaRPr>
            </a:p>
          </p:txBody>
        </p:sp>
        <p:sp>
          <p:nvSpPr>
            <p:cNvPr id="135183" name="AutoShape 6"/>
            <p:cNvSpPr>
              <a:spLocks noChangeArrowheads="1"/>
            </p:cNvSpPr>
            <p:nvPr/>
          </p:nvSpPr>
          <p:spPr bwMode="auto">
            <a:xfrm>
              <a:off x="1158422" y="3438346"/>
              <a:ext cx="2971800" cy="879503"/>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3- IDENTIFICATION</a:t>
              </a:r>
            </a:p>
          </p:txBody>
        </p:sp>
        <p:sp>
          <p:nvSpPr>
            <p:cNvPr id="135184" name="AutoShape 7"/>
            <p:cNvSpPr>
              <a:spLocks noChangeArrowheads="1"/>
            </p:cNvSpPr>
            <p:nvPr/>
          </p:nvSpPr>
          <p:spPr bwMode="auto">
            <a:xfrm>
              <a:off x="2510923" y="2943728"/>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135185" name="AutoShape 8"/>
            <p:cNvSpPr>
              <a:spLocks noChangeArrowheads="1"/>
            </p:cNvSpPr>
            <p:nvPr/>
          </p:nvSpPr>
          <p:spPr bwMode="auto">
            <a:xfrm>
              <a:off x="1173844" y="2265676"/>
              <a:ext cx="2939414"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2- CONDAMNATION</a:t>
              </a:r>
            </a:p>
          </p:txBody>
        </p:sp>
        <p:sp>
          <p:nvSpPr>
            <p:cNvPr id="135186" name="AutoShape 9"/>
            <p:cNvSpPr>
              <a:spLocks noChangeArrowheads="1"/>
            </p:cNvSpPr>
            <p:nvPr/>
          </p:nvSpPr>
          <p:spPr bwMode="auto">
            <a:xfrm>
              <a:off x="2510923" y="1779247"/>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135187" name="AutoShape 10"/>
            <p:cNvSpPr>
              <a:spLocks noChangeArrowheads="1"/>
            </p:cNvSpPr>
            <p:nvPr/>
          </p:nvSpPr>
          <p:spPr bwMode="auto">
            <a:xfrm>
              <a:off x="1300303" y="1066800"/>
              <a:ext cx="2684953"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1- SÉPARATION</a:t>
              </a:r>
            </a:p>
          </p:txBody>
        </p:sp>
        <p:sp>
          <p:nvSpPr>
            <p:cNvPr id="21" name="AutoShape 4"/>
            <p:cNvSpPr>
              <a:spLocks noChangeArrowheads="1"/>
            </p:cNvSpPr>
            <p:nvPr/>
          </p:nvSpPr>
          <p:spPr bwMode="auto">
            <a:xfrm>
              <a:off x="1234155" y="5719278"/>
              <a:ext cx="2828376" cy="844687"/>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5- MALT et </a:t>
              </a:r>
              <a:r>
                <a:rPr lang="fr-FR" sz="2200" b="1" i="1" dirty="0" err="1" smtClean="0">
                  <a:solidFill>
                    <a:srgbClr val="000000"/>
                  </a:solidFill>
                </a:rPr>
                <a:t>CCt</a:t>
              </a:r>
              <a:endParaRPr lang="fr-FR" sz="2200" b="1" i="1" dirty="0" smtClean="0">
                <a:solidFill>
                  <a:srgbClr val="000000"/>
                </a:solidFill>
              </a:endParaRPr>
            </a:p>
          </p:txBody>
        </p:sp>
        <p:sp>
          <p:nvSpPr>
            <p:cNvPr id="22" name="AutoShape 5"/>
            <p:cNvSpPr>
              <a:spLocks noChangeArrowheads="1"/>
            </p:cNvSpPr>
            <p:nvPr/>
          </p:nvSpPr>
          <p:spPr bwMode="auto">
            <a:xfrm>
              <a:off x="2530694" y="5231245"/>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135182" name="AutoShape 5"/>
            <p:cNvSpPr>
              <a:spLocks noChangeArrowheads="1"/>
            </p:cNvSpPr>
            <p:nvPr/>
          </p:nvSpPr>
          <p:spPr bwMode="auto">
            <a:xfrm>
              <a:off x="2510923" y="4172084"/>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grpSp>
    </p:spTree>
    <p:extLst>
      <p:ext uri="{BB962C8B-B14F-4D97-AF65-F5344CB8AC3E}">
        <p14:creationId xmlns="" xmlns:p14="http://schemas.microsoft.com/office/powerpoint/2010/main" val="3536732113"/>
      </p:ext>
    </p:extLst>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Grp="1" noChangeArrowheads="1"/>
          </p:cNvSpPr>
          <p:nvPr>
            <p:ph type="body" idx="1"/>
          </p:nvPr>
        </p:nvSpPr>
        <p:spPr>
          <a:xfrm>
            <a:off x="1258888" y="1981200"/>
            <a:ext cx="7705725" cy="4419600"/>
          </a:xfrm>
          <a:noFill/>
        </p:spPr>
        <p:txBody>
          <a:bodyPr lIns="92075" tIns="46038" rIns="92075" bIns="46038"/>
          <a:lstStyle/>
          <a:p>
            <a:pPr>
              <a:buFont typeface="Wingdings" pitchFamily="2" charset="2"/>
              <a:buChar char="Ø"/>
            </a:pPr>
            <a:r>
              <a:rPr lang="fr-FR" sz="2000" b="0" dirty="0" smtClean="0">
                <a:solidFill>
                  <a:schemeClr val="tx1"/>
                </a:solidFill>
              </a:rPr>
              <a:t>Les opérations sur les ouvrages électriques nécessitent l’emploi des matériels  et outillages préconisés par les textes réglementaires ou les prescriptions de sécurité</a:t>
            </a:r>
          </a:p>
          <a:p>
            <a:pPr>
              <a:buFont typeface="Wingdings" pitchFamily="2" charset="2"/>
              <a:buChar char="Ø"/>
            </a:pPr>
            <a:endParaRPr lang="fr-FR" sz="1800" b="0" dirty="0" smtClean="0">
              <a:solidFill>
                <a:schemeClr val="tx1"/>
              </a:solidFill>
            </a:endParaRPr>
          </a:p>
          <a:p>
            <a:pPr>
              <a:buFont typeface="Wingdings" pitchFamily="2" charset="2"/>
              <a:buChar char="Ø"/>
            </a:pPr>
            <a:r>
              <a:rPr lang="fr-FR" sz="2000" dirty="0" smtClean="0">
                <a:solidFill>
                  <a:srgbClr val="C00000"/>
                </a:solidFill>
              </a:rPr>
              <a:t>Tout utilisateur </a:t>
            </a:r>
            <a:r>
              <a:rPr lang="fr-FR" sz="2000" b="0" dirty="0" smtClean="0">
                <a:solidFill>
                  <a:schemeClr val="tx1"/>
                </a:solidFill>
              </a:rPr>
              <a:t>doit vérifier son matériel avant l’emploi</a:t>
            </a:r>
          </a:p>
          <a:p>
            <a:pPr>
              <a:buFont typeface="Wingdings" pitchFamily="2" charset="2"/>
              <a:buChar char="Ø"/>
            </a:pPr>
            <a:endParaRPr lang="fr-FR" sz="2000" b="0" dirty="0" smtClean="0">
              <a:solidFill>
                <a:schemeClr val="tx1"/>
              </a:solidFill>
            </a:endParaRPr>
          </a:p>
          <a:p>
            <a:pPr>
              <a:buFont typeface="Wingdings" pitchFamily="2" charset="2"/>
              <a:buChar char="Ø"/>
            </a:pPr>
            <a:r>
              <a:rPr lang="fr-FR" sz="2000" b="0" dirty="0" smtClean="0">
                <a:solidFill>
                  <a:schemeClr val="tx1"/>
                </a:solidFill>
              </a:rPr>
              <a:t>Le matériel doit être en </a:t>
            </a:r>
            <a:r>
              <a:rPr lang="fr-FR" sz="2000" dirty="0" smtClean="0">
                <a:solidFill>
                  <a:srgbClr val="C00000"/>
                </a:solidFill>
              </a:rPr>
              <a:t>bon état</a:t>
            </a:r>
          </a:p>
        </p:txBody>
      </p:sp>
      <p:sp>
        <p:nvSpPr>
          <p:cNvPr id="136195" name="Titre 1"/>
          <p:cNvSpPr>
            <a:spLocks noGrp="1"/>
          </p:cNvSpPr>
          <p:nvPr>
            <p:ph type="title"/>
          </p:nvPr>
        </p:nvSpPr>
        <p:spPr>
          <a:xfrm>
            <a:off x="1403350" y="117252"/>
            <a:ext cx="7197725" cy="1079500"/>
          </a:xfrm>
        </p:spPr>
        <p:txBody>
          <a:bodyPr/>
          <a:lstStyle/>
          <a:p>
            <a:pPr algn="ctr"/>
            <a:r>
              <a:rPr lang="fr-FR" dirty="0" smtClean="0"/>
              <a:t>LES ÉQUIPEMENTS DE PROTECTIONS INDIVIDUELS E P I</a:t>
            </a:r>
          </a:p>
        </p:txBody>
      </p:sp>
      <p:sp>
        <p:nvSpPr>
          <p:cNvPr id="4"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94</a:t>
            </a:fld>
            <a:endParaRPr lang="fr-FR" sz="1400" b="1"/>
          </a:p>
        </p:txBody>
      </p:sp>
    </p:spTree>
    <p:extLst>
      <p:ext uri="{BB962C8B-B14F-4D97-AF65-F5344CB8AC3E}">
        <p14:creationId xmlns="" xmlns:p14="http://schemas.microsoft.com/office/powerpoint/2010/main" val="3670276139"/>
      </p:ext>
    </p:ext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a:hlinkClick r:id="" action="ppaction://hlinkshowjump?jump=firstslide"/>
          </p:cNvPr>
          <p:cNvSpPr/>
          <p:nvPr/>
        </p:nvSpPr>
        <p:spPr>
          <a:xfrm>
            <a:off x="5929313" y="6286500"/>
            <a:ext cx="571500" cy="571500"/>
          </a:xfrm>
          <a:prstGeom prst="ellipse">
            <a:avLst/>
          </a:prstGeom>
          <a:solidFill>
            <a:srgbClr val="FFFFFF">
              <a:alpha val="0"/>
            </a:srgb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sp>
        <p:nvSpPr>
          <p:cNvPr id="15" name="Ellipse 14">
            <a:hlinkClick r:id="rId3" action="ppaction://hlinksldjump"/>
          </p:cNvPr>
          <p:cNvSpPr/>
          <p:nvPr/>
        </p:nvSpPr>
        <p:spPr>
          <a:xfrm>
            <a:off x="6675438" y="6286500"/>
            <a:ext cx="573087"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sp>
        <p:nvSpPr>
          <p:cNvPr id="16" name="Ellipse 15">
            <a:hlinkClick r:id="rId4" action="ppaction://hlinksldjump"/>
          </p:cNvPr>
          <p:cNvSpPr/>
          <p:nvPr/>
        </p:nvSpPr>
        <p:spPr>
          <a:xfrm>
            <a:off x="7213600" y="6286500"/>
            <a:ext cx="573088"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pic>
        <p:nvPicPr>
          <p:cNvPr id="17414" name="Picture 2" descr="C:\Users\Céline\Documents\Apaves\Chap4\ppt\Ecran.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l="32402" t="9601" r="19894" b="1593"/>
          <a:stretch>
            <a:fillRect/>
          </a:stretch>
        </p:blipFill>
        <p:spPr bwMode="auto">
          <a:xfrm>
            <a:off x="5321300" y="1101725"/>
            <a:ext cx="3784600" cy="5286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5" name="Image 21" descr="CG-02.jpg"/>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435722" y="1916832"/>
            <a:ext cx="1784350" cy="16684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6" name="Image 22" descr="CG-02.jpg"/>
          <p:cNvPicPr>
            <a:picLocks noChangeAspect="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1045741" y="2276872"/>
            <a:ext cx="1870075" cy="2068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8" name="Image 17" descr="CG-02.jpg"/>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l="11842" t="22369" r="15788" b="9210"/>
          <a:stretch>
            <a:fillRect/>
          </a:stretch>
        </p:blipFill>
        <p:spPr bwMode="auto">
          <a:xfrm>
            <a:off x="3869606" y="4149080"/>
            <a:ext cx="2214562" cy="2093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9" name="Image 18" descr="CG-02.jpg"/>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1115616" y="4508500"/>
            <a:ext cx="2857500" cy="1951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6986" name="Titre 1"/>
          <p:cNvSpPr txBox="1">
            <a:spLocks/>
          </p:cNvSpPr>
          <p:nvPr/>
        </p:nvSpPr>
        <p:spPr bwMode="auto">
          <a:xfrm>
            <a:off x="1651000" y="117252"/>
            <a:ext cx="7197725" cy="1079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PROTECTIONS INDIVIDUELS E P I</a:t>
            </a:r>
          </a:p>
        </p:txBody>
      </p:sp>
      <p:sp>
        <p:nvSpPr>
          <p:cNvPr id="126987" name="Text Box 12"/>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5F96F80-3509-4C94-A4ED-7F974A3C1749}" type="slidenum">
              <a:rPr lang="fr-FR" sz="1400" b="1"/>
              <a:pPr>
                <a:spcBef>
                  <a:spcPct val="50000"/>
                </a:spcBef>
              </a:pPr>
              <a:t>95</a:t>
            </a:fld>
            <a:endParaRPr lang="fr-FR" sz="1400" b="1"/>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type="body" idx="1"/>
          </p:nvPr>
        </p:nvSpPr>
        <p:spPr>
          <a:xfrm>
            <a:off x="1908175" y="1981200"/>
            <a:ext cx="6550025" cy="4419600"/>
          </a:xfrm>
          <a:noFill/>
        </p:spPr>
        <p:txBody>
          <a:bodyPr lIns="92075" tIns="46038" rIns="92075" bIns="46038"/>
          <a:lstStyle/>
          <a:p>
            <a:pPr>
              <a:buFont typeface="Wingdings" pitchFamily="2" charset="2"/>
              <a:buChar char="Ø"/>
            </a:pPr>
            <a:r>
              <a:rPr lang="fr-FR" sz="1800" dirty="0" smtClean="0">
                <a:solidFill>
                  <a:schemeClr val="tx1"/>
                </a:solidFill>
              </a:rPr>
              <a:t>Le casque: NF S 72-202</a:t>
            </a:r>
          </a:p>
          <a:p>
            <a:pPr>
              <a:buFont typeface="Wingdings" pitchFamily="2" charset="2"/>
              <a:buChar char="Ø"/>
            </a:pPr>
            <a:r>
              <a:rPr lang="fr-FR" sz="1800" dirty="0" smtClean="0">
                <a:solidFill>
                  <a:schemeClr val="tx1"/>
                </a:solidFill>
              </a:rPr>
              <a:t>Les gants isolants : NF C 18-415</a:t>
            </a:r>
          </a:p>
          <a:p>
            <a:pPr>
              <a:buFont typeface="Wingdings" pitchFamily="2" charset="2"/>
              <a:buChar char="Ø"/>
            </a:pPr>
            <a:r>
              <a:rPr lang="fr-FR" sz="1800" dirty="0" smtClean="0">
                <a:solidFill>
                  <a:schemeClr val="tx1"/>
                </a:solidFill>
              </a:rPr>
              <a:t>L’écran facial : NF S 77-1xx – EN 166</a:t>
            </a:r>
          </a:p>
          <a:p>
            <a:pPr>
              <a:buFont typeface="Wingdings" pitchFamily="2" charset="2"/>
              <a:buChar char="Ø"/>
            </a:pPr>
            <a:r>
              <a:rPr lang="fr-FR" sz="1800" dirty="0" smtClean="0">
                <a:solidFill>
                  <a:schemeClr val="tx1"/>
                </a:solidFill>
              </a:rPr>
              <a:t>Le cadenas et le macaron de consignation</a:t>
            </a:r>
          </a:p>
          <a:p>
            <a:pPr>
              <a:buFont typeface="Wingdings" pitchFamily="2" charset="2"/>
              <a:buChar char="Ø"/>
            </a:pPr>
            <a:r>
              <a:rPr lang="fr-FR" sz="1800" dirty="0" smtClean="0">
                <a:solidFill>
                  <a:schemeClr val="tx1"/>
                </a:solidFill>
              </a:rPr>
              <a:t>L’outillage de sécurité</a:t>
            </a:r>
          </a:p>
          <a:p>
            <a:pPr>
              <a:buFont typeface="Wingdings" pitchFamily="2" charset="2"/>
              <a:buChar char="Ø"/>
            </a:pPr>
            <a:r>
              <a:rPr lang="fr-FR" sz="1800" dirty="0" smtClean="0">
                <a:solidFill>
                  <a:schemeClr val="tx1"/>
                </a:solidFill>
              </a:rPr>
              <a:t>Le vérificateur d'absence de tension:</a:t>
            </a:r>
          </a:p>
          <a:p>
            <a:pPr marL="800100" lvl="2" indent="0">
              <a:buNone/>
            </a:pPr>
            <a:r>
              <a:rPr lang="fr-FR" sz="1200" dirty="0" smtClean="0"/>
              <a:t>  </a:t>
            </a:r>
            <a:r>
              <a:rPr lang="fr-FR" sz="1600" dirty="0" smtClean="0"/>
              <a:t>NF C 18-310 et NF C 18-311</a:t>
            </a:r>
          </a:p>
          <a:p>
            <a:pPr>
              <a:buFont typeface="Wingdings" pitchFamily="2" charset="2"/>
              <a:buChar char="Ø"/>
            </a:pPr>
            <a:endParaRPr lang="fr-FR" sz="2800" dirty="0" smtClean="0">
              <a:solidFill>
                <a:srgbClr val="333399"/>
              </a:solidFill>
            </a:endParaRPr>
          </a:p>
        </p:txBody>
      </p:sp>
      <p:graphicFrame>
        <p:nvGraphicFramePr>
          <p:cNvPr id="128003" name="Object 7"/>
          <p:cNvGraphicFramePr>
            <a:graphicFrameLocks noChangeAspect="1"/>
          </p:cNvGraphicFramePr>
          <p:nvPr/>
        </p:nvGraphicFramePr>
        <p:xfrm>
          <a:off x="2411413" y="4652963"/>
          <a:ext cx="2381250" cy="1552575"/>
        </p:xfrm>
        <a:graphic>
          <a:graphicData uri="http://schemas.openxmlformats.org/presentationml/2006/ole">
            <p:oleObj spid="_x0000_s128049" name="Image Bitmap" r:id="rId4" imgW="2381582" imgH="1552792" progId="PBrush">
              <p:embed/>
            </p:oleObj>
          </a:graphicData>
        </a:graphic>
      </p:graphicFrame>
      <p:pic>
        <p:nvPicPr>
          <p:cNvPr id="128004"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275388" y="4221163"/>
            <a:ext cx="1368425" cy="24114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8005" name="Titre 1"/>
          <p:cNvSpPr>
            <a:spLocks noGrp="1"/>
          </p:cNvSpPr>
          <p:nvPr>
            <p:ph type="title"/>
          </p:nvPr>
        </p:nvSpPr>
        <p:spPr>
          <a:xfrm>
            <a:off x="1398588" y="188913"/>
            <a:ext cx="7197725" cy="1079500"/>
          </a:xfrm>
        </p:spPr>
        <p:txBody>
          <a:bodyPr/>
          <a:lstStyle/>
          <a:p>
            <a:pPr algn="ctr"/>
            <a:r>
              <a:rPr lang="fr-FR" dirty="0" smtClean="0"/>
              <a:t>LES ÉQUIPEMENTS DE PROTECTIONS INDIVIDUELS E P I</a:t>
            </a:r>
          </a:p>
        </p:txBody>
      </p:sp>
      <p:sp>
        <p:nvSpPr>
          <p:cNvPr id="128006"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1D4F07-5CCD-46FE-837D-8B45F0FDEE3D}" type="slidenum">
              <a:rPr lang="fr-FR" sz="1400" b="1"/>
              <a:pPr>
                <a:spcBef>
                  <a:spcPct val="50000"/>
                </a:spcBef>
              </a:pPr>
              <a:t>96</a:t>
            </a:fld>
            <a:endParaRPr lang="fr-FR" sz="1400" b="1"/>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174086"/>
          <p:cNvSpPr>
            <a:spLocks noChangeArrowheads="1"/>
          </p:cNvSpPr>
          <p:nvPr/>
        </p:nvSpPr>
        <p:spPr bwMode="auto">
          <a:xfrm>
            <a:off x="4787900" y="4519613"/>
            <a:ext cx="2808288" cy="2109787"/>
          </a:xfrm>
          <a:prstGeom prst="rect">
            <a:avLst/>
          </a:prstGeom>
          <a:solidFill>
            <a:schemeClr val="accent1"/>
          </a:solidFill>
          <a:ln w="9525" algn="ctr">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z="2400"/>
          </a:p>
        </p:txBody>
      </p:sp>
      <p:sp>
        <p:nvSpPr>
          <p:cNvPr id="129027" name="Rectangle 4"/>
          <p:cNvSpPr>
            <a:spLocks noChangeArrowheads="1"/>
          </p:cNvSpPr>
          <p:nvPr/>
        </p:nvSpPr>
        <p:spPr bwMode="auto">
          <a:xfrm>
            <a:off x="1535113" y="4519613"/>
            <a:ext cx="2665412" cy="2109787"/>
          </a:xfrm>
          <a:prstGeom prst="rect">
            <a:avLst/>
          </a:prstGeom>
          <a:solidFill>
            <a:schemeClr val="accent1"/>
          </a:solidFill>
          <a:ln w="9525" algn="ctr">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sz="2400"/>
          </a:p>
        </p:txBody>
      </p:sp>
      <p:sp>
        <p:nvSpPr>
          <p:cNvPr id="129028" name="Rectangle 2"/>
          <p:cNvSpPr>
            <a:spLocks noGrp="1" noChangeArrowheads="1"/>
          </p:cNvSpPr>
          <p:nvPr>
            <p:ph type="title"/>
          </p:nvPr>
        </p:nvSpPr>
        <p:spPr>
          <a:xfrm>
            <a:off x="1908175" y="1576388"/>
            <a:ext cx="3578225" cy="608012"/>
          </a:xfrm>
        </p:spPr>
        <p:txBody>
          <a:bodyPr/>
          <a:lstStyle/>
          <a:p>
            <a:r>
              <a:rPr lang="fr-FR" smtClean="0">
                <a:solidFill>
                  <a:schemeClr val="tx1"/>
                </a:solidFill>
              </a:rPr>
              <a:t>Le casque</a:t>
            </a:r>
          </a:p>
        </p:txBody>
      </p:sp>
      <p:sp>
        <p:nvSpPr>
          <p:cNvPr id="129029" name="Rectangle 3"/>
          <p:cNvSpPr>
            <a:spLocks noGrp="1" noChangeArrowheads="1"/>
          </p:cNvSpPr>
          <p:nvPr>
            <p:ph type="body" idx="1"/>
          </p:nvPr>
        </p:nvSpPr>
        <p:spPr>
          <a:xfrm>
            <a:off x="971550" y="2214563"/>
            <a:ext cx="6913563" cy="2273300"/>
          </a:xfrm>
        </p:spPr>
        <p:txBody>
          <a:bodyPr/>
          <a:lstStyle/>
          <a:p>
            <a:pPr lvl="1">
              <a:lnSpc>
                <a:spcPct val="90000"/>
              </a:lnSpc>
            </a:pPr>
            <a:r>
              <a:rPr lang="fr-FR" sz="1800" dirty="0" smtClean="0"/>
              <a:t>il doit être conforme à la norme : NF S 72-202</a:t>
            </a:r>
          </a:p>
          <a:p>
            <a:pPr lvl="1">
              <a:lnSpc>
                <a:spcPct val="90000"/>
              </a:lnSpc>
            </a:pPr>
            <a:r>
              <a:rPr lang="fr-FR" sz="1800" dirty="0" smtClean="0"/>
              <a:t>il doit être porté dans les zones où il y a risques :</a:t>
            </a:r>
          </a:p>
          <a:p>
            <a:pPr lvl="2">
              <a:lnSpc>
                <a:spcPct val="90000"/>
              </a:lnSpc>
            </a:pPr>
            <a:r>
              <a:rPr lang="fr-FR" dirty="0" smtClean="0"/>
              <a:t>de chute d'objet (matériaux)</a:t>
            </a:r>
          </a:p>
          <a:p>
            <a:pPr lvl="2">
              <a:lnSpc>
                <a:spcPct val="90000"/>
              </a:lnSpc>
            </a:pPr>
            <a:r>
              <a:rPr lang="fr-FR" dirty="0" smtClean="0"/>
              <a:t>de choc à la tête (obstacle à hauteur d'homme)</a:t>
            </a:r>
          </a:p>
          <a:p>
            <a:pPr lvl="2">
              <a:lnSpc>
                <a:spcPct val="90000"/>
              </a:lnSpc>
            </a:pPr>
            <a:r>
              <a:rPr lang="fr-FR" dirty="0" smtClean="0"/>
              <a:t>de chute de hauteur (plus de 3 mètres)</a:t>
            </a:r>
          </a:p>
          <a:p>
            <a:pPr lvl="2">
              <a:lnSpc>
                <a:spcPct val="90000"/>
              </a:lnSpc>
            </a:pPr>
            <a:r>
              <a:rPr lang="fr-FR" dirty="0" smtClean="0"/>
              <a:t>de contact électrique au niveau de la tête</a:t>
            </a:r>
          </a:p>
          <a:p>
            <a:pPr lvl="2">
              <a:lnSpc>
                <a:spcPct val="90000"/>
              </a:lnSpc>
            </a:pPr>
            <a:endParaRPr lang="fr-FR" dirty="0" smtClean="0"/>
          </a:p>
        </p:txBody>
      </p:sp>
      <p:pic>
        <p:nvPicPr>
          <p:cNvPr id="129030" name="Picture 4" descr="CASQUE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399338" y="1268413"/>
            <a:ext cx="1724025" cy="1347787"/>
          </a:xfrm>
          <a:prstGeom prst="rect">
            <a:avLst/>
          </a:prstGeom>
          <a:solidFill>
            <a:srgbClr val="FFFFFF"/>
          </a:solidFill>
          <a:ln>
            <a:noFill/>
          </a:ln>
          <a:extLst>
            <a:ext uri="{91240B29-F687-4F45-9708-019B960494DF}">
              <a14:hiddenLine xmlns="" xmlns:a14="http://schemas.microsoft.com/office/drawing/2010/main" w="9525">
                <a:solidFill>
                  <a:schemeClr val="tx1"/>
                </a:solidFill>
                <a:miter lim="800000"/>
                <a:headEnd/>
                <a:tailEnd/>
              </a14:hiddenLine>
            </a:ext>
          </a:extLst>
        </p:spPr>
      </p:pic>
      <p:sp>
        <p:nvSpPr>
          <p:cNvPr id="129031" name="ZoneTexte 3"/>
          <p:cNvSpPr txBox="1">
            <a:spLocks noChangeArrowheads="1"/>
          </p:cNvSpPr>
          <p:nvPr/>
        </p:nvSpPr>
        <p:spPr bwMode="auto">
          <a:xfrm>
            <a:off x="1716088" y="4691063"/>
            <a:ext cx="2303462" cy="83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a:t>Casque + écran facial anti-UV (arc électrique)</a:t>
            </a:r>
          </a:p>
          <a:p>
            <a:r>
              <a:rPr lang="fr-FR" sz="1600"/>
              <a:t>NORME NF EN 397</a:t>
            </a:r>
          </a:p>
        </p:txBody>
      </p:sp>
      <p:pic>
        <p:nvPicPr>
          <p:cNvPr id="129032"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395538" y="5838825"/>
            <a:ext cx="942975" cy="7905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29033" name="Rectangle 19"/>
          <p:cNvSpPr>
            <a:spLocks noChangeArrowheads="1"/>
          </p:cNvSpPr>
          <p:nvPr/>
        </p:nvSpPr>
        <p:spPr bwMode="auto">
          <a:xfrm>
            <a:off x="4551363" y="457200"/>
            <a:ext cx="0" cy="0"/>
          </a:xfrm>
          <a:prstGeom prst="rect">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9034" name="Rectangle 33"/>
          <p:cNvSpPr>
            <a:spLocks noChangeArrowheads="1"/>
          </p:cNvSpPr>
          <p:nvPr/>
        </p:nvSpPr>
        <p:spPr bwMode="auto">
          <a:xfrm>
            <a:off x="4551363" y="457200"/>
            <a:ext cx="0" cy="0"/>
          </a:xfrm>
          <a:prstGeom prst="rect">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9035" name="ZoneTexte 174085"/>
          <p:cNvSpPr txBox="1">
            <a:spLocks noChangeArrowheads="1"/>
          </p:cNvSpPr>
          <p:nvPr/>
        </p:nvSpPr>
        <p:spPr bwMode="auto">
          <a:xfrm>
            <a:off x="4932363" y="4622800"/>
            <a:ext cx="2386012" cy="1077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a:t>Ecran de protection oculaire et facial anti UV(arc électrique)</a:t>
            </a:r>
          </a:p>
          <a:p>
            <a:r>
              <a:rPr lang="fr-FR" sz="1600"/>
              <a:t>NORMR NF EN166</a:t>
            </a:r>
          </a:p>
        </p:txBody>
      </p:sp>
      <p:pic>
        <p:nvPicPr>
          <p:cNvPr id="129036" name="Picture 36"/>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664200" y="5791200"/>
            <a:ext cx="923925" cy="819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9037" name="Titre 1"/>
          <p:cNvSpPr txBox="1">
            <a:spLocks/>
          </p:cNvSpPr>
          <p:nvPr/>
        </p:nvSpPr>
        <p:spPr bwMode="auto">
          <a:xfrm>
            <a:off x="1398588" y="188913"/>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PROTECTIONS INDIVIDUELS E P I</a:t>
            </a:r>
          </a:p>
        </p:txBody>
      </p:sp>
      <p:sp>
        <p:nvSpPr>
          <p:cNvPr id="129038" name="Text Box 15"/>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A02B1F5-0475-4965-B348-1489A7F52028}" type="slidenum">
              <a:rPr lang="fr-FR" sz="1400" b="1"/>
              <a:pPr>
                <a:spcBef>
                  <a:spcPct val="50000"/>
                </a:spcBef>
              </a:pPr>
              <a:t>97</a:t>
            </a:fld>
            <a:endParaRPr lang="fr-FR" sz="1400" b="1"/>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2994" name="Rectangle 2"/>
          <p:cNvSpPr>
            <a:spLocks noGrp="1" noChangeArrowheads="1"/>
          </p:cNvSpPr>
          <p:nvPr>
            <p:ph type="body" idx="1"/>
          </p:nvPr>
        </p:nvSpPr>
        <p:spPr>
          <a:xfrm>
            <a:off x="1476375" y="2132013"/>
            <a:ext cx="6362700" cy="4033837"/>
          </a:xfrm>
        </p:spPr>
        <p:txBody>
          <a:bodyPr/>
          <a:lstStyle/>
          <a:p>
            <a:pPr>
              <a:lnSpc>
                <a:spcPct val="90000"/>
              </a:lnSpc>
              <a:buFont typeface="Arial" pitchFamily="34" charset="0"/>
              <a:buChar char="•"/>
            </a:pPr>
            <a:r>
              <a:rPr lang="fr-FR" sz="1600" dirty="0" smtClean="0">
                <a:solidFill>
                  <a:schemeClr val="tx1"/>
                </a:solidFill>
              </a:rPr>
              <a:t>Risques au niveau des yeux</a:t>
            </a:r>
          </a:p>
          <a:p>
            <a:pPr lvl="1">
              <a:lnSpc>
                <a:spcPct val="90000"/>
              </a:lnSpc>
              <a:buFont typeface="Wingdings" pitchFamily="2" charset="2"/>
              <a:buChar char="Ø"/>
            </a:pPr>
            <a:r>
              <a:rPr lang="fr-FR" sz="1600" dirty="0" smtClean="0"/>
              <a:t>Ultraviolets</a:t>
            </a:r>
          </a:p>
          <a:p>
            <a:pPr lvl="1">
              <a:lnSpc>
                <a:spcPct val="90000"/>
              </a:lnSpc>
              <a:buFont typeface="Wingdings" pitchFamily="2" charset="2"/>
              <a:buChar char="Ø"/>
            </a:pPr>
            <a:r>
              <a:rPr lang="fr-FR" sz="1600" dirty="0" smtClean="0"/>
              <a:t>Projections de particules</a:t>
            </a:r>
          </a:p>
          <a:p>
            <a:pPr marL="0" indent="0">
              <a:lnSpc>
                <a:spcPct val="90000"/>
              </a:lnSpc>
              <a:buNone/>
            </a:pPr>
            <a:r>
              <a:rPr lang="fr-FR" sz="1600" b="0" dirty="0" smtClean="0">
                <a:solidFill>
                  <a:schemeClr val="tx1"/>
                </a:solidFill>
              </a:rPr>
              <a:t>(conforme à la norme EN 166)</a:t>
            </a:r>
          </a:p>
          <a:p>
            <a:pPr>
              <a:lnSpc>
                <a:spcPct val="90000"/>
              </a:lnSpc>
              <a:buFont typeface="Arial" pitchFamily="34" charset="0"/>
              <a:buChar char="•"/>
            </a:pPr>
            <a:r>
              <a:rPr lang="fr-FR" sz="1600" dirty="0" smtClean="0">
                <a:solidFill>
                  <a:schemeClr val="tx1"/>
                </a:solidFill>
              </a:rPr>
              <a:t>Les écrans faciaux doivent être portés obligatoirement :</a:t>
            </a:r>
          </a:p>
          <a:p>
            <a:pPr lvl="1">
              <a:lnSpc>
                <a:spcPct val="90000"/>
              </a:lnSpc>
              <a:buFont typeface="Wingdings" pitchFamily="2" charset="2"/>
              <a:buChar char="Ø"/>
            </a:pPr>
            <a:r>
              <a:rPr lang="fr-FR" sz="1600" dirty="0" smtClean="0"/>
              <a:t>lors des travaux ou interventions au voisinage </a:t>
            </a:r>
          </a:p>
          <a:p>
            <a:pPr lvl="1">
              <a:lnSpc>
                <a:spcPct val="90000"/>
              </a:lnSpc>
              <a:buFont typeface="Wingdings" pitchFamily="2" charset="2"/>
              <a:buChar char="Ø"/>
            </a:pPr>
            <a:r>
              <a:rPr lang="fr-FR" sz="1600" dirty="0" smtClean="0"/>
              <a:t>lors des étapes sous tension des interventions</a:t>
            </a:r>
          </a:p>
          <a:p>
            <a:pPr lvl="1">
              <a:lnSpc>
                <a:spcPct val="90000"/>
              </a:lnSpc>
              <a:buFont typeface="Wingdings" pitchFamily="2" charset="2"/>
              <a:buChar char="Ø"/>
            </a:pPr>
            <a:r>
              <a:rPr lang="fr-FR" sz="1600" dirty="0" smtClean="0"/>
              <a:t>lors des opérations de contrôle, essais, mesurages </a:t>
            </a:r>
          </a:p>
          <a:p>
            <a:pPr lvl="1">
              <a:lnSpc>
                <a:spcPct val="90000"/>
              </a:lnSpc>
              <a:buFont typeface="Wingdings" pitchFamily="2" charset="2"/>
              <a:buChar char="Ø"/>
            </a:pPr>
            <a:r>
              <a:rPr lang="fr-FR" sz="1600" dirty="0" smtClean="0"/>
              <a:t>lors de la mise en place des dispositifs de mise à la terre et en court-circuit.</a:t>
            </a:r>
          </a:p>
          <a:p>
            <a:pPr>
              <a:lnSpc>
                <a:spcPct val="90000"/>
              </a:lnSpc>
            </a:pPr>
            <a:endParaRPr lang="fr-FR" sz="2800" dirty="0" smtClean="0">
              <a:solidFill>
                <a:srgbClr val="333399"/>
              </a:solidFill>
            </a:endParaRPr>
          </a:p>
        </p:txBody>
      </p:sp>
      <p:sp>
        <p:nvSpPr>
          <p:cNvPr id="130051" name="Rectangle 5"/>
          <p:cNvSpPr>
            <a:spLocks noGrp="1" noChangeArrowheads="1"/>
          </p:cNvSpPr>
          <p:nvPr>
            <p:ph type="title"/>
          </p:nvPr>
        </p:nvSpPr>
        <p:spPr>
          <a:xfrm>
            <a:off x="1403350" y="1412875"/>
            <a:ext cx="7197725" cy="622300"/>
          </a:xfrm>
          <a:noFill/>
        </p:spPr>
        <p:txBody>
          <a:bodyPr/>
          <a:lstStyle/>
          <a:p>
            <a:pPr algn="ctr"/>
            <a:r>
              <a:rPr lang="fr-FR" smtClean="0">
                <a:solidFill>
                  <a:schemeClr val="tx1"/>
                </a:solidFill>
              </a:rPr>
              <a:t>L’écran facial</a:t>
            </a:r>
          </a:p>
        </p:txBody>
      </p:sp>
      <p:pic>
        <p:nvPicPr>
          <p:cNvPr id="130052" name="Picture 8"/>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219700" y="4797152"/>
            <a:ext cx="1800225" cy="19161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0054"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4722A18-B4AD-4B86-8783-6AEAEE8692DA}" type="slidenum">
              <a:rPr lang="fr-FR" sz="1400" b="1"/>
              <a:pPr>
                <a:spcBef>
                  <a:spcPct val="50000"/>
                </a:spcBef>
              </a:pPr>
              <a:t>98</a:t>
            </a:fld>
            <a:endParaRPr lang="fr-FR" sz="1400" b="1"/>
          </a:p>
        </p:txBody>
      </p:sp>
      <p:sp>
        <p:nvSpPr>
          <p:cNvPr id="7" name="Titre 1"/>
          <p:cNvSpPr txBox="1">
            <a:spLocks/>
          </p:cNvSpPr>
          <p:nvPr/>
        </p:nvSpPr>
        <p:spPr bwMode="auto">
          <a:xfrm>
            <a:off x="1398588" y="188913"/>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PROTECTIONS INDIVIDUELS E P I</a:t>
            </a: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5"/>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224141" y="1860550"/>
            <a:ext cx="1884363" cy="304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Espace réservé du contenu 1"/>
          <p:cNvSpPr>
            <a:spLocks noGrp="1"/>
          </p:cNvSpPr>
          <p:nvPr>
            <p:ph idx="1"/>
          </p:nvPr>
        </p:nvSpPr>
        <p:spPr>
          <a:xfrm>
            <a:off x="971600" y="1628800"/>
            <a:ext cx="6912371" cy="4451350"/>
          </a:xfrm>
        </p:spPr>
        <p:txBody>
          <a:bodyPr/>
          <a:lstStyle/>
          <a:p>
            <a:pPr marL="0" indent="0">
              <a:buFontTx/>
              <a:buNone/>
              <a:defRPr/>
            </a:pPr>
            <a:r>
              <a:rPr lang="fr-FR" sz="2000" dirty="0">
                <a:solidFill>
                  <a:schemeClr val="tx1"/>
                </a:solidFill>
              </a:rPr>
              <a:t>Gants en matériau isolant pour les opérations </a:t>
            </a:r>
            <a:r>
              <a:rPr lang="fr-FR" sz="2000" dirty="0" smtClean="0">
                <a:solidFill>
                  <a:schemeClr val="tx1"/>
                </a:solidFill>
              </a:rPr>
              <a:t>électriques</a:t>
            </a:r>
          </a:p>
          <a:p>
            <a:pPr marL="0" indent="0">
              <a:buNone/>
              <a:defRPr/>
            </a:pPr>
            <a:endParaRPr lang="fr-FR" b="0" dirty="0">
              <a:solidFill>
                <a:schemeClr val="tx1"/>
              </a:solidFill>
            </a:endParaRPr>
          </a:p>
          <a:p>
            <a:pPr>
              <a:buFont typeface="Wingdings" pitchFamily="2" charset="2"/>
              <a:buChar char="Ø"/>
              <a:defRPr/>
            </a:pPr>
            <a:r>
              <a:rPr lang="fr-FR" sz="1800" b="0" dirty="0" smtClean="0">
                <a:solidFill>
                  <a:schemeClr val="tx1"/>
                </a:solidFill>
              </a:rPr>
              <a:t>Il </a:t>
            </a:r>
            <a:r>
              <a:rPr lang="fr-FR" sz="1800" b="0" dirty="0">
                <a:solidFill>
                  <a:schemeClr val="tx1"/>
                </a:solidFill>
              </a:rPr>
              <a:t>s’agit de protéger les mains contre les risques de contact direct avec des pièces nues sous tension.</a:t>
            </a:r>
          </a:p>
          <a:p>
            <a:pPr>
              <a:buFont typeface="Wingdings" pitchFamily="2" charset="2"/>
              <a:buChar char="Ø"/>
              <a:defRPr/>
            </a:pPr>
            <a:r>
              <a:rPr lang="fr-FR" sz="1800" b="0" dirty="0">
                <a:solidFill>
                  <a:schemeClr val="tx1"/>
                </a:solidFill>
              </a:rPr>
              <a:t>Il  existe  des  gants  isolants  sans  protection  mécanique  et  des  gants  composites  avec protection </a:t>
            </a:r>
            <a:r>
              <a:rPr lang="fr-FR" sz="1800" b="0" dirty="0" smtClean="0">
                <a:solidFill>
                  <a:schemeClr val="tx1"/>
                </a:solidFill>
              </a:rPr>
              <a:t>mécanique. Ces </a:t>
            </a:r>
            <a:r>
              <a:rPr lang="fr-FR" sz="1800" b="0" dirty="0">
                <a:solidFill>
                  <a:schemeClr val="tx1"/>
                </a:solidFill>
              </a:rPr>
              <a:t>deux  types  de  gants  font  l’objet  d’un  marquage  réglementaire  et  d’un  marquage  normatif suivant la norme </a:t>
            </a:r>
            <a:r>
              <a:rPr lang="fr-FR" sz="1800" dirty="0">
                <a:solidFill>
                  <a:schemeClr val="tx1"/>
                </a:solidFill>
              </a:rPr>
              <a:t>NF EN 60903</a:t>
            </a:r>
            <a:r>
              <a:rPr lang="fr-FR" sz="1800" b="0" dirty="0">
                <a:solidFill>
                  <a:schemeClr val="tx1"/>
                </a:solidFill>
              </a:rPr>
              <a:t>.</a:t>
            </a:r>
          </a:p>
          <a:p>
            <a:pPr>
              <a:buFont typeface="Wingdings" pitchFamily="2" charset="2"/>
              <a:buChar char="Ø"/>
              <a:defRPr/>
            </a:pPr>
            <a:r>
              <a:rPr lang="fr-FR" sz="1800" b="0" dirty="0" smtClean="0">
                <a:solidFill>
                  <a:schemeClr val="tx1"/>
                </a:solidFill>
              </a:rPr>
              <a:t>Les  </a:t>
            </a:r>
            <a:r>
              <a:rPr lang="fr-FR" sz="1800" b="0" dirty="0">
                <a:solidFill>
                  <a:schemeClr val="tx1"/>
                </a:solidFill>
              </a:rPr>
              <a:t>gants </a:t>
            </a:r>
            <a:r>
              <a:rPr lang="fr-FR" sz="1800" b="0" dirty="0" smtClean="0">
                <a:solidFill>
                  <a:schemeClr val="tx1"/>
                </a:solidFill>
              </a:rPr>
              <a:t>sont classés et repérés  </a:t>
            </a:r>
            <a:r>
              <a:rPr lang="fr-FR" sz="1800" b="0" dirty="0">
                <a:solidFill>
                  <a:schemeClr val="tx1"/>
                </a:solidFill>
              </a:rPr>
              <a:t>en </a:t>
            </a:r>
            <a:r>
              <a:rPr lang="fr-FR" sz="1800" b="0" dirty="0" smtClean="0">
                <a:solidFill>
                  <a:schemeClr val="tx1"/>
                </a:solidFill>
              </a:rPr>
              <a:t>fonction  </a:t>
            </a:r>
            <a:r>
              <a:rPr lang="fr-FR" sz="1800" b="0" dirty="0">
                <a:solidFill>
                  <a:schemeClr val="tx1"/>
                </a:solidFill>
              </a:rPr>
              <a:t>de  leur  tension  maximale  d’emploi.  </a:t>
            </a:r>
            <a:r>
              <a:rPr lang="fr-FR" sz="1800" b="0" dirty="0" smtClean="0">
                <a:solidFill>
                  <a:schemeClr val="tx1"/>
                </a:solidFill>
              </a:rPr>
              <a:t>(Voir le tableau page suivante)</a:t>
            </a:r>
            <a:endParaRPr lang="fr-FR" sz="1800" b="0" dirty="0">
              <a:solidFill>
                <a:schemeClr val="tx1"/>
              </a:solidFill>
            </a:endParaRPr>
          </a:p>
        </p:txBody>
      </p:sp>
      <p:sp>
        <p:nvSpPr>
          <p:cNvPr id="131077"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E254F9-D99F-4E42-9EED-1CEFF39EE6E6}" type="slidenum">
              <a:rPr lang="fr-FR" sz="1400" b="1"/>
              <a:pPr>
                <a:spcBef>
                  <a:spcPct val="50000"/>
                </a:spcBef>
              </a:pPr>
              <a:t>99</a:t>
            </a:fld>
            <a:endParaRPr lang="fr-FR" sz="1400" b="1"/>
          </a:p>
        </p:txBody>
      </p:sp>
      <p:sp>
        <p:nvSpPr>
          <p:cNvPr id="8" name="Titre 1"/>
          <p:cNvSpPr txBox="1">
            <a:spLocks/>
          </p:cNvSpPr>
          <p:nvPr/>
        </p:nvSpPr>
        <p:spPr bwMode="auto">
          <a:xfrm>
            <a:off x="1398588" y="188913"/>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PROTECTIONS INDIVIDUELS E P I</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32" name="ZoneTexte 5"/>
          <p:cNvSpPr txBox="1">
            <a:spLocks noChangeArrowheads="1"/>
          </p:cNvSpPr>
          <p:nvPr/>
        </p:nvSpPr>
        <p:spPr bwMode="auto">
          <a:xfrm>
            <a:off x="1043608" y="1772816"/>
            <a:ext cx="7848997"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800" dirty="0" smtClean="0"/>
              <a:t>Tableau  </a:t>
            </a:r>
            <a:r>
              <a:rPr lang="fr-FR" sz="1800" dirty="0"/>
              <a:t>– Tension maximale d’utilisation pour les gants en matériau isolant</a:t>
            </a:r>
          </a:p>
        </p:txBody>
      </p:sp>
      <p:sp>
        <p:nvSpPr>
          <p:cNvPr id="132133" name="Titre 1"/>
          <p:cNvSpPr>
            <a:spLocks noGrp="1"/>
          </p:cNvSpPr>
          <p:nvPr>
            <p:ph type="title"/>
          </p:nvPr>
        </p:nvSpPr>
        <p:spPr>
          <a:xfrm>
            <a:off x="1398588" y="188913"/>
            <a:ext cx="7197725" cy="1079500"/>
          </a:xfrm>
        </p:spPr>
        <p:txBody>
          <a:bodyPr/>
          <a:lstStyle/>
          <a:p>
            <a:pPr algn="ctr"/>
            <a:r>
              <a:rPr lang="fr-FR" dirty="0" smtClean="0"/>
              <a:t>LES ÉQUIPEMENTS DE PROTECTIONS INDIVIDUELS E P I</a:t>
            </a:r>
          </a:p>
        </p:txBody>
      </p:sp>
      <p:sp>
        <p:nvSpPr>
          <p:cNvPr id="132134" name="Text Box 39"/>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73E9AE-644A-4920-A909-ADB6B994C671}" type="slidenum">
              <a:rPr lang="fr-FR" sz="1400" b="1"/>
              <a:pPr>
                <a:spcBef>
                  <a:spcPct val="50000"/>
                </a:spcBef>
              </a:pPr>
              <a:t>100</a:t>
            </a:fld>
            <a:endParaRPr lang="fr-FR" sz="1400" b="1"/>
          </a:p>
        </p:txBody>
      </p:sp>
      <p:pic>
        <p:nvPicPr>
          <p:cNvPr id="6" name="Picture 1"/>
          <p:cNvPicPr>
            <a:picLocks noChangeAspect="1" noChangeArrowheads="1"/>
          </p:cNvPicPr>
          <p:nvPr/>
        </p:nvPicPr>
        <p:blipFill>
          <a:blip r:embed="rId2" cstate="print"/>
          <a:srcRect/>
          <a:stretch>
            <a:fillRect/>
          </a:stretch>
        </p:blipFill>
        <p:spPr bwMode="auto">
          <a:xfrm>
            <a:off x="1403648" y="2276872"/>
            <a:ext cx="6638098" cy="24482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nvPr>
        </p:nvGraphicFramePr>
        <p:xfrm>
          <a:off x="1403350" y="2781300"/>
          <a:ext cx="7543800" cy="2967040"/>
        </p:xfrm>
        <a:graphic>
          <a:graphicData uri="http://schemas.openxmlformats.org/drawingml/2006/table">
            <a:tbl>
              <a:tblPr firstRow="1" bandRow="1">
                <a:tableStyleId>{F5AB1C69-6EDB-4FF4-983F-18BD219EF322}</a:tableStyleId>
              </a:tblPr>
              <a:tblGrid>
                <a:gridCol w="3771900"/>
                <a:gridCol w="3771900"/>
              </a:tblGrid>
              <a:tr h="370880">
                <a:tc>
                  <a:txBody>
                    <a:bodyPr/>
                    <a:lstStyle/>
                    <a:p>
                      <a:pPr algn="ctr"/>
                      <a:r>
                        <a:rPr lang="fr-FR" sz="1800" dirty="0" smtClean="0">
                          <a:solidFill>
                            <a:schemeClr val="tx1"/>
                          </a:solidFill>
                        </a:rPr>
                        <a:t>Catégorie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Résistant</a:t>
                      </a:r>
                      <a:r>
                        <a:rPr lang="fr-FR" sz="1800" baseline="0" dirty="0" smtClean="0">
                          <a:solidFill>
                            <a:schemeClr val="tx1"/>
                          </a:solidFill>
                        </a:rPr>
                        <a:t> à</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A</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Acide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H</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Huile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C</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Très basse température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W</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Très haute température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Z</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Ozone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P</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Humidité</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gridSpan="2">
                  <a:txBody>
                    <a:bodyPr/>
                    <a:lstStyle/>
                    <a:p>
                      <a:pPr algn="ctr"/>
                      <a:r>
                        <a:rPr lang="fr-FR" sz="1800" dirty="0" smtClean="0">
                          <a:solidFill>
                            <a:schemeClr val="tx1"/>
                          </a:solidFill>
                        </a:rPr>
                        <a:t>Note : Toute combinaison de catégorie peut être utilisée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fr-FR"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51583" name="ZoneTexte 4"/>
          <p:cNvSpPr txBox="1">
            <a:spLocks noChangeArrowheads="1"/>
          </p:cNvSpPr>
          <p:nvPr/>
        </p:nvSpPr>
        <p:spPr bwMode="auto">
          <a:xfrm>
            <a:off x="1619250" y="1700213"/>
            <a:ext cx="7273925" cy="9233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defRPr/>
            </a:pPr>
            <a:r>
              <a:rPr lang="fr-FR" sz="1800" dirty="0" smtClean="0"/>
              <a:t>Cette classification peut être complétée en fonction des propriétés de résistance des gants aux conditions d’environnement. Voir le Tableau  ci-dessous :</a:t>
            </a:r>
          </a:p>
        </p:txBody>
      </p:sp>
      <p:sp>
        <p:nvSpPr>
          <p:cNvPr id="133151" name="Titre 1"/>
          <p:cNvSpPr>
            <a:spLocks noGrp="1"/>
          </p:cNvSpPr>
          <p:nvPr>
            <p:ph type="title"/>
          </p:nvPr>
        </p:nvSpPr>
        <p:spPr>
          <a:xfrm>
            <a:off x="1398588" y="188913"/>
            <a:ext cx="7197725" cy="1079500"/>
          </a:xfrm>
        </p:spPr>
        <p:txBody>
          <a:bodyPr/>
          <a:lstStyle/>
          <a:p>
            <a:pPr algn="ctr"/>
            <a:r>
              <a:rPr lang="fr-FR" dirty="0" smtClean="0"/>
              <a:t>LES ÉQUIPEMENTS DE PROTECTIONS INDIVIDUELS E P I</a:t>
            </a:r>
          </a:p>
        </p:txBody>
      </p:sp>
      <p:sp>
        <p:nvSpPr>
          <p:cNvPr id="133152" name="Text Box 33"/>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718E72C-CB46-4AD5-873C-3B11851FB7E5}" type="slidenum">
              <a:rPr lang="fr-FR" sz="1400" b="1"/>
              <a:pPr>
                <a:spcBef>
                  <a:spcPct val="50000"/>
                </a:spcBef>
              </a:pPr>
              <a:t>101</a:t>
            </a:fld>
            <a:endParaRPr lang="fr-FR" sz="1400" b="1"/>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0947" name="Rectangle 3"/>
          <p:cNvSpPr>
            <a:spLocks noGrp="1" noChangeArrowheads="1"/>
          </p:cNvSpPr>
          <p:nvPr>
            <p:ph type="body" idx="1"/>
          </p:nvPr>
        </p:nvSpPr>
        <p:spPr>
          <a:xfrm>
            <a:off x="1114400" y="2532063"/>
            <a:ext cx="6337920" cy="4113212"/>
          </a:xfrm>
        </p:spPr>
        <p:txBody>
          <a:bodyPr/>
          <a:lstStyle/>
          <a:p>
            <a:pPr marL="0" indent="0" algn="just">
              <a:buNone/>
            </a:pPr>
            <a:r>
              <a:rPr lang="fr-FR" sz="2000" dirty="0" smtClean="0">
                <a:solidFill>
                  <a:schemeClr val="tx1"/>
                </a:solidFill>
              </a:rPr>
              <a:t>Les gants de manutention </a:t>
            </a:r>
            <a:r>
              <a:rPr lang="fr-FR" sz="2000" b="0" dirty="0" smtClean="0">
                <a:solidFill>
                  <a:schemeClr val="tx1"/>
                </a:solidFill>
              </a:rPr>
              <a:t>:</a:t>
            </a:r>
          </a:p>
          <a:p>
            <a:pPr marL="0" indent="0" algn="just">
              <a:buNone/>
            </a:pPr>
            <a:r>
              <a:rPr lang="fr-FR" sz="2000" b="0" dirty="0" smtClean="0">
                <a:solidFill>
                  <a:schemeClr val="tx1"/>
                </a:solidFill>
              </a:rPr>
              <a:t>Ils sont indispensables dans tous les travaux:  </a:t>
            </a:r>
          </a:p>
          <a:p>
            <a:pPr algn="just">
              <a:buFont typeface="Wingdings" pitchFamily="2" charset="2"/>
              <a:buChar char="Ø"/>
            </a:pPr>
            <a:r>
              <a:rPr lang="fr-FR" sz="2000" b="0" dirty="0" smtClean="0">
                <a:solidFill>
                  <a:schemeClr val="tx1"/>
                </a:solidFill>
              </a:rPr>
              <a:t>par-dessus  des gants isolants, </a:t>
            </a:r>
          </a:p>
          <a:p>
            <a:pPr algn="just">
              <a:buFont typeface="Wingdings" pitchFamily="2" charset="2"/>
              <a:buChar char="Ø"/>
            </a:pPr>
            <a:r>
              <a:rPr lang="fr-FR" sz="2000" b="0" dirty="0" smtClean="0">
                <a:solidFill>
                  <a:schemeClr val="tx1"/>
                </a:solidFill>
              </a:rPr>
              <a:t>dés qu’ il y a risque de piqûre, coupure, choc, coincements...</a:t>
            </a:r>
          </a:p>
        </p:txBody>
      </p:sp>
      <p:pic>
        <p:nvPicPr>
          <p:cNvPr id="210948" name="Picture 4" descr="SURGAN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932040" y="4365104"/>
            <a:ext cx="2133600" cy="1895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34148" name="Rectangle 68"/>
          <p:cNvSpPr>
            <a:spLocks noGrp="1" noChangeArrowheads="1"/>
          </p:cNvSpPr>
          <p:nvPr>
            <p:ph type="title"/>
          </p:nvPr>
        </p:nvSpPr>
        <p:spPr>
          <a:xfrm>
            <a:off x="1334715" y="1557338"/>
            <a:ext cx="7197725" cy="1079500"/>
          </a:xfrm>
          <a:noFill/>
        </p:spPr>
        <p:txBody>
          <a:bodyPr/>
          <a:lstStyle/>
          <a:p>
            <a:pPr algn="l"/>
            <a:r>
              <a:rPr lang="fr-FR" sz="2400" dirty="0" smtClean="0">
                <a:solidFill>
                  <a:schemeClr val="tx1"/>
                </a:solidFill>
              </a:rPr>
              <a:t>Les gants de manutention</a:t>
            </a:r>
          </a:p>
        </p:txBody>
      </p:sp>
      <p:sp>
        <p:nvSpPr>
          <p:cNvPr id="134149" name="Titre 1"/>
          <p:cNvSpPr txBox="1">
            <a:spLocks/>
          </p:cNvSpPr>
          <p:nvPr/>
        </p:nvSpPr>
        <p:spPr bwMode="auto">
          <a:xfrm>
            <a:off x="1398588" y="188913"/>
            <a:ext cx="7197725"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PROTECTIONS INDIVIDUELS E P I</a:t>
            </a:r>
          </a:p>
        </p:txBody>
      </p:sp>
      <p:sp>
        <p:nvSpPr>
          <p:cNvPr id="134150"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74E8D7F-1B08-463A-B22F-8DC6A99F1583}" type="slidenum">
              <a:rPr lang="fr-FR" sz="1400" b="1"/>
              <a:pPr>
                <a:spcBef>
                  <a:spcPct val="50000"/>
                </a:spcBef>
              </a:pPr>
              <a:t>102</a:t>
            </a:fld>
            <a:endParaRPr lang="fr-FR" sz="1400" b="1"/>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3"/>
          <p:cNvSpPr>
            <a:spLocks noGrp="1" noChangeArrowheads="1"/>
          </p:cNvSpPr>
          <p:nvPr>
            <p:ph type="title"/>
          </p:nvPr>
        </p:nvSpPr>
        <p:spPr>
          <a:xfrm>
            <a:off x="1475656" y="1485280"/>
            <a:ext cx="7197725" cy="863600"/>
          </a:xfrm>
          <a:noFill/>
          <a:effectLst>
            <a:outerShdw dist="107763" dir="2700000" algn="ctr" rotWithShape="0">
              <a:schemeClr val="bg1"/>
            </a:outerShdw>
          </a:effectLst>
        </p:spPr>
        <p:txBody>
          <a:bodyPr lIns="92075" tIns="46038" rIns="92075" bIns="46038"/>
          <a:lstStyle/>
          <a:p>
            <a:pPr algn="just"/>
            <a:r>
              <a:rPr lang="fr-FR" sz="2400" dirty="0" smtClean="0">
                <a:solidFill>
                  <a:schemeClr val="tx1"/>
                </a:solidFill>
              </a:rPr>
              <a:t>L’équipement individuel de sécurité</a:t>
            </a:r>
          </a:p>
        </p:txBody>
      </p:sp>
      <p:sp>
        <p:nvSpPr>
          <p:cNvPr id="135171" name="Rectangle 4"/>
          <p:cNvSpPr>
            <a:spLocks noGrp="1" noChangeArrowheads="1"/>
          </p:cNvSpPr>
          <p:nvPr>
            <p:ph type="body" idx="1"/>
          </p:nvPr>
        </p:nvSpPr>
        <p:spPr>
          <a:xfrm>
            <a:off x="1331640" y="2152650"/>
            <a:ext cx="6284912" cy="4340225"/>
          </a:xfrm>
          <a:noFill/>
        </p:spPr>
        <p:txBody>
          <a:bodyPr lIns="92075" tIns="46038" rIns="92075" bIns="46038"/>
          <a:lstStyle/>
          <a:p>
            <a:pPr>
              <a:buFont typeface="Wingdings" pitchFamily="2" charset="2"/>
              <a:buChar char="Ø"/>
            </a:pPr>
            <a:r>
              <a:rPr lang="fr-FR" sz="2000" b="0" dirty="0" smtClean="0">
                <a:solidFill>
                  <a:schemeClr val="tx1"/>
                </a:solidFill>
              </a:rPr>
              <a:t>Le tapis ou le tabouret isolant : </a:t>
            </a:r>
          </a:p>
          <a:p>
            <a:pPr lvl="1"/>
            <a:r>
              <a:rPr lang="fr-FR" dirty="0" smtClean="0"/>
              <a:t>NF C 18-420</a:t>
            </a:r>
          </a:p>
          <a:p>
            <a:pPr>
              <a:buFont typeface="Wingdings" pitchFamily="2" charset="2"/>
              <a:buChar char="Ø"/>
            </a:pPr>
            <a:r>
              <a:rPr lang="fr-FR" sz="2000" b="0" dirty="0" smtClean="0">
                <a:solidFill>
                  <a:schemeClr val="tx1"/>
                </a:solidFill>
              </a:rPr>
              <a:t>macaron de consignation</a:t>
            </a:r>
          </a:p>
          <a:p>
            <a:pPr>
              <a:buFont typeface="Wingdings" pitchFamily="2" charset="2"/>
              <a:buChar char="Ø"/>
            </a:pPr>
            <a:r>
              <a:rPr lang="fr-FR" sz="2000" b="0" dirty="0" smtClean="0">
                <a:solidFill>
                  <a:schemeClr val="tx1"/>
                </a:solidFill>
              </a:rPr>
              <a:t>Les outils isolants</a:t>
            </a:r>
          </a:p>
          <a:p>
            <a:pPr>
              <a:buFont typeface="Wingdings" pitchFamily="2" charset="2"/>
              <a:buChar char="Ø"/>
            </a:pPr>
            <a:r>
              <a:rPr lang="fr-FR" sz="2000" b="0" dirty="0" smtClean="0">
                <a:solidFill>
                  <a:schemeClr val="tx1"/>
                </a:solidFill>
              </a:rPr>
              <a:t>Le vérificateur d'absence de tension :</a:t>
            </a:r>
          </a:p>
          <a:p>
            <a:pPr lvl="1"/>
            <a:r>
              <a:rPr lang="fr-FR" sz="1600" dirty="0" smtClean="0"/>
              <a:t> </a:t>
            </a:r>
            <a:r>
              <a:rPr lang="fr-FR" dirty="0" smtClean="0"/>
              <a:t>NF C 18-310 et NF C 18-311</a:t>
            </a:r>
          </a:p>
          <a:p>
            <a:pPr>
              <a:buFont typeface="Wingdings" pitchFamily="2" charset="2"/>
              <a:buChar char="Ø"/>
            </a:pPr>
            <a:r>
              <a:rPr lang="fr-FR" sz="2000" b="0" dirty="0" smtClean="0">
                <a:solidFill>
                  <a:schemeClr val="tx1"/>
                </a:solidFill>
              </a:rPr>
              <a:t>Les dispositifs mobiles de mise à la terre  et en court-circuit ( MALT et </a:t>
            </a:r>
            <a:r>
              <a:rPr lang="fr-FR" sz="2000" b="0" dirty="0" err="1" smtClean="0">
                <a:solidFill>
                  <a:schemeClr val="tx1"/>
                </a:solidFill>
              </a:rPr>
              <a:t>CCt</a:t>
            </a:r>
            <a:r>
              <a:rPr lang="fr-FR" sz="2000" b="0" dirty="0" smtClean="0">
                <a:solidFill>
                  <a:schemeClr val="tx1"/>
                </a:solidFill>
              </a:rPr>
              <a:t>)</a:t>
            </a:r>
          </a:p>
        </p:txBody>
      </p:sp>
      <p:sp>
        <p:nvSpPr>
          <p:cNvPr id="135172" name="Titre 1"/>
          <p:cNvSpPr txBox="1">
            <a:spLocks/>
          </p:cNvSpPr>
          <p:nvPr/>
        </p:nvSpPr>
        <p:spPr bwMode="auto">
          <a:xfrm>
            <a:off x="684213" y="116632"/>
            <a:ext cx="8128000"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
        <p:nvSpPr>
          <p:cNvPr id="13517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0B4A675-BF56-40EE-A32F-F2B15DA25CC5}" type="slidenum">
              <a:rPr lang="fr-FR" sz="1400" b="1"/>
              <a:pPr>
                <a:spcBef>
                  <a:spcPct val="50000"/>
                </a:spcBef>
              </a:pPr>
              <a:t>103</a:t>
            </a:fld>
            <a:endParaRPr lang="fr-FR" sz="1400" b="1"/>
          </a:p>
        </p:txBody>
      </p:sp>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ZoneTexte 5"/>
          <p:cNvSpPr txBox="1">
            <a:spLocks noChangeArrowheads="1"/>
          </p:cNvSpPr>
          <p:nvPr/>
        </p:nvSpPr>
        <p:spPr bwMode="auto">
          <a:xfrm>
            <a:off x="1039813" y="1484313"/>
            <a:ext cx="7762875" cy="42165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Le tapis isolant</a:t>
            </a:r>
          </a:p>
          <a:p>
            <a:endParaRPr lang="fr-FR" sz="2800" dirty="0">
              <a:latin typeface="+mn-lt"/>
            </a:endParaRPr>
          </a:p>
          <a:p>
            <a:pPr marL="342900" indent="-342900">
              <a:buFont typeface="Wingdings" pitchFamily="2" charset="2"/>
              <a:buChar char="Ø"/>
            </a:pPr>
            <a:r>
              <a:rPr lang="fr-FR" sz="2000" dirty="0">
                <a:latin typeface="+mn-lt"/>
              </a:rPr>
              <a:t>Conforme à la norme NF EN 61111</a:t>
            </a:r>
          </a:p>
          <a:p>
            <a:pPr marL="342900" indent="-342900">
              <a:buFont typeface="Wingdings" pitchFamily="2" charset="2"/>
              <a:buChar char="Ø"/>
            </a:pPr>
            <a:endParaRPr lang="fr-FR" sz="2000" dirty="0">
              <a:latin typeface="+mn-lt"/>
            </a:endParaRPr>
          </a:p>
          <a:p>
            <a:pPr marL="342900" indent="-342900">
              <a:buFont typeface="Wingdings" pitchFamily="2" charset="2"/>
              <a:buChar char="Ø"/>
            </a:pPr>
            <a:r>
              <a:rPr lang="fr-FR" sz="2000" dirty="0">
                <a:latin typeface="+mn-lt"/>
              </a:rPr>
              <a:t>Attention à la tension nominale des ouvrages ils sont caractérisées par des classes 00, 0, 1, 2, 3 et 4</a:t>
            </a:r>
          </a:p>
          <a:p>
            <a:pPr marL="342900" indent="-342900">
              <a:buFont typeface="Wingdings" pitchFamily="2" charset="2"/>
              <a:buChar char="Ø"/>
            </a:pPr>
            <a:endParaRPr lang="fr-FR" sz="2000" dirty="0">
              <a:latin typeface="+mn-lt"/>
            </a:endParaRPr>
          </a:p>
          <a:p>
            <a:pPr marL="342900" indent="-342900">
              <a:buFont typeface="Wingdings" pitchFamily="2" charset="2"/>
              <a:buChar char="Ø"/>
            </a:pPr>
            <a:r>
              <a:rPr lang="fr-FR" sz="2000" dirty="0">
                <a:latin typeface="+mn-lt"/>
              </a:rPr>
              <a:t>Dans des emplacements mouillés ou inondés, il y a lieu d’utiliser un tabouret isolant</a:t>
            </a:r>
            <a:r>
              <a:rPr lang="fr-FR" sz="1600" dirty="0" smtClean="0">
                <a:latin typeface="+mn-lt"/>
              </a:rPr>
              <a:t>.</a:t>
            </a:r>
          </a:p>
          <a:p>
            <a:pPr marL="342900" indent="-342900">
              <a:buFont typeface="Wingdings" pitchFamily="2" charset="2"/>
              <a:buChar char="Ø"/>
            </a:pPr>
            <a:endParaRPr lang="fr-FR" sz="1600" dirty="0" smtClean="0">
              <a:latin typeface="+mn-lt"/>
            </a:endParaRPr>
          </a:p>
          <a:p>
            <a:pPr marL="342900" indent="-342900"/>
            <a:endParaRPr lang="fr-FR" sz="1600" dirty="0">
              <a:latin typeface="+mn-lt"/>
            </a:endParaRPr>
          </a:p>
          <a:p>
            <a:endParaRPr lang="fr-FR" sz="1600" dirty="0">
              <a:solidFill>
                <a:srgbClr val="333399"/>
              </a:solidFill>
            </a:endParaRPr>
          </a:p>
          <a:p>
            <a:endParaRPr lang="fr-FR" sz="2800" dirty="0">
              <a:solidFill>
                <a:srgbClr val="333399"/>
              </a:solidFill>
            </a:endParaRPr>
          </a:p>
        </p:txBody>
      </p:sp>
      <p:sp>
        <p:nvSpPr>
          <p:cNvPr id="136196" name="Titre 1"/>
          <p:cNvSpPr>
            <a:spLocks noGrp="1"/>
          </p:cNvSpPr>
          <p:nvPr>
            <p:ph type="title"/>
          </p:nvPr>
        </p:nvSpPr>
        <p:spPr>
          <a:xfrm>
            <a:off x="890588" y="115888"/>
            <a:ext cx="8061325" cy="1079500"/>
          </a:xfrm>
        </p:spPr>
        <p:txBody>
          <a:bodyPr/>
          <a:lstStyle/>
          <a:p>
            <a:pPr algn="ctr"/>
            <a:r>
              <a:rPr lang="fr-FR" dirty="0" smtClean="0"/>
              <a:t>L’ÉQUIPEMENT  INDIVIDUEL DE SÉCURITÉ</a:t>
            </a:r>
          </a:p>
        </p:txBody>
      </p:sp>
      <p:sp>
        <p:nvSpPr>
          <p:cNvPr id="136197"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3AEF2F5-4B0F-448F-BE2C-F46797573848}" type="slidenum">
              <a:rPr lang="fr-FR" sz="1400" b="1"/>
              <a:pPr>
                <a:spcBef>
                  <a:spcPct val="50000"/>
                </a:spcBef>
              </a:pPr>
              <a:t>104</a:t>
            </a:fld>
            <a:endParaRPr lang="fr-FR" sz="1400" b="1"/>
          </a:p>
        </p:txBody>
      </p:sp>
      <p:pic>
        <p:nvPicPr>
          <p:cNvPr id="8" name="Image 7" descr="md_2662_23711_TT016_45KV.jpeg"/>
          <p:cNvPicPr>
            <a:picLocks noChangeAspect="1"/>
          </p:cNvPicPr>
          <p:nvPr/>
        </p:nvPicPr>
        <p:blipFill>
          <a:blip r:embed="rId2" cstate="print"/>
          <a:stretch>
            <a:fillRect/>
          </a:stretch>
        </p:blipFill>
        <p:spPr>
          <a:xfrm>
            <a:off x="4355976" y="4581128"/>
            <a:ext cx="2011988" cy="1368152"/>
          </a:xfrm>
          <a:prstGeom prst="rect">
            <a:avLst/>
          </a:prstGeom>
        </p:spPr>
      </p:pic>
      <p:pic>
        <p:nvPicPr>
          <p:cNvPr id="9" name="Image 18" descr="CG-02.jpg"/>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5868144" y="1412776"/>
            <a:ext cx="2160240" cy="14749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03284" y="2420888"/>
            <a:ext cx="1552492" cy="158417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7219" name="ZoneTexte 3"/>
          <p:cNvSpPr txBox="1">
            <a:spLocks noChangeArrowheads="1"/>
          </p:cNvSpPr>
          <p:nvPr/>
        </p:nvSpPr>
        <p:spPr bwMode="auto">
          <a:xfrm>
            <a:off x="2411760" y="2636912"/>
            <a:ext cx="6264695"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000" dirty="0">
                <a:latin typeface="+mn-lt"/>
              </a:rPr>
              <a:t>Macaron plastique 80 mm </a:t>
            </a:r>
            <a:endParaRPr lang="fr-FR" sz="2000" dirty="0" smtClean="0">
              <a:latin typeface="+mn-lt"/>
            </a:endParaRPr>
          </a:p>
          <a:p>
            <a:pPr algn="ctr"/>
            <a:r>
              <a:rPr lang="fr-FR" sz="2000" dirty="0" smtClean="0">
                <a:latin typeface="+mn-lt"/>
              </a:rPr>
              <a:t>"</a:t>
            </a:r>
            <a:r>
              <a:rPr lang="fr-FR" sz="2000" dirty="0">
                <a:latin typeface="+mn-lt"/>
              </a:rPr>
              <a:t>Appareil </a:t>
            </a:r>
            <a:r>
              <a:rPr lang="fr-FR" sz="2000" dirty="0" smtClean="0">
                <a:latin typeface="+mn-lt"/>
              </a:rPr>
              <a:t>condamné", "défense </a:t>
            </a:r>
            <a:r>
              <a:rPr lang="fr-FR" sz="2000" dirty="0">
                <a:latin typeface="+mn-lt"/>
              </a:rPr>
              <a:t>de </a:t>
            </a:r>
            <a:r>
              <a:rPr lang="fr-FR" sz="2000" dirty="0" smtClean="0">
                <a:latin typeface="+mn-lt"/>
              </a:rPr>
              <a:t>manœuvrer" </a:t>
            </a:r>
            <a:r>
              <a:rPr lang="fr-FR" sz="2000" dirty="0">
                <a:latin typeface="+mn-lt"/>
              </a:rPr>
              <a:t>avec </a:t>
            </a:r>
            <a:r>
              <a:rPr lang="fr-FR" sz="2000" dirty="0" smtClean="0">
                <a:latin typeface="+mn-lt"/>
              </a:rPr>
              <a:t>éclair</a:t>
            </a:r>
            <a:endParaRPr lang="fr-FR" sz="2000" dirty="0">
              <a:latin typeface="+mn-lt"/>
            </a:endParaRPr>
          </a:p>
        </p:txBody>
      </p:sp>
      <p:pic>
        <p:nvPicPr>
          <p:cNvPr id="137220"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419872" y="3933056"/>
            <a:ext cx="3043900" cy="198462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7221" name="ZoneTexte 2"/>
          <p:cNvSpPr txBox="1">
            <a:spLocks noChangeArrowheads="1"/>
          </p:cNvSpPr>
          <p:nvPr/>
        </p:nvSpPr>
        <p:spPr bwMode="auto">
          <a:xfrm>
            <a:off x="2608262" y="1700213"/>
            <a:ext cx="578016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Macaron de consignation</a:t>
            </a:r>
          </a:p>
        </p:txBody>
      </p:sp>
      <p:sp>
        <p:nvSpPr>
          <p:cNvPr id="137222" name="Titre 1"/>
          <p:cNvSpPr>
            <a:spLocks noGrp="1"/>
          </p:cNvSpPr>
          <p:nvPr>
            <p:ph type="title"/>
          </p:nvPr>
        </p:nvSpPr>
        <p:spPr>
          <a:xfrm>
            <a:off x="1042988" y="81533"/>
            <a:ext cx="7808912" cy="1115219"/>
          </a:xfrm>
        </p:spPr>
        <p:txBody>
          <a:bodyPr/>
          <a:lstStyle/>
          <a:p>
            <a:pPr algn="ctr"/>
            <a:r>
              <a:rPr lang="fr-FR" dirty="0" smtClean="0"/>
              <a:t>L’ÉQUIPEMENT  INDIVIDUEL DE SÉCURITÉ</a:t>
            </a:r>
          </a:p>
        </p:txBody>
      </p:sp>
      <p:sp>
        <p:nvSpPr>
          <p:cNvPr id="137223"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DC464DC-132E-42F9-9679-0657B6DF9B5F}" type="slidenum">
              <a:rPr lang="fr-FR" sz="1400" b="1"/>
              <a:pPr>
                <a:spcBef>
                  <a:spcPct val="50000"/>
                </a:spcBef>
              </a:pPr>
              <a:t>105</a:t>
            </a:fld>
            <a:endParaRPr lang="fr-FR" sz="1400" b="1"/>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1" name="Rectangle 3"/>
          <p:cNvSpPr>
            <a:spLocks noGrp="1" noChangeArrowheads="1"/>
          </p:cNvSpPr>
          <p:nvPr>
            <p:ph type="body" idx="1"/>
          </p:nvPr>
        </p:nvSpPr>
        <p:spPr>
          <a:xfrm>
            <a:off x="971550" y="1557338"/>
            <a:ext cx="7126288" cy="4195762"/>
          </a:xfrm>
        </p:spPr>
        <p:txBody>
          <a:bodyPr lIns="92075" tIns="46038" rIns="92075" bIns="46038"/>
          <a:lstStyle/>
          <a:p>
            <a:pPr marL="0" indent="0">
              <a:buFontTx/>
              <a:buNone/>
              <a:defRPr/>
            </a:pPr>
            <a:r>
              <a:rPr lang="fr-FR" dirty="0" smtClean="0">
                <a:solidFill>
                  <a:schemeClr val="tx1"/>
                </a:solidFill>
              </a:rPr>
              <a:t>Nappes isolantes</a:t>
            </a:r>
          </a:p>
          <a:p>
            <a:pPr marL="0" indent="0">
              <a:buFontTx/>
              <a:buNone/>
              <a:defRPr/>
            </a:pPr>
            <a:endParaRPr lang="fr-FR" sz="2800" dirty="0">
              <a:solidFill>
                <a:schemeClr val="tx1"/>
              </a:solidFill>
            </a:endParaRPr>
          </a:p>
          <a:p>
            <a:pPr>
              <a:buFont typeface="Wingdings" pitchFamily="2" charset="2"/>
              <a:buChar char="Ø"/>
              <a:defRPr/>
            </a:pPr>
            <a:r>
              <a:rPr lang="fr-FR" sz="2000" b="0" dirty="0" smtClean="0">
                <a:solidFill>
                  <a:schemeClr val="tx1"/>
                </a:solidFill>
              </a:rPr>
              <a:t>Conforme à la norme NF EN 61111 </a:t>
            </a:r>
            <a:r>
              <a:rPr lang="fr-FR" sz="2000" b="0" dirty="0">
                <a:solidFill>
                  <a:schemeClr val="tx1"/>
                </a:solidFill>
              </a:rPr>
              <a:t> </a:t>
            </a:r>
            <a:r>
              <a:rPr lang="fr-FR" sz="2000" b="0" dirty="0" smtClean="0">
                <a:solidFill>
                  <a:schemeClr val="tx1"/>
                </a:solidFill>
              </a:rPr>
              <a:t>elles  </a:t>
            </a:r>
            <a:r>
              <a:rPr lang="fr-FR" sz="2000" b="0" dirty="0">
                <a:solidFill>
                  <a:schemeClr val="tx1"/>
                </a:solidFill>
              </a:rPr>
              <a:t>sont caractérisées par des classes 00, 0, 1, 2, 3 et </a:t>
            </a:r>
            <a:r>
              <a:rPr lang="fr-FR" sz="2000" b="0" dirty="0" smtClean="0">
                <a:solidFill>
                  <a:schemeClr val="tx1"/>
                </a:solidFill>
              </a:rPr>
              <a:t>4</a:t>
            </a:r>
          </a:p>
          <a:p>
            <a:pPr>
              <a:buFont typeface="Wingdings" pitchFamily="2" charset="2"/>
              <a:buChar char="Ø"/>
              <a:defRPr/>
            </a:pPr>
            <a:r>
              <a:rPr lang="fr-FR" sz="2000" b="0" dirty="0" smtClean="0">
                <a:solidFill>
                  <a:schemeClr val="tx1"/>
                </a:solidFill>
              </a:rPr>
              <a:t>La pancarte d’avertissement des travaux</a:t>
            </a:r>
            <a:endParaRPr lang="fr-FR" sz="2000" b="0" dirty="0">
              <a:solidFill>
                <a:schemeClr val="tx1"/>
              </a:solidFill>
            </a:endParaRPr>
          </a:p>
          <a:p>
            <a:pPr>
              <a:buFont typeface="Wingdings" pitchFamily="2" charset="2"/>
              <a:buChar char="Ø"/>
              <a:defRPr/>
            </a:pPr>
            <a:r>
              <a:rPr lang="fr-FR" sz="2000" b="0" dirty="0">
                <a:solidFill>
                  <a:schemeClr val="tx1"/>
                </a:solidFill>
              </a:rPr>
              <a:t>La banderole de </a:t>
            </a:r>
            <a:r>
              <a:rPr lang="fr-FR" sz="2000" b="0" dirty="0" smtClean="0">
                <a:solidFill>
                  <a:schemeClr val="tx1"/>
                </a:solidFill>
              </a:rPr>
              <a:t>balisage</a:t>
            </a:r>
          </a:p>
        </p:txBody>
      </p:sp>
      <p:graphicFrame>
        <p:nvGraphicFramePr>
          <p:cNvPr id="138243" name="Object 4"/>
          <p:cNvGraphicFramePr>
            <a:graphicFrameLocks noChangeAspect="1"/>
          </p:cNvGraphicFramePr>
          <p:nvPr/>
        </p:nvGraphicFramePr>
        <p:xfrm>
          <a:off x="6816725" y="1268413"/>
          <a:ext cx="1441450" cy="1331912"/>
        </p:xfrm>
        <a:graphic>
          <a:graphicData uri="http://schemas.openxmlformats.org/presentationml/2006/ole">
            <p:oleObj spid="_x0000_s138332" name="Image Bitmap" r:id="rId4" imgW="2019048" imgH="1867161" progId="PBrush">
              <p:embed/>
            </p:oleObj>
          </a:graphicData>
        </a:graphic>
      </p:graphicFrame>
      <p:pic>
        <p:nvPicPr>
          <p:cNvPr id="138244" name="Picture 6"/>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835150" y="4005064"/>
            <a:ext cx="4981575" cy="2667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8246" name="Titre 1"/>
          <p:cNvSpPr txBox="1">
            <a:spLocks/>
          </p:cNvSpPr>
          <p:nvPr/>
        </p:nvSpPr>
        <p:spPr bwMode="auto">
          <a:xfrm>
            <a:off x="684213" y="188913"/>
            <a:ext cx="8128000"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
        <p:nvSpPr>
          <p:cNvPr id="138247"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BFDA47F-5BE9-482F-BB4C-98E8CAFDD8F5}" type="slidenum">
              <a:rPr lang="fr-FR" sz="1400" b="1"/>
              <a:pPr>
                <a:spcBef>
                  <a:spcPct val="50000"/>
                </a:spcBef>
              </a:pPr>
              <a:t>106</a:t>
            </a:fld>
            <a:endParaRPr lang="fr-FR" sz="1400" b="1"/>
          </a:p>
        </p:txBody>
      </p:sp>
      <p:pic>
        <p:nvPicPr>
          <p:cNvPr id="138335" name="Picture 95" descr="S85C1 | Panneau de danger &quot; Limite de la zone de travail – Ne pas ..."/>
          <p:cNvPicPr>
            <a:picLocks noChangeAspect="1" noChangeArrowheads="1"/>
          </p:cNvPicPr>
          <p:nvPr/>
        </p:nvPicPr>
        <p:blipFill>
          <a:blip r:embed="rId6" cstate="print"/>
          <a:srcRect l="15120" t="35162" r="11171" b="37210"/>
          <a:stretch>
            <a:fillRect/>
          </a:stretch>
        </p:blipFill>
        <p:spPr bwMode="auto">
          <a:xfrm>
            <a:off x="6156176" y="3933056"/>
            <a:ext cx="2293438" cy="646867"/>
          </a:xfrm>
          <a:prstGeom prst="rect">
            <a:avLst/>
          </a:prstGeom>
          <a:noFill/>
        </p:spPr>
      </p:pic>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6" descr="VAT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940152" y="2636912"/>
            <a:ext cx="2809056" cy="222383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9267" name="Rectangle 3"/>
          <p:cNvSpPr>
            <a:spLocks noGrp="1" noChangeArrowheads="1"/>
          </p:cNvSpPr>
          <p:nvPr>
            <p:ph type="body" idx="1"/>
          </p:nvPr>
        </p:nvSpPr>
        <p:spPr>
          <a:xfrm>
            <a:off x="395288" y="2008188"/>
            <a:ext cx="5791200" cy="4052887"/>
          </a:xfrm>
          <a:noFill/>
        </p:spPr>
        <p:txBody>
          <a:bodyPr lIns="92075" tIns="46038" rIns="92075" bIns="46038"/>
          <a:lstStyle/>
          <a:p>
            <a:pPr marL="996950" lvl="2" indent="-285750">
              <a:buFont typeface="Wingdings" pitchFamily="2" charset="2"/>
              <a:buChar char="Ø"/>
            </a:pPr>
            <a:r>
              <a:rPr lang="fr-FR" dirty="0" smtClean="0"/>
              <a:t>Conforme à la norme NF C 18-310 et NF C 18-311</a:t>
            </a:r>
          </a:p>
          <a:p>
            <a:pPr marL="996950" lvl="2" indent="-285750">
              <a:buFont typeface="Wingdings" pitchFamily="2" charset="2"/>
              <a:buChar char="Ø"/>
            </a:pPr>
            <a:r>
              <a:rPr lang="fr-FR" dirty="0" smtClean="0"/>
              <a:t>Les appareils de mesurage ne doivent pas être utilisés à cet usage, pas plus que les vérificateurs d'absence de tension ne peuvent être considérés comme des appareils de mesurage.</a:t>
            </a:r>
          </a:p>
          <a:p>
            <a:pPr marL="996950" lvl="2" indent="-285750">
              <a:buFont typeface="Wingdings" pitchFamily="2" charset="2"/>
              <a:buChar char="Ø"/>
            </a:pPr>
            <a:r>
              <a:rPr lang="fr-FR" dirty="0" smtClean="0"/>
              <a:t>Ils peuvent être du type lumineux ou du type sonore, mais dans tous les cas ils doivent être adaptés à la tension des installations sur lesquelles ils sont utilisés. </a:t>
            </a:r>
          </a:p>
          <a:p>
            <a:pPr marL="0"/>
            <a:endParaRPr lang="fr-FR" dirty="0" smtClean="0">
              <a:solidFill>
                <a:srgbClr val="333399"/>
              </a:solidFill>
            </a:endParaRPr>
          </a:p>
        </p:txBody>
      </p:sp>
      <p:sp>
        <p:nvSpPr>
          <p:cNvPr id="139268" name="ZoneTexte 2"/>
          <p:cNvSpPr txBox="1">
            <a:spLocks noChangeArrowheads="1"/>
          </p:cNvSpPr>
          <p:nvPr/>
        </p:nvSpPr>
        <p:spPr bwMode="auto">
          <a:xfrm>
            <a:off x="1187660" y="1546225"/>
            <a:ext cx="6669087"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Vérificateur Absence de Tension</a:t>
            </a:r>
          </a:p>
        </p:txBody>
      </p:sp>
      <p:sp>
        <p:nvSpPr>
          <p:cNvPr id="139269" name="Titre 1"/>
          <p:cNvSpPr txBox="1">
            <a:spLocks/>
          </p:cNvSpPr>
          <p:nvPr/>
        </p:nvSpPr>
        <p:spPr bwMode="auto">
          <a:xfrm>
            <a:off x="684213" y="188913"/>
            <a:ext cx="8128000"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
        <p:nvSpPr>
          <p:cNvPr id="139270"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32BBC384-61A2-4CC2-9838-97640AA588B6}" type="slidenum">
              <a:rPr lang="fr-FR" sz="1400" b="1"/>
              <a:pPr>
                <a:spcBef>
                  <a:spcPct val="50000"/>
                </a:spcBef>
              </a:pPr>
              <a:t>107</a:t>
            </a:fld>
            <a:endParaRPr lang="fr-FR" sz="1400" b="1"/>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4"/>
          <p:cNvSpPr>
            <a:spLocks noGrp="1" noChangeArrowheads="1"/>
          </p:cNvSpPr>
          <p:nvPr>
            <p:ph type="body" idx="1"/>
          </p:nvPr>
        </p:nvSpPr>
        <p:spPr>
          <a:xfrm>
            <a:off x="1331640" y="2709564"/>
            <a:ext cx="7560840" cy="3887788"/>
          </a:xfrm>
          <a:noFill/>
        </p:spPr>
        <p:txBody>
          <a:bodyPr lIns="0" tIns="46038" rIns="0" bIns="46038"/>
          <a:lstStyle/>
          <a:p>
            <a:pPr marL="271463" indent="-271463">
              <a:buFont typeface="Wingdings" pitchFamily="2" charset="2"/>
              <a:buChar char="Ø"/>
            </a:pPr>
            <a:r>
              <a:rPr lang="fr-FR" sz="1800" b="0" dirty="0" smtClean="0">
                <a:solidFill>
                  <a:schemeClr val="tx1"/>
                </a:solidFill>
              </a:rPr>
              <a:t>Immédiatement avant chaque opération, effectuée avec ce matériel et immédiatement après cette opération, il est indispensable de vérifier son bon fonctionnement, soit à l'aide de parties actives restées sous tension à proximité, soit à l'aide d'un dispositif à source indépendante prévue par le constructeur.</a:t>
            </a:r>
          </a:p>
          <a:p>
            <a:pPr marL="271463" indent="-271463">
              <a:buFont typeface="Wingdings" pitchFamily="2" charset="2"/>
              <a:buChar char="Ø"/>
            </a:pPr>
            <a:r>
              <a:rPr lang="fr-FR" sz="1800" b="0" dirty="0" smtClean="0">
                <a:solidFill>
                  <a:schemeClr val="tx1"/>
                </a:solidFill>
              </a:rPr>
              <a:t>Lors de l'utilisation de ces appareils en BT, l'emploi de gants isolants est obligatoire lorsque l'opérateur opère à proximité de pièces nues présentant des risques notables de contact direct en cas de faux mouvement.</a:t>
            </a:r>
          </a:p>
          <a:p>
            <a:pPr marL="271463" indent="-271463">
              <a:buFont typeface="Wingdings" pitchFamily="2" charset="2"/>
              <a:buChar char="Ø"/>
            </a:pPr>
            <a:r>
              <a:rPr lang="fr-FR" sz="1800" b="0" dirty="0" smtClean="0">
                <a:solidFill>
                  <a:schemeClr val="tx1"/>
                </a:solidFill>
              </a:rPr>
              <a:t>L'utilisation d'une lampe montée sur douille à bouts de fils est formellement interdite.</a:t>
            </a:r>
          </a:p>
        </p:txBody>
      </p:sp>
      <p:sp>
        <p:nvSpPr>
          <p:cNvPr id="140291" name="ZoneTexte 5"/>
          <p:cNvSpPr txBox="1">
            <a:spLocks noChangeArrowheads="1"/>
          </p:cNvSpPr>
          <p:nvPr/>
        </p:nvSpPr>
        <p:spPr bwMode="auto">
          <a:xfrm>
            <a:off x="1401669" y="1544637"/>
            <a:ext cx="6669087"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Vérificateur Absence de Tension</a:t>
            </a:r>
          </a:p>
        </p:txBody>
      </p:sp>
      <p:pic>
        <p:nvPicPr>
          <p:cNvPr id="140292" name="Picture 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367588" y="1196752"/>
            <a:ext cx="1457325" cy="1476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0293"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B6B0CEB-B054-40F2-B24F-11FCBFFF0253}" type="slidenum">
              <a:rPr lang="fr-FR" sz="1400" b="1"/>
              <a:pPr>
                <a:spcBef>
                  <a:spcPct val="50000"/>
                </a:spcBef>
              </a:pPr>
              <a:t>108</a:t>
            </a:fld>
            <a:endParaRPr lang="fr-FR" sz="1400" b="1"/>
          </a:p>
        </p:txBody>
      </p:sp>
      <p:sp>
        <p:nvSpPr>
          <p:cNvPr id="140294" name="Titre 1"/>
          <p:cNvSpPr txBox="1">
            <a:spLocks/>
          </p:cNvSpPr>
          <p:nvPr/>
        </p:nvSpPr>
        <p:spPr bwMode="auto">
          <a:xfrm>
            <a:off x="684213" y="117252"/>
            <a:ext cx="8128000" cy="1079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5"/>
          <p:cNvPicPr>
            <a:picLocks noGrp="1" noChangeAspect="1" noChangeArrowheads="1"/>
          </p:cNvPicPr>
          <p:nvPr>
            <p:ph idx="1"/>
          </p:nvPr>
        </p:nvPicPr>
        <p:blipFill>
          <a:blip r:embed="rId2" cstate="print">
            <a:extLst>
              <a:ext uri="{28A0092B-C50C-407E-A947-70E740481C1C}">
                <a14:useLocalDpi xmlns="" xmlns:a14="http://schemas.microsoft.com/office/drawing/2010/main" val="0"/>
              </a:ext>
            </a:extLst>
          </a:blip>
          <a:srcRect/>
          <a:stretch>
            <a:fillRect/>
          </a:stretch>
        </p:blipFill>
        <p:spPr>
          <a:xfrm>
            <a:off x="3432175" y="1412429"/>
            <a:ext cx="2566988" cy="2376611"/>
          </a:xfrm>
          <a:noFill/>
          <a:extLs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1011" name="Picture 6"/>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27088" y="371368"/>
            <a:ext cx="7321550" cy="11398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71012" name="ZoneTexte 3"/>
          <p:cNvSpPr txBox="1">
            <a:spLocks noChangeArrowheads="1"/>
          </p:cNvSpPr>
          <p:nvPr/>
        </p:nvSpPr>
        <p:spPr bwMode="auto">
          <a:xfrm>
            <a:off x="1187624" y="4051603"/>
            <a:ext cx="7704856" cy="1446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4400" b="1" dirty="0" smtClean="0"/>
              <a:t>Maintenant c’est à vous de répondre au questionnaire !</a:t>
            </a:r>
            <a:endParaRPr lang="fr-FR" sz="4400" b="1" dirty="0"/>
          </a:p>
        </p:txBody>
      </p:sp>
      <p:sp>
        <p:nvSpPr>
          <p:cNvPr id="17101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4CC815D-A0C0-464F-9423-53B0AB116584}" type="slidenum">
              <a:rPr lang="fr-FR" sz="1400" b="1"/>
              <a:pPr>
                <a:spcBef>
                  <a:spcPct val="50000"/>
                </a:spcBef>
              </a:pPr>
              <a:t>109</a:t>
            </a:fld>
            <a:endParaRPr lang="fr-FR" sz="1400" b="1"/>
          </a:p>
        </p:txBody>
      </p:sp>
    </p:spTree>
    <p:extLst>
      <p:ext uri="{BB962C8B-B14F-4D97-AF65-F5344CB8AC3E}">
        <p14:creationId xmlns="" xmlns:p14="http://schemas.microsoft.com/office/powerpoint/2010/main" val="846303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Nouvelle présentation">
  <a:themeElements>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ouvelle présentation">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uvelle pré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uvelle pré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uvelle pré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uvelle pré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uvelle pré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uvelle pré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uvelle pré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uvelle pré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uvelle pré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uvelle pré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uvelle pré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Nouvelle présentation">
  <a:themeElements>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ouvelle présentation">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uvelle pré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uvelle pré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uvelle pré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uvelle pré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uvelle pré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uvelle pré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uvelle pré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uvelle pré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uvelle pré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uvelle pré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uvelle pré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5145</TotalTime>
  <Words>6998</Words>
  <Application>Microsoft Office PowerPoint</Application>
  <PresentationFormat>Affichage à l'écran (4:3)</PresentationFormat>
  <Paragraphs>1088</Paragraphs>
  <Slides>109</Slides>
  <Notes>21</Notes>
  <HiddenSlides>0</HiddenSlides>
  <MMClips>0</MMClips>
  <ScaleCrop>false</ScaleCrop>
  <HeadingPairs>
    <vt:vector size="6" baseType="variant">
      <vt:variant>
        <vt:lpstr>Thème</vt:lpstr>
      </vt:variant>
      <vt:variant>
        <vt:i4>2</vt:i4>
      </vt:variant>
      <vt:variant>
        <vt:lpstr>Serveurs OLE incorporés</vt:lpstr>
      </vt:variant>
      <vt:variant>
        <vt:i4>2</vt:i4>
      </vt:variant>
      <vt:variant>
        <vt:lpstr>Titres des diapositives</vt:lpstr>
      </vt:variant>
      <vt:variant>
        <vt:i4>109</vt:i4>
      </vt:variant>
    </vt:vector>
  </HeadingPairs>
  <TitlesOfParts>
    <vt:vector size="113" baseType="lpstr">
      <vt:lpstr>Nouvelle présentation</vt:lpstr>
      <vt:lpstr>1_Nouvelle présentation</vt:lpstr>
      <vt:lpstr>Clip</vt:lpstr>
      <vt:lpstr>Image Bitmap</vt:lpstr>
      <vt:lpstr>La Norme NF C 18-510  HABILITATION ÉLECTRIQUE </vt:lpstr>
      <vt:lpstr>INTRODUCTION À LA NORME  NF C 18-510</vt:lpstr>
      <vt:lpstr>Diapositive 3</vt:lpstr>
      <vt:lpstr>DISPOSITIONS  RÉGLEMENTAIRES</vt:lpstr>
      <vt:lpstr>DISPOSITIONS  RÉGLEMENTAIRES</vt:lpstr>
      <vt:lpstr>DISPOSITIONS  RÉGLEMENTAIRES</vt:lpstr>
      <vt:lpstr>DISPOSITIONS  RÉGLEMENTAIRES</vt:lpstr>
      <vt:lpstr>DISPOSITIONS  RÉGLEMENTAIRES</vt:lpstr>
      <vt:lpstr>Diapositive 9</vt:lpstr>
      <vt:lpstr>LES PARTENAIRES DE LA PRÉVENTION ET LEUR RÔLE</vt:lpstr>
      <vt:lpstr>LES PARTENAIRES DE LA PRÉVENTION ET LEUR RÔLE</vt:lpstr>
      <vt:lpstr>LES RISQUES ET SANCTIONS LIÉS À LA PRISE DE SUBSTANCES</vt:lpstr>
      <vt:lpstr>Diapositive 13</vt:lpstr>
      <vt:lpstr>Diapositive 14</vt:lpstr>
      <vt:lpstr>LES RISQUES ET SANCTIONS LIÉS À LA PRISE DE SUBSTANCES</vt:lpstr>
      <vt:lpstr>LES RISQUES ET SANCTIONS LIÉS À LA PRISE DE SUBSTANCES</vt:lpstr>
      <vt:lpstr>LES RISQUES ET SANCTIONS LIÉS À LA PRISE DE SUBSTANCES</vt:lpstr>
      <vt:lpstr>Diapositive 18</vt:lpstr>
      <vt:lpstr>PROCESSUS D’APPARITION D’UN DOMMAGE</vt:lpstr>
      <vt:lpstr>Diapositive 20</vt:lpstr>
      <vt:lpstr>Diapositive 21</vt:lpstr>
      <vt:lpstr>Diapositive 22</vt:lpstr>
      <vt:lpstr>Un contact accidentel avec des pièces nues sous tension peut également générer des mouvements incontrôlés comme une chute par exemple:</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PROCESSUS D’APPARITION D’UN DOMMAGE</vt:lpstr>
      <vt:lpstr>Diapositive 44</vt:lpstr>
      <vt:lpstr>Diapositive 45</vt:lpstr>
      <vt:lpstr>Diapositive 46</vt:lpstr>
      <vt:lpstr>Diapositive 47</vt:lpstr>
      <vt:lpstr>Diapositive 48</vt:lpstr>
      <vt:lpstr>Diapositive 49</vt:lpstr>
      <vt:lpstr>Diapositive 50</vt:lpstr>
      <vt:lpstr>Diapositive 51</vt:lpstr>
      <vt:lpstr>L'HABILITATION</vt:lpstr>
      <vt:lpstr>Diapositive 53</vt:lpstr>
      <vt:lpstr>Diapositive 54</vt:lpstr>
      <vt:lpstr>Diapositive 55</vt:lpstr>
      <vt:lpstr>Diapositive 56</vt:lpstr>
      <vt:lpstr>Diapositive 57</vt:lpstr>
      <vt:lpstr>Diapositive 58</vt:lpstr>
      <vt:lpstr>Diapositive 59</vt:lpstr>
      <vt:lpstr>NIVEAUX D’HABILITATIONS ET SYMBOLES </vt:lpstr>
      <vt:lpstr>NIVEAUX D’HABILITATIONS ET SYMBOLES </vt:lpstr>
      <vt:lpstr>Diapositive 62</vt:lpstr>
      <vt:lpstr>DÉFINITION DES ZONES D’ENVIRONNEMENT</vt:lpstr>
      <vt:lpstr>Diapositive 64</vt:lpstr>
      <vt:lpstr>Diapositive 65</vt:lpstr>
      <vt:lpstr>Diapositive 66</vt:lpstr>
      <vt:lpstr>Diapositive 67</vt:lpstr>
      <vt:lpstr>Diapositive 68</vt:lpstr>
      <vt:lpstr>LES DÉFINITIONS RELATIVES AUX OPÉRATIONS</vt:lpstr>
      <vt:lpstr>LES DÉFINITIONS RELATIVES AUX OPÉRATIONS</vt:lpstr>
      <vt:lpstr>LES DÉFINITIONS RELATIVES AUX OPÉRATIONS</vt:lpstr>
      <vt:lpstr>LES DÉFINITIONS RELATIVES AUX OPÉRATIONS</vt:lpstr>
      <vt:lpstr>LA HIÉRARCHISATION DES RESPONSABILITÉS </vt:lpstr>
      <vt:lpstr>L’EXECUTANT (B1)</vt:lpstr>
      <vt:lpstr>LE CHARGÉ DE TRAVAUX (B2)  </vt:lpstr>
      <vt:lpstr>LE CHARGÉ D’INTERVENTION (BR) </vt:lpstr>
      <vt:lpstr>Diapositive 77</vt:lpstr>
      <vt:lpstr>Diapositive 78</vt:lpstr>
      <vt:lpstr>Diapositive 79</vt:lpstr>
      <vt:lpstr>LE CHARGÉ D’OPÉRATION SPÉCIFIQUE (BE + ATTRIBUT)  </vt:lpstr>
      <vt:lpstr>Diapositive 81</vt:lpstr>
      <vt:lpstr>Diapositive 82</vt:lpstr>
      <vt:lpstr>Diapositive 83</vt:lpstr>
      <vt:lpstr> CHARGÉ DE CONSIGNATION (BC) </vt:lpstr>
      <vt:lpstr>Première phase: la séparation de l’ouvrage</vt:lpstr>
      <vt:lpstr>Deuxième phase: la condamnation</vt:lpstr>
      <vt:lpstr>Troisième phase: Identification</vt:lpstr>
      <vt:lpstr>Quatrième phase : VAT</vt:lpstr>
      <vt:lpstr>Cinquième phase :  Mettre à la terre et en court-circuit </vt:lpstr>
      <vt:lpstr>Actions supplémentaires : </vt:lpstr>
      <vt:lpstr>La consignation pour travaux</vt:lpstr>
      <vt:lpstr>Diapositive 92</vt:lpstr>
      <vt:lpstr>La consignation en 2 étapes</vt:lpstr>
      <vt:lpstr>LES ÉQUIPEMENTS DE PROTECTIONS INDIVIDUELS E P I</vt:lpstr>
      <vt:lpstr>Diapositive 95</vt:lpstr>
      <vt:lpstr>LES ÉQUIPEMENTS DE PROTECTIONS INDIVIDUELS E P I</vt:lpstr>
      <vt:lpstr>Le casque</vt:lpstr>
      <vt:lpstr>L’écran facial</vt:lpstr>
      <vt:lpstr>Diapositive 99</vt:lpstr>
      <vt:lpstr>LES ÉQUIPEMENTS DE PROTECTIONS INDIVIDUELS E P I</vt:lpstr>
      <vt:lpstr>LES ÉQUIPEMENTS DE PROTECTIONS INDIVIDUELS E P I</vt:lpstr>
      <vt:lpstr>Les gants de manutention</vt:lpstr>
      <vt:lpstr>L’équipement individuel de sécurité</vt:lpstr>
      <vt:lpstr>L’ÉQUIPEMENT  INDIVIDUEL DE SÉCURITÉ</vt:lpstr>
      <vt:lpstr>L’ÉQUIPEMENT  INDIVIDUEL DE SÉCURITÉ</vt:lpstr>
      <vt:lpstr>Diapositive 106</vt:lpstr>
      <vt:lpstr>Diapositive 107</vt:lpstr>
      <vt:lpstr>Diapositive 108</vt:lpstr>
      <vt:lpstr>Diapositive 109</vt:lpstr>
    </vt:vector>
  </TitlesOfParts>
  <Company>François Borderie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Pierre DEALMEIDA</dc:creator>
  <cp:lastModifiedBy>Henri</cp:lastModifiedBy>
  <cp:revision>326</cp:revision>
  <cp:lastPrinted>2016-01-07T11:03:05Z</cp:lastPrinted>
  <dcterms:created xsi:type="dcterms:W3CDTF">2005-03-08T22:48:45Z</dcterms:created>
  <dcterms:modified xsi:type="dcterms:W3CDTF">2020-08-19T23:06:46Z</dcterms:modified>
</cp:coreProperties>
</file>