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1"/>
  </p:notesMasterIdLst>
  <p:sldIdLst>
    <p:sldId id="256" r:id="rId2"/>
    <p:sldId id="267" r:id="rId3"/>
    <p:sldId id="269" r:id="rId4"/>
    <p:sldId id="273" r:id="rId5"/>
    <p:sldId id="276" r:id="rId6"/>
    <p:sldId id="270" r:id="rId7"/>
    <p:sldId id="271" r:id="rId8"/>
    <p:sldId id="272" r:id="rId9"/>
    <p:sldId id="274" r:id="rId10"/>
    <p:sldId id="275" r:id="rId11"/>
    <p:sldId id="277" r:id="rId12"/>
    <p:sldId id="280" r:id="rId13"/>
    <p:sldId id="279" r:id="rId14"/>
    <p:sldId id="281" r:id="rId15"/>
    <p:sldId id="282" r:id="rId16"/>
    <p:sldId id="278" r:id="rId17"/>
    <p:sldId id="285" r:id="rId18"/>
    <p:sldId id="286" r:id="rId19"/>
    <p:sldId id="288" r:id="rId20"/>
    <p:sldId id="287" r:id="rId21"/>
    <p:sldId id="295" r:id="rId22"/>
    <p:sldId id="297" r:id="rId23"/>
    <p:sldId id="298" r:id="rId24"/>
    <p:sldId id="299" r:id="rId25"/>
    <p:sldId id="289" r:id="rId26"/>
    <p:sldId id="291" r:id="rId27"/>
    <p:sldId id="292" r:id="rId28"/>
    <p:sldId id="293" r:id="rId29"/>
    <p:sldId id="300" r:id="rId30"/>
    <p:sldId id="301" r:id="rId31"/>
    <p:sldId id="302" r:id="rId32"/>
    <p:sldId id="303" r:id="rId33"/>
    <p:sldId id="304" r:id="rId34"/>
    <p:sldId id="305" r:id="rId35"/>
    <p:sldId id="306" r:id="rId36"/>
    <p:sldId id="307" r:id="rId37"/>
    <p:sldId id="308" r:id="rId38"/>
    <p:sldId id="309" r:id="rId39"/>
    <p:sldId id="311" r:id="rId40"/>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202B0CA-FC54-4496-8BCA-5EF66A818D29}" styleName="Style foncé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46F890A9-2807-4EBB-B81D-B2AA78EC7F39}" styleName="Style foncé 2 - Accentuation 5/Accentuation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95" d="100"/>
          <a:sy n="95" d="100"/>
        </p:scale>
        <p:origin x="-852"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1A9DB84-3A6E-4E20-8A7D-2437252F333B}" type="datetimeFigureOut">
              <a:rPr lang="fr-FR" smtClean="0"/>
              <a:t>17/11/2014</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2E22277-8C4B-47A9-8490-AA50B18F1B7C}" type="slidenum">
              <a:rPr lang="fr-FR" smtClean="0"/>
              <a:t>‹N°›</a:t>
            </a:fld>
            <a:endParaRPr lang="fr-FR"/>
          </a:p>
        </p:txBody>
      </p:sp>
    </p:spTree>
    <p:extLst>
      <p:ext uri="{BB962C8B-B14F-4D97-AF65-F5344CB8AC3E}">
        <p14:creationId xmlns:p14="http://schemas.microsoft.com/office/powerpoint/2010/main" val="24439256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D23E2393-1858-439B-B400-03AC007A1927}" type="datetime1">
              <a:rPr lang="fr-FR" smtClean="0"/>
              <a:t>17/11/2014</a:t>
            </a:fld>
            <a:endParaRPr lang="fr-BE"/>
          </a:p>
        </p:txBody>
      </p:sp>
      <p:sp>
        <p:nvSpPr>
          <p:cNvPr id="5" name="Footer Placeholder 4"/>
          <p:cNvSpPr>
            <a:spLocks noGrp="1"/>
          </p:cNvSpPr>
          <p:nvPr>
            <p:ph type="ftr" sz="quarter" idx="11"/>
          </p:nvPr>
        </p:nvSpPr>
        <p:spPr/>
        <p:txBody>
          <a:bodyPr/>
          <a:lstStyle/>
          <a:p>
            <a:r>
              <a:rPr lang="fr-BE" smtClean="0"/>
              <a:t>http://myeleec.fr</a:t>
            </a:r>
            <a:endParaRPr lang="fr-BE"/>
          </a:p>
        </p:txBody>
      </p:sp>
      <p:sp>
        <p:nvSpPr>
          <p:cNvPr id="6" name="Slide Number Placeholder 5"/>
          <p:cNvSpPr>
            <a:spLocks noGrp="1"/>
          </p:cNvSpPr>
          <p:nvPr>
            <p:ph type="sldNum" sz="quarter" idx="12"/>
          </p:nvPr>
        </p:nvSpPr>
        <p:spPr/>
        <p:txBody>
          <a:bodyPr/>
          <a:lstStyle/>
          <a:p>
            <a:fld id="{CF4668DC-857F-487D-BFFA-8C0CA5037977}" type="slidenum">
              <a:rPr lang="fr-BE" smtClean="0"/>
              <a:t>‹N°›</a:t>
            </a:fld>
            <a:endParaRPr lang="fr-BE"/>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fr-FR" smtClean="0"/>
              <a:t>Modifiez le style du titre</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A967F377-4222-45F4-84EF-ACD8CA92B2D1}" type="datetime1">
              <a:rPr lang="fr-FR" smtClean="0"/>
              <a:t>17/11/2014</a:t>
            </a:fld>
            <a:endParaRPr lang="fr-BE"/>
          </a:p>
        </p:txBody>
      </p:sp>
      <p:sp>
        <p:nvSpPr>
          <p:cNvPr id="5" name="Footer Placeholder 4"/>
          <p:cNvSpPr>
            <a:spLocks noGrp="1"/>
          </p:cNvSpPr>
          <p:nvPr>
            <p:ph type="ftr" sz="quarter" idx="11"/>
          </p:nvPr>
        </p:nvSpPr>
        <p:spPr/>
        <p:txBody>
          <a:bodyPr/>
          <a:lstStyle/>
          <a:p>
            <a:r>
              <a:rPr lang="fr-BE" smtClean="0"/>
              <a:t>http://myeleec.fr</a:t>
            </a:r>
            <a:endParaRPr lang="fr-BE"/>
          </a:p>
        </p:txBody>
      </p:sp>
      <p:sp>
        <p:nvSpPr>
          <p:cNvPr id="6" name="Slide Number Placeholder 5"/>
          <p:cNvSpPr>
            <a:spLocks noGrp="1"/>
          </p:cNvSpPr>
          <p:nvPr>
            <p:ph type="sldNum" sz="quarter" idx="12"/>
          </p:nvPr>
        </p:nvSpPr>
        <p:spPr/>
        <p:txBody>
          <a:bodyPr/>
          <a:lstStyle/>
          <a:p>
            <a:fld id="{CF4668DC-857F-487D-BFFA-8C0CA5037977}" type="slidenum">
              <a:rPr lang="fr-BE" smtClean="0"/>
              <a:t>‹N°›</a:t>
            </a:fld>
            <a:endParaRPr lang="fr-BE"/>
          </a:p>
        </p:txBody>
      </p:sp>
      <p:sp>
        <p:nvSpPr>
          <p:cNvPr id="8" name="Title 7"/>
          <p:cNvSpPr>
            <a:spLocks noGrp="1"/>
          </p:cNvSpPr>
          <p:nvPr>
            <p:ph type="title"/>
          </p:nvPr>
        </p:nvSpPr>
        <p:spPr/>
        <p:txBody>
          <a:bodyPr/>
          <a:lstStyle/>
          <a:p>
            <a:r>
              <a:rPr lang="fr-FR" smtClean="0"/>
              <a:t>Modifiez le style du titre</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fr-FR" smtClean="0"/>
              <a:t>Modifiez le style du titre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0132A103-D608-4D4A-823A-99E3A99673A8}" type="datetime1">
              <a:rPr lang="fr-FR" smtClean="0"/>
              <a:t>17/11/2014</a:t>
            </a:fld>
            <a:endParaRPr lang="fr-BE"/>
          </a:p>
        </p:txBody>
      </p:sp>
      <p:sp>
        <p:nvSpPr>
          <p:cNvPr id="5" name="Footer Placeholder 4"/>
          <p:cNvSpPr>
            <a:spLocks noGrp="1"/>
          </p:cNvSpPr>
          <p:nvPr>
            <p:ph type="ftr" sz="quarter" idx="11"/>
          </p:nvPr>
        </p:nvSpPr>
        <p:spPr/>
        <p:txBody>
          <a:bodyPr/>
          <a:lstStyle/>
          <a:p>
            <a:r>
              <a:rPr lang="fr-BE" smtClean="0"/>
              <a:t>http://myeleec.fr</a:t>
            </a:r>
            <a:endParaRPr lang="fr-BE"/>
          </a:p>
        </p:txBody>
      </p:sp>
      <p:sp>
        <p:nvSpPr>
          <p:cNvPr id="6" name="Slide Number Placeholder 5"/>
          <p:cNvSpPr>
            <a:spLocks noGrp="1"/>
          </p:cNvSpPr>
          <p:nvPr>
            <p:ph type="sldNum" sz="quarter" idx="12"/>
          </p:nvPr>
        </p:nvSpPr>
        <p:spPr/>
        <p:txBody>
          <a:bodyPr/>
          <a:lstStyle/>
          <a:p>
            <a:fld id="{CF4668DC-857F-487D-BFFA-8C0CA5037977}" type="slidenum">
              <a:rPr lang="fr-BE" smtClean="0"/>
              <a:t>‹N°›</a:t>
            </a:fld>
            <a:endParaRPr lang="fr-BE"/>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6D56786-9760-4FEC-98FF-EA2E7E71F258}" type="datetime1">
              <a:rPr lang="fr-FR" smtClean="0"/>
              <a:t>17/11/2014</a:t>
            </a:fld>
            <a:endParaRPr lang="fr-BE"/>
          </a:p>
        </p:txBody>
      </p:sp>
      <p:sp>
        <p:nvSpPr>
          <p:cNvPr id="6" name="Footer Placeholder 5"/>
          <p:cNvSpPr>
            <a:spLocks noGrp="1"/>
          </p:cNvSpPr>
          <p:nvPr>
            <p:ph type="ftr" sz="quarter" idx="11"/>
          </p:nvPr>
        </p:nvSpPr>
        <p:spPr/>
        <p:txBody>
          <a:bodyPr/>
          <a:lstStyle/>
          <a:p>
            <a:r>
              <a:rPr lang="fr-BE" smtClean="0"/>
              <a:t>http://myeleec.fr</a:t>
            </a:r>
            <a:endParaRPr lang="fr-BE"/>
          </a:p>
        </p:txBody>
      </p:sp>
      <p:sp>
        <p:nvSpPr>
          <p:cNvPr id="7" name="Slide Number Placeholder 6"/>
          <p:cNvSpPr>
            <a:spLocks noGrp="1"/>
          </p:cNvSpPr>
          <p:nvPr>
            <p:ph type="sldNum" sz="quarter" idx="12"/>
          </p:nvPr>
        </p:nvSpPr>
        <p:spPr/>
        <p:txBody>
          <a:bodyPr/>
          <a:lstStyle/>
          <a:p>
            <a:fld id="{CF4668DC-857F-487D-BFFA-8C0CA5037977}" type="slidenum">
              <a:rPr lang="fr-BE" smtClean="0"/>
              <a:t>‹N°›</a:t>
            </a:fld>
            <a:endParaRPr lang="fr-BE"/>
          </a:p>
        </p:txBody>
      </p:sp>
      <p:sp>
        <p:nvSpPr>
          <p:cNvPr id="8" name="Title 7"/>
          <p:cNvSpPr>
            <a:spLocks noGrp="1"/>
          </p:cNvSpPr>
          <p:nvPr>
            <p:ph type="title"/>
          </p:nvPr>
        </p:nvSpPr>
        <p:spPr/>
        <p:txBody>
          <a:bodyPr/>
          <a:lstStyle/>
          <a:p>
            <a:r>
              <a:rPr lang="fr-FR" smtClean="0"/>
              <a:t>Modifiez le style du titre</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fr-FR" smtClean="0"/>
              <a:t>Modifiez les styles du texte du masque</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DD18E22-9408-47E2-8EC7-279D29B8FC88}" type="datetime1">
              <a:rPr lang="fr-FR" smtClean="0"/>
              <a:t>17/11/2014</a:t>
            </a:fld>
            <a:endParaRPr lang="fr-BE"/>
          </a:p>
        </p:txBody>
      </p:sp>
      <p:sp>
        <p:nvSpPr>
          <p:cNvPr id="8" name="Footer Placeholder 7"/>
          <p:cNvSpPr>
            <a:spLocks noGrp="1"/>
          </p:cNvSpPr>
          <p:nvPr>
            <p:ph type="ftr" sz="quarter" idx="11"/>
          </p:nvPr>
        </p:nvSpPr>
        <p:spPr/>
        <p:txBody>
          <a:bodyPr/>
          <a:lstStyle/>
          <a:p>
            <a:r>
              <a:rPr lang="fr-BE" smtClean="0"/>
              <a:t>http://myeleec.fr</a:t>
            </a:r>
            <a:endParaRPr lang="fr-BE"/>
          </a:p>
        </p:txBody>
      </p:sp>
      <p:sp>
        <p:nvSpPr>
          <p:cNvPr id="9" name="Slide Number Placeholder 8"/>
          <p:cNvSpPr>
            <a:spLocks noGrp="1"/>
          </p:cNvSpPr>
          <p:nvPr>
            <p:ph type="sldNum" sz="quarter" idx="12"/>
          </p:nvPr>
        </p:nvSpPr>
        <p:spPr/>
        <p:txBody>
          <a:bodyPr/>
          <a:lstStyle/>
          <a:p>
            <a:fld id="{CF4668DC-857F-487D-BFFA-8C0CA5037977}" type="slidenum">
              <a:rPr lang="fr-BE" smtClean="0"/>
              <a:t>‹N°›</a:t>
            </a:fld>
            <a:endParaRPr lang="fr-BE"/>
          </a:p>
        </p:txBody>
      </p:sp>
      <p:sp>
        <p:nvSpPr>
          <p:cNvPr id="10" name="Title 9"/>
          <p:cNvSpPr>
            <a:spLocks noGrp="1"/>
          </p:cNvSpPr>
          <p:nvPr>
            <p:ph type="title"/>
          </p:nvPr>
        </p:nvSpPr>
        <p:spPr/>
        <p:txBody>
          <a:bodyPr/>
          <a:lstStyle/>
          <a:p>
            <a:r>
              <a:rPr lang="fr-FR" smtClean="0"/>
              <a:t>Modifiez le style du titre</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8D140728-91CE-4BEA-A45B-A7F5523A38A8}" type="datetime1">
              <a:rPr lang="fr-FR" smtClean="0"/>
              <a:t>17/11/2014</a:t>
            </a:fld>
            <a:endParaRPr lang="fr-BE"/>
          </a:p>
        </p:txBody>
      </p:sp>
      <p:sp>
        <p:nvSpPr>
          <p:cNvPr id="4" name="Footer Placeholder 3"/>
          <p:cNvSpPr>
            <a:spLocks noGrp="1"/>
          </p:cNvSpPr>
          <p:nvPr>
            <p:ph type="ftr" sz="quarter" idx="11"/>
          </p:nvPr>
        </p:nvSpPr>
        <p:spPr/>
        <p:txBody>
          <a:bodyPr/>
          <a:lstStyle/>
          <a:p>
            <a:r>
              <a:rPr lang="fr-BE" smtClean="0"/>
              <a:t>http://myeleec.fr</a:t>
            </a:r>
            <a:endParaRPr lang="fr-BE"/>
          </a:p>
        </p:txBody>
      </p:sp>
      <p:sp>
        <p:nvSpPr>
          <p:cNvPr id="5" name="Slide Number Placeholder 4"/>
          <p:cNvSpPr>
            <a:spLocks noGrp="1"/>
          </p:cNvSpPr>
          <p:nvPr>
            <p:ph type="sldNum" sz="quarter" idx="12"/>
          </p:nvPr>
        </p:nvSpPr>
        <p:spPr/>
        <p:txBody>
          <a:bodyPr/>
          <a:lstStyle/>
          <a:p>
            <a:fld id="{CF4668DC-857F-487D-BFFA-8C0CA5037977}" type="slidenum">
              <a:rPr lang="fr-BE" smtClean="0"/>
              <a:t>‹N°›</a:t>
            </a:fld>
            <a:endParaRPr lang="fr-BE"/>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1993E66-2FF2-4A15-84EC-A854723F82BF}" type="datetime1">
              <a:rPr lang="fr-FR" smtClean="0"/>
              <a:t>17/11/2014</a:t>
            </a:fld>
            <a:endParaRPr lang="fr-BE"/>
          </a:p>
        </p:txBody>
      </p:sp>
      <p:sp>
        <p:nvSpPr>
          <p:cNvPr id="3" name="Footer Placeholder 2"/>
          <p:cNvSpPr>
            <a:spLocks noGrp="1"/>
          </p:cNvSpPr>
          <p:nvPr>
            <p:ph type="ftr" sz="quarter" idx="11"/>
          </p:nvPr>
        </p:nvSpPr>
        <p:spPr/>
        <p:txBody>
          <a:bodyPr/>
          <a:lstStyle/>
          <a:p>
            <a:r>
              <a:rPr lang="fr-BE" smtClean="0"/>
              <a:t>http://myeleec.fr</a:t>
            </a:r>
            <a:endParaRPr lang="fr-BE"/>
          </a:p>
        </p:txBody>
      </p:sp>
      <p:sp>
        <p:nvSpPr>
          <p:cNvPr id="4" name="Slide Number Placeholder 3"/>
          <p:cNvSpPr>
            <a:spLocks noGrp="1"/>
          </p:cNvSpPr>
          <p:nvPr>
            <p:ph type="sldNum" sz="quarter" idx="12"/>
          </p:nvPr>
        </p:nvSpPr>
        <p:spPr/>
        <p:txBody>
          <a:bodyPr/>
          <a:lstStyle/>
          <a:p>
            <a:fld id="{CF4668DC-857F-487D-BFFA-8C0CA5037977}" type="slidenum">
              <a:rPr lang="fr-BE" smtClean="0"/>
              <a:t>‹N°›</a:t>
            </a:fld>
            <a:endParaRPr lang="fr-BE"/>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fr-FR" smtClean="0"/>
              <a:t>Modifiez le style du titre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8B9A6BCC-3279-422D-B922-EE1FE47AE939}" type="datetime1">
              <a:rPr lang="fr-FR" smtClean="0"/>
              <a:t>17/11/2014</a:t>
            </a:fld>
            <a:endParaRPr lang="fr-BE"/>
          </a:p>
        </p:txBody>
      </p:sp>
      <p:sp>
        <p:nvSpPr>
          <p:cNvPr id="6" name="Footer Placeholder 5"/>
          <p:cNvSpPr>
            <a:spLocks noGrp="1"/>
          </p:cNvSpPr>
          <p:nvPr>
            <p:ph type="ftr" sz="quarter" idx="11"/>
          </p:nvPr>
        </p:nvSpPr>
        <p:spPr/>
        <p:txBody>
          <a:bodyPr/>
          <a:lstStyle/>
          <a:p>
            <a:r>
              <a:rPr lang="fr-BE" smtClean="0"/>
              <a:t>http://myeleec.fr</a:t>
            </a:r>
            <a:endParaRPr lang="fr-BE"/>
          </a:p>
        </p:txBody>
      </p:sp>
      <p:sp>
        <p:nvSpPr>
          <p:cNvPr id="7" name="Slide Number Placeholder 6"/>
          <p:cNvSpPr>
            <a:spLocks noGrp="1"/>
          </p:cNvSpPr>
          <p:nvPr>
            <p:ph type="sldNum" sz="quarter" idx="12"/>
          </p:nvPr>
        </p:nvSpPr>
        <p:spPr/>
        <p:txBody>
          <a:bodyPr/>
          <a:lstStyle/>
          <a:p>
            <a:fld id="{CF4668DC-857F-487D-BFFA-8C0CA5037977}" type="slidenum">
              <a:rPr lang="fr-BE" smtClean="0"/>
              <a:t>‹N°›</a:t>
            </a:fld>
            <a:endParaRPr lang="fr-BE"/>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F24DBF20-C145-404C-96DE-5AAAB5C05889}" type="datetime1">
              <a:rPr lang="fr-FR" smtClean="0"/>
              <a:t>17/11/2014</a:t>
            </a:fld>
            <a:endParaRPr lang="fr-BE"/>
          </a:p>
        </p:txBody>
      </p:sp>
      <p:sp>
        <p:nvSpPr>
          <p:cNvPr id="6" name="Footer Placeholder 5"/>
          <p:cNvSpPr>
            <a:spLocks noGrp="1"/>
          </p:cNvSpPr>
          <p:nvPr>
            <p:ph type="ftr" sz="quarter" idx="11"/>
          </p:nvPr>
        </p:nvSpPr>
        <p:spPr/>
        <p:txBody>
          <a:bodyPr/>
          <a:lstStyle/>
          <a:p>
            <a:r>
              <a:rPr lang="fr-BE" smtClean="0"/>
              <a:t>http://myeleec.fr</a:t>
            </a:r>
            <a:endParaRPr lang="fr-BE"/>
          </a:p>
        </p:txBody>
      </p:sp>
      <p:sp>
        <p:nvSpPr>
          <p:cNvPr id="7" name="Slide Number Placeholder 6"/>
          <p:cNvSpPr>
            <a:spLocks noGrp="1"/>
          </p:cNvSpPr>
          <p:nvPr>
            <p:ph type="sldNum" sz="quarter" idx="12"/>
          </p:nvPr>
        </p:nvSpPr>
        <p:spPr/>
        <p:txBody>
          <a:bodyPr/>
          <a:lstStyle/>
          <a:p>
            <a:fld id="{CF4668DC-857F-487D-BFFA-8C0CA5037977}" type="slidenum">
              <a:rPr lang="fr-BE" smtClean="0"/>
              <a:t>‹N°›</a:t>
            </a:fld>
            <a:endParaRPr lang="fr-BE"/>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fr-FR" smtClean="0"/>
              <a:t>Modifiez le style du titre</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Date Placeholder 3"/>
          <p:cNvSpPr>
            <a:spLocks noGrp="1"/>
          </p:cNvSpPr>
          <p:nvPr>
            <p:ph type="dt" sz="half" idx="10"/>
          </p:nvPr>
        </p:nvSpPr>
        <p:spPr/>
        <p:txBody>
          <a:bodyPr/>
          <a:lstStyle/>
          <a:p>
            <a:fld id="{622FAE45-3CD3-4856-A19A-9F20ABD486A4}" type="datetime1">
              <a:rPr lang="fr-FR" smtClean="0"/>
              <a:t>17/11/2014</a:t>
            </a:fld>
            <a:endParaRPr lang="fr-BE"/>
          </a:p>
        </p:txBody>
      </p:sp>
      <p:sp>
        <p:nvSpPr>
          <p:cNvPr id="5" name="Footer Placeholder 4"/>
          <p:cNvSpPr>
            <a:spLocks noGrp="1"/>
          </p:cNvSpPr>
          <p:nvPr>
            <p:ph type="ftr" sz="quarter" idx="11"/>
          </p:nvPr>
        </p:nvSpPr>
        <p:spPr/>
        <p:txBody>
          <a:bodyPr/>
          <a:lstStyle/>
          <a:p>
            <a:r>
              <a:rPr lang="fr-BE" smtClean="0"/>
              <a:t>http://myeleec.fr</a:t>
            </a:r>
            <a:endParaRPr lang="fr-BE"/>
          </a:p>
        </p:txBody>
      </p:sp>
      <p:sp>
        <p:nvSpPr>
          <p:cNvPr id="6" name="Slide Number Placeholder 5"/>
          <p:cNvSpPr>
            <a:spLocks noGrp="1"/>
          </p:cNvSpPr>
          <p:nvPr>
            <p:ph type="sldNum" sz="quarter" idx="12"/>
          </p:nvPr>
        </p:nvSpPr>
        <p:spPr/>
        <p:txBody>
          <a:bodyPr/>
          <a:lstStyle/>
          <a:p>
            <a:fld id="{CF4668DC-857F-487D-BFFA-8C0CA5037977}" type="slidenum">
              <a:rPr lang="fr-BE" smtClean="0"/>
              <a:t>‹N°›</a:t>
            </a:fld>
            <a:endParaRPr lang="fr-BE"/>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fr-FR" smtClean="0"/>
              <a:t>Modifiez le style du titre</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1556ACCC-A8C9-4A4A-B67A-CB4E7E9C07F0}" type="datetime1">
              <a:rPr lang="fr-FR" smtClean="0"/>
              <a:t>17/11/2014</a:t>
            </a:fld>
            <a:endParaRPr lang="fr-BE"/>
          </a:p>
        </p:txBody>
      </p:sp>
      <p:sp>
        <p:nvSpPr>
          <p:cNvPr id="5" name="Footer Placeholder 4"/>
          <p:cNvSpPr>
            <a:spLocks noGrp="1"/>
          </p:cNvSpPr>
          <p:nvPr>
            <p:ph type="ftr" sz="quarter" idx="11"/>
          </p:nvPr>
        </p:nvSpPr>
        <p:spPr/>
        <p:txBody>
          <a:bodyPr/>
          <a:lstStyle/>
          <a:p>
            <a:r>
              <a:rPr lang="fr-BE" smtClean="0"/>
              <a:t>http://myeleec.fr</a:t>
            </a:r>
            <a:endParaRPr lang="fr-BE"/>
          </a:p>
        </p:txBody>
      </p:sp>
      <p:sp>
        <p:nvSpPr>
          <p:cNvPr id="6" name="Slide Number Placeholder 5"/>
          <p:cNvSpPr>
            <a:spLocks noGrp="1"/>
          </p:cNvSpPr>
          <p:nvPr>
            <p:ph type="sldNum" sz="quarter" idx="12"/>
          </p:nvPr>
        </p:nvSpPr>
        <p:spPr/>
        <p:txBody>
          <a:bodyPr/>
          <a:lstStyle/>
          <a:p>
            <a:fld id="{CF4668DC-857F-487D-BFFA-8C0CA5037977}" type="slidenum">
              <a:rPr lang="fr-BE" smtClean="0"/>
              <a:t>‹N°›</a:t>
            </a:fld>
            <a:endParaRPr lang="fr-BE"/>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fr-FR" smtClean="0"/>
              <a:t>Modifiez le style du titre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5C2DA430-133C-4D06-A499-70A7D4667250}" type="datetime1">
              <a:rPr lang="fr-FR" smtClean="0"/>
              <a:t>17/11/2014</a:t>
            </a:fld>
            <a:endParaRPr lang="fr-BE"/>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r>
              <a:rPr lang="fr-BE" smtClean="0"/>
              <a:t>http://myeleec.fr</a:t>
            </a:r>
            <a:endParaRPr lang="fr-BE"/>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CF4668DC-857F-487D-BFFA-8C0CA5037977}" type="slidenum">
              <a:rPr lang="fr-BE" smtClean="0"/>
              <a:t>‹N°›</a:t>
            </a:fld>
            <a:endParaRPr lang="fr-BE"/>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hf hdr="0" dt="0"/>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17.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0.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slide" Target="slide2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slide" Target="slide2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slide" Target="slide26.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slide" Target="slide26.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slide" Target="slide26.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2.e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2.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25.png"/></Relationships>
</file>

<file path=ppt/slides/_rels/slide29.xml.rels><?xml version="1.0" encoding="UTF-8" standalone="yes"?>
<Relationships xmlns="http://schemas.openxmlformats.org/package/2006/relationships"><Relationship Id="rId2" Type="http://schemas.openxmlformats.org/officeDocument/2006/relationships/slide" Target="slide34.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slide" Target="slide34.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slide" Target="slide34.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slide" Target="slide34.xml"/><Relationship Id="rId2" Type="http://schemas.openxmlformats.org/officeDocument/2006/relationships/image" Target="../media/image27.em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slide" Target="slide34.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8.e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9.e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5" Type="http://schemas.openxmlformats.org/officeDocument/2006/relationships/image" Target="../media/image35.png"/><Relationship Id="rId4" Type="http://schemas.openxmlformats.org/officeDocument/2006/relationships/image" Target="../media/image34.png"/></Relationships>
</file>

<file path=ppt/slides/_rels/slide3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ous-titre 2"/>
          <p:cNvSpPr>
            <a:spLocks noGrp="1"/>
          </p:cNvSpPr>
          <p:nvPr>
            <p:ph type="subTitle" idx="1"/>
          </p:nvPr>
        </p:nvSpPr>
        <p:spPr>
          <a:xfrm>
            <a:off x="467544" y="5085184"/>
            <a:ext cx="8208911" cy="792088"/>
          </a:xfrm>
        </p:spPr>
        <p:txBody>
          <a:bodyPr>
            <a:noAutofit/>
          </a:bodyPr>
          <a:lstStyle/>
          <a:p>
            <a:pPr algn="ctr"/>
            <a:r>
              <a:rPr lang="fr-FR" sz="40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La haute tension</a:t>
            </a:r>
            <a:endParaRPr lang="fr-FR" sz="40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2" name="Titre 1"/>
          <p:cNvSpPr>
            <a:spLocks noGrp="1"/>
          </p:cNvSpPr>
          <p:nvPr>
            <p:ph type="ctrTitle"/>
          </p:nvPr>
        </p:nvSpPr>
        <p:spPr>
          <a:xfrm>
            <a:off x="1824334" y="3645024"/>
            <a:ext cx="5256584" cy="1448837"/>
          </a:xfrm>
        </p:spPr>
        <p:txBody>
          <a:bodyPr/>
          <a:lstStyle/>
          <a:p>
            <a:r>
              <a:rPr lang="fr-FR" dirty="0" smtClean="0"/>
              <a:t>Chapitre N°1</a:t>
            </a:r>
            <a:endParaRPr lang="fr-FR" dirty="0"/>
          </a:p>
        </p:txBody>
      </p:sp>
      <p:sp>
        <p:nvSpPr>
          <p:cNvPr id="4" name="Espace réservé du numéro de diapositive 3"/>
          <p:cNvSpPr>
            <a:spLocks noGrp="1"/>
          </p:cNvSpPr>
          <p:nvPr>
            <p:ph type="sldNum" sz="quarter" idx="12"/>
          </p:nvPr>
        </p:nvSpPr>
        <p:spPr/>
        <p:txBody>
          <a:bodyPr/>
          <a:lstStyle/>
          <a:p>
            <a:fld id="{CF4668DC-857F-487D-BFFA-8C0CA5037977}" type="slidenum">
              <a:rPr lang="fr-BE" smtClean="0"/>
              <a:t>1</a:t>
            </a:fld>
            <a:endParaRPr lang="fr-BE"/>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03848" y="836712"/>
            <a:ext cx="2497556" cy="2813339"/>
          </a:xfrm>
          <a:prstGeom prst="rect">
            <a:avLst/>
          </a:prstGeom>
        </p:spPr>
      </p:pic>
      <p:sp>
        <p:nvSpPr>
          <p:cNvPr id="6" name="Espace réservé du pied de page 5"/>
          <p:cNvSpPr>
            <a:spLocks noGrp="1"/>
          </p:cNvSpPr>
          <p:nvPr>
            <p:ph type="ftr" sz="quarter" idx="11"/>
          </p:nvPr>
        </p:nvSpPr>
        <p:spPr/>
        <p:txBody>
          <a:bodyPr/>
          <a:lstStyle/>
          <a:p>
            <a:r>
              <a:rPr lang="fr-BE" smtClean="0"/>
              <a:t>http://myeleec.fr</a:t>
            </a:r>
            <a:endParaRPr lang="fr-BE"/>
          </a:p>
        </p:txBody>
      </p:sp>
    </p:spTree>
    <p:extLst>
      <p:ext uri="{BB962C8B-B14F-4D97-AF65-F5344CB8AC3E}">
        <p14:creationId xmlns:p14="http://schemas.microsoft.com/office/powerpoint/2010/main" val="3735839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BE" smtClean="0"/>
              <a:t>http://myeleec.fr</a:t>
            </a:r>
            <a:endParaRPr lang="fr-BE"/>
          </a:p>
        </p:txBody>
      </p:sp>
      <p:sp>
        <p:nvSpPr>
          <p:cNvPr id="3" name="Espace réservé du numéro de diapositive 2"/>
          <p:cNvSpPr>
            <a:spLocks noGrp="1"/>
          </p:cNvSpPr>
          <p:nvPr>
            <p:ph type="sldNum" sz="quarter" idx="12"/>
          </p:nvPr>
        </p:nvSpPr>
        <p:spPr/>
        <p:txBody>
          <a:bodyPr/>
          <a:lstStyle/>
          <a:p>
            <a:fld id="{CF4668DC-857F-487D-BFFA-8C0CA5037977}" type="slidenum">
              <a:rPr lang="fr-BE" smtClean="0"/>
              <a:t>2</a:t>
            </a:fld>
            <a:endParaRPr lang="fr-BE"/>
          </a:p>
        </p:txBody>
      </p:sp>
      <p:sp>
        <p:nvSpPr>
          <p:cNvPr id="4" name="Titre 3"/>
          <p:cNvSpPr>
            <a:spLocks noGrp="1"/>
          </p:cNvSpPr>
          <p:nvPr>
            <p:ph type="title"/>
          </p:nvPr>
        </p:nvSpPr>
        <p:spPr>
          <a:xfrm>
            <a:off x="2195736" y="4365104"/>
            <a:ext cx="6512511" cy="1143000"/>
          </a:xfrm>
        </p:spPr>
        <p:txBody>
          <a:bodyPr/>
          <a:lstStyle/>
          <a:p>
            <a:r>
              <a:rPr lang="fr-FR" dirty="0" smtClean="0"/>
              <a:t>Introduction</a:t>
            </a:r>
            <a:endParaRPr lang="fr-FR" dirty="0"/>
          </a:p>
        </p:txBody>
      </p:sp>
      <p:sp>
        <p:nvSpPr>
          <p:cNvPr id="5" name="Espace réservé du contenu 4"/>
          <p:cNvSpPr>
            <a:spLocks noGrp="1"/>
          </p:cNvSpPr>
          <p:nvPr>
            <p:ph sz="quarter" idx="13"/>
          </p:nvPr>
        </p:nvSpPr>
        <p:spPr>
          <a:xfrm>
            <a:off x="467544" y="404664"/>
            <a:ext cx="7632848" cy="1772658"/>
          </a:xfrm>
        </p:spPr>
        <p:txBody>
          <a:bodyPr>
            <a:normAutofit/>
          </a:bodyPr>
          <a:lstStyle/>
          <a:p>
            <a:pPr algn="just"/>
            <a:r>
              <a:rPr lang="fr-FR" dirty="0"/>
              <a:t>En règle générale, la desserte en électricité d’un ensemble d’habitations ou </a:t>
            </a:r>
            <a:r>
              <a:rPr lang="fr-FR" dirty="0" smtClean="0"/>
              <a:t> d’une </a:t>
            </a:r>
            <a:r>
              <a:rPr lang="fr-FR" dirty="0"/>
              <a:t>zone d’activités économiques rend nécessaire la construction d’un (ou de </a:t>
            </a:r>
            <a:r>
              <a:rPr lang="fr-FR" dirty="0" smtClean="0"/>
              <a:t> plusieurs</a:t>
            </a:r>
            <a:r>
              <a:rPr lang="fr-FR" dirty="0"/>
              <a:t>) poste(s) HTA/BT de distribution publique (DP)</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2348880"/>
            <a:ext cx="3814762" cy="35575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2420728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BE" smtClean="0"/>
              <a:t>http://myeleec.fr</a:t>
            </a:r>
            <a:endParaRPr lang="fr-BE"/>
          </a:p>
        </p:txBody>
      </p:sp>
      <p:sp>
        <p:nvSpPr>
          <p:cNvPr id="3" name="Espace réservé du numéro de diapositive 2"/>
          <p:cNvSpPr>
            <a:spLocks noGrp="1"/>
          </p:cNvSpPr>
          <p:nvPr>
            <p:ph type="sldNum" sz="quarter" idx="12"/>
          </p:nvPr>
        </p:nvSpPr>
        <p:spPr/>
        <p:txBody>
          <a:bodyPr/>
          <a:lstStyle/>
          <a:p>
            <a:fld id="{CF4668DC-857F-487D-BFFA-8C0CA5037977}" type="slidenum">
              <a:rPr lang="fr-BE" smtClean="0"/>
              <a:t>3</a:t>
            </a:fld>
            <a:endParaRPr lang="fr-BE"/>
          </a:p>
        </p:txBody>
      </p:sp>
      <p:sp>
        <p:nvSpPr>
          <p:cNvPr id="4" name="Titre 3"/>
          <p:cNvSpPr>
            <a:spLocks noGrp="1"/>
          </p:cNvSpPr>
          <p:nvPr>
            <p:ph type="title"/>
          </p:nvPr>
        </p:nvSpPr>
        <p:spPr>
          <a:xfrm>
            <a:off x="611560" y="188640"/>
            <a:ext cx="7920880" cy="1143000"/>
          </a:xfrm>
        </p:spPr>
        <p:txBody>
          <a:bodyPr/>
          <a:lstStyle/>
          <a:p>
            <a:pPr algn="l"/>
            <a:r>
              <a:rPr lang="fr-FR" dirty="0" smtClean="0"/>
              <a:t>Classification des </a:t>
            </a:r>
            <a:r>
              <a:rPr lang="fr-FR" dirty="0" smtClean="0"/>
              <a:t>tensions </a:t>
            </a:r>
            <a:r>
              <a:rPr lang="fr-FR" dirty="0" smtClean="0"/>
              <a:t>des réseaux</a:t>
            </a:r>
            <a:endParaRPr lang="fr-FR" dirty="0"/>
          </a:p>
        </p:txBody>
      </p:sp>
      <p:graphicFrame>
        <p:nvGraphicFramePr>
          <p:cNvPr id="6" name="Espace réservé du contenu 5"/>
          <p:cNvGraphicFramePr>
            <a:graphicFrameLocks noGrp="1"/>
          </p:cNvGraphicFramePr>
          <p:nvPr>
            <p:ph sz="quarter" idx="13"/>
            <p:extLst>
              <p:ext uri="{D42A27DB-BD31-4B8C-83A1-F6EECF244321}">
                <p14:modId xmlns:p14="http://schemas.microsoft.com/office/powerpoint/2010/main" val="1808183578"/>
              </p:ext>
            </p:extLst>
          </p:nvPr>
        </p:nvGraphicFramePr>
        <p:xfrm>
          <a:off x="827584" y="1844824"/>
          <a:ext cx="7920880" cy="3888432"/>
        </p:xfrm>
        <a:graphic>
          <a:graphicData uri="http://schemas.openxmlformats.org/drawingml/2006/table">
            <a:tbl>
              <a:tblPr firstRow="1" bandRow="1">
                <a:tableStyleId>{5202B0CA-FC54-4496-8BCA-5EF66A818D29}</a:tableStyleId>
              </a:tblPr>
              <a:tblGrid>
                <a:gridCol w="1728192"/>
                <a:gridCol w="1368152"/>
                <a:gridCol w="1800200"/>
                <a:gridCol w="1728192"/>
                <a:gridCol w="1296144"/>
              </a:tblGrid>
              <a:tr h="1199848">
                <a:tc>
                  <a:txBody>
                    <a:bodyPr/>
                    <a:lstStyle/>
                    <a:p>
                      <a:pPr algn="ctr"/>
                      <a:r>
                        <a:rPr lang="fr-FR" dirty="0" smtClean="0"/>
                        <a:t>Domaine</a:t>
                      </a:r>
                      <a:endParaRPr lang="fr-FR" dirty="0"/>
                    </a:p>
                  </a:txBody>
                  <a:tcPr anchor="ctr"/>
                </a:tc>
                <a:tc>
                  <a:txBody>
                    <a:bodyPr/>
                    <a:lstStyle/>
                    <a:p>
                      <a:pPr algn="ctr"/>
                      <a:r>
                        <a:rPr lang="fr-FR" dirty="0" smtClean="0"/>
                        <a:t>TBT</a:t>
                      </a:r>
                    </a:p>
                    <a:p>
                      <a:pPr algn="ctr"/>
                      <a:r>
                        <a:rPr lang="fr-FR" dirty="0" smtClean="0"/>
                        <a:t>Très basse tension</a:t>
                      </a:r>
                      <a:endParaRPr lang="fr-FR" dirty="0"/>
                    </a:p>
                  </a:txBody>
                  <a:tcPr anchor="ctr"/>
                </a:tc>
                <a:tc>
                  <a:txBody>
                    <a:bodyPr/>
                    <a:lstStyle/>
                    <a:p>
                      <a:pPr algn="ctr"/>
                      <a:r>
                        <a:rPr lang="fr-FR" dirty="0" smtClean="0"/>
                        <a:t>BT</a:t>
                      </a:r>
                    </a:p>
                    <a:p>
                      <a:pPr algn="ctr"/>
                      <a:r>
                        <a:rPr lang="fr-FR" dirty="0" smtClean="0"/>
                        <a:t>Basse</a:t>
                      </a:r>
                      <a:r>
                        <a:rPr lang="fr-FR" baseline="0" dirty="0" smtClean="0"/>
                        <a:t> tension</a:t>
                      </a:r>
                      <a:endParaRPr lang="fr-FR" dirty="0"/>
                    </a:p>
                  </a:txBody>
                  <a:tcPr anchor="ctr"/>
                </a:tc>
                <a:tc>
                  <a:txBody>
                    <a:bodyPr/>
                    <a:lstStyle/>
                    <a:p>
                      <a:pPr algn="ctr"/>
                      <a:r>
                        <a:rPr lang="fr-FR" dirty="0" smtClean="0"/>
                        <a:t>HTA</a:t>
                      </a:r>
                    </a:p>
                    <a:p>
                      <a:pPr algn="ctr"/>
                      <a:r>
                        <a:rPr lang="fr-FR" dirty="0" smtClean="0"/>
                        <a:t>Haute</a:t>
                      </a:r>
                      <a:r>
                        <a:rPr lang="fr-FR" baseline="0" dirty="0" smtClean="0"/>
                        <a:t> </a:t>
                      </a:r>
                      <a:endParaRPr lang="fr-FR" baseline="0" dirty="0" smtClean="0"/>
                    </a:p>
                    <a:p>
                      <a:pPr algn="ctr"/>
                      <a:r>
                        <a:rPr lang="fr-FR" baseline="0" dirty="0" smtClean="0"/>
                        <a:t>tension</a:t>
                      </a:r>
                    </a:p>
                    <a:p>
                      <a:pPr algn="ctr"/>
                      <a:r>
                        <a:rPr lang="fr-FR" baseline="0" dirty="0" smtClean="0"/>
                        <a:t>A</a:t>
                      </a:r>
                      <a:endParaRPr lang="fr-FR" dirty="0"/>
                    </a:p>
                  </a:txBody>
                  <a:tcPr anchor="ctr"/>
                </a:tc>
                <a:tc>
                  <a:txBody>
                    <a:bodyPr/>
                    <a:lstStyle/>
                    <a:p>
                      <a:pPr algn="ctr"/>
                      <a:r>
                        <a:rPr lang="fr-FR" dirty="0" smtClean="0"/>
                        <a:t>HTB Haute Tension </a:t>
                      </a:r>
                      <a:endParaRPr lang="fr-FR" dirty="0" smtClean="0"/>
                    </a:p>
                    <a:p>
                      <a:pPr algn="ctr"/>
                      <a:r>
                        <a:rPr lang="fr-FR" dirty="0" smtClean="0"/>
                        <a:t>B</a:t>
                      </a:r>
                      <a:endParaRPr lang="fr-FR" dirty="0"/>
                    </a:p>
                  </a:txBody>
                  <a:tcPr anchor="ctr"/>
                </a:tc>
              </a:tr>
              <a:tr h="922960">
                <a:tc>
                  <a:txBody>
                    <a:bodyPr/>
                    <a:lstStyle/>
                    <a:p>
                      <a:pPr algn="ctr"/>
                      <a:r>
                        <a:rPr lang="fr-FR" sz="1800" dirty="0" smtClean="0"/>
                        <a:t>Tension</a:t>
                      </a:r>
                    </a:p>
                    <a:p>
                      <a:pPr algn="ctr"/>
                      <a:r>
                        <a:rPr lang="fr-FR" sz="1800" dirty="0" smtClean="0"/>
                        <a:t>(En</a:t>
                      </a:r>
                      <a:r>
                        <a:rPr lang="fr-FR" sz="1800" baseline="0" dirty="0" smtClean="0"/>
                        <a:t> alternatif)</a:t>
                      </a:r>
                      <a:endParaRPr lang="fr-FR" sz="1800" dirty="0"/>
                    </a:p>
                  </a:txBody>
                  <a:tcPr anchor="ctr"/>
                </a:tc>
                <a:tc>
                  <a:txBody>
                    <a:bodyPr/>
                    <a:lstStyle/>
                    <a:p>
                      <a:pPr algn="ctr"/>
                      <a:r>
                        <a:rPr lang="fr-FR" sz="1800" dirty="0" smtClean="0"/>
                        <a:t>U </a:t>
                      </a:r>
                      <a:r>
                        <a:rPr lang="fr-FR" sz="1800" dirty="0" smtClean="0">
                          <a:sym typeface="Symbol"/>
                        </a:rPr>
                        <a:t> 50V</a:t>
                      </a:r>
                      <a:endParaRPr lang="fr-FR" sz="1800" dirty="0"/>
                    </a:p>
                  </a:txBody>
                  <a:tcPr anchor="ctr"/>
                </a:tc>
                <a:tc>
                  <a:txBody>
                    <a:bodyPr/>
                    <a:lstStyle/>
                    <a:p>
                      <a:pPr algn="ctr"/>
                      <a:r>
                        <a:rPr lang="fr-FR" sz="1800" dirty="0" smtClean="0"/>
                        <a:t>50V </a:t>
                      </a:r>
                      <a:r>
                        <a:rPr lang="fr-FR" sz="1800" dirty="0" smtClean="0">
                          <a:sym typeface="Symbol"/>
                        </a:rPr>
                        <a:t> U  1KV</a:t>
                      </a:r>
                      <a:endParaRPr lang="fr-FR" sz="1800" dirty="0"/>
                    </a:p>
                  </a:txBody>
                  <a:tcPr anchor="ctr"/>
                </a:tc>
                <a:tc>
                  <a:txBody>
                    <a:bodyPr/>
                    <a:lstStyle/>
                    <a:p>
                      <a:pPr algn="ctr"/>
                      <a:r>
                        <a:rPr lang="fr-FR" sz="1800" dirty="0" smtClean="0"/>
                        <a:t>1kV </a:t>
                      </a:r>
                      <a:r>
                        <a:rPr lang="fr-FR" sz="1800" dirty="0" smtClean="0">
                          <a:sym typeface="Symbol"/>
                        </a:rPr>
                        <a:t> U  50kV</a:t>
                      </a:r>
                      <a:endParaRPr lang="fr-FR" sz="1800" dirty="0"/>
                    </a:p>
                  </a:txBody>
                  <a:tcPr anchor="ctr"/>
                </a:tc>
                <a:tc>
                  <a:txBody>
                    <a:bodyPr/>
                    <a:lstStyle/>
                    <a:p>
                      <a:pPr algn="ctr"/>
                      <a:r>
                        <a:rPr lang="fr-FR" sz="1800" dirty="0" smtClean="0"/>
                        <a:t>U </a:t>
                      </a:r>
                      <a:r>
                        <a:rPr lang="fr-FR" sz="1800" dirty="0" smtClean="0">
                          <a:sym typeface="Symbol"/>
                        </a:rPr>
                        <a:t> 50kV</a:t>
                      </a:r>
                      <a:endParaRPr lang="fr-FR" sz="1800" dirty="0"/>
                    </a:p>
                  </a:txBody>
                  <a:tcPr anchor="ctr"/>
                </a:tc>
              </a:tr>
              <a:tr h="1765624">
                <a:tc>
                  <a:txBody>
                    <a:bodyPr/>
                    <a:lstStyle/>
                    <a:p>
                      <a:r>
                        <a:rPr lang="fr-FR" sz="1600" dirty="0" smtClean="0"/>
                        <a:t>Type d’usage</a:t>
                      </a:r>
                      <a:endParaRPr lang="fr-FR" sz="1600" dirty="0"/>
                    </a:p>
                  </a:txBody>
                  <a:tcPr anchor="ctr"/>
                </a:tc>
                <a:tc>
                  <a:txBody>
                    <a:bodyPr/>
                    <a:lstStyle/>
                    <a:p>
                      <a:r>
                        <a:rPr lang="fr-FR" sz="1600" dirty="0" smtClean="0"/>
                        <a:t>Tension de sécurité</a:t>
                      </a:r>
                      <a:endParaRPr lang="fr-FR" sz="1600" dirty="0"/>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600" dirty="0" smtClean="0"/>
                        <a:t>Habitation</a:t>
                      </a:r>
                    </a:p>
                    <a:p>
                      <a:pPr marL="0" marR="0" indent="0" algn="l" defTabSz="914400" rtl="0" eaLnBrk="1" fontAlgn="auto" latinLnBrk="0" hangingPunct="1">
                        <a:lnSpc>
                          <a:spcPct val="100000"/>
                        </a:lnSpc>
                        <a:spcBef>
                          <a:spcPts val="0"/>
                        </a:spcBef>
                        <a:spcAft>
                          <a:spcPts val="0"/>
                        </a:spcAft>
                        <a:buClrTx/>
                        <a:buSzTx/>
                        <a:buFontTx/>
                        <a:buNone/>
                        <a:tabLst/>
                        <a:defRPr/>
                      </a:pPr>
                      <a:r>
                        <a:rPr lang="fr-FR" sz="1600" baseline="0" dirty="0" smtClean="0"/>
                        <a:t>Petit commerces</a:t>
                      </a:r>
                    </a:p>
                    <a:p>
                      <a:pPr marL="0" marR="0" indent="0" algn="l" defTabSz="914400" rtl="0" eaLnBrk="1" fontAlgn="auto" latinLnBrk="0" hangingPunct="1">
                        <a:lnSpc>
                          <a:spcPct val="100000"/>
                        </a:lnSpc>
                        <a:spcBef>
                          <a:spcPts val="0"/>
                        </a:spcBef>
                        <a:spcAft>
                          <a:spcPts val="0"/>
                        </a:spcAft>
                        <a:buClrTx/>
                        <a:buSzTx/>
                        <a:buFontTx/>
                        <a:buNone/>
                        <a:tabLst/>
                        <a:defRPr/>
                      </a:pPr>
                      <a:r>
                        <a:rPr lang="fr-FR" sz="1600" dirty="0" smtClean="0"/>
                        <a:t>Réseaux de</a:t>
                      </a:r>
                      <a:r>
                        <a:rPr lang="fr-FR" sz="1600" baseline="0" dirty="0" smtClean="0"/>
                        <a:t> transport ferroviaire, industrie</a:t>
                      </a:r>
                      <a:endParaRPr lang="fr-FR" sz="1600" dirty="0" smtClean="0"/>
                    </a:p>
                  </a:txBody>
                  <a:tcPr anchor="ctr"/>
                </a:tc>
                <a:tc>
                  <a:txBody>
                    <a:bodyPr/>
                    <a:lstStyle/>
                    <a:p>
                      <a:r>
                        <a:rPr lang="fr-FR" sz="1600" dirty="0" smtClean="0"/>
                        <a:t>Industrie</a:t>
                      </a:r>
                    </a:p>
                    <a:p>
                      <a:r>
                        <a:rPr lang="fr-FR" sz="1600" dirty="0" smtClean="0"/>
                        <a:t>Hôpitaux</a:t>
                      </a:r>
                      <a:endParaRPr lang="fr-FR" sz="1600" dirty="0"/>
                    </a:p>
                  </a:txBody>
                  <a:tcPr anchor="ctr"/>
                </a:tc>
                <a:tc>
                  <a:txBody>
                    <a:bodyPr/>
                    <a:lstStyle/>
                    <a:p>
                      <a:r>
                        <a:rPr lang="fr-FR" sz="1600" dirty="0" smtClean="0"/>
                        <a:t>Transport de l’énergie</a:t>
                      </a:r>
                      <a:endParaRPr lang="fr-FR" sz="1600" dirty="0"/>
                    </a:p>
                  </a:txBody>
                  <a:tcPr anchor="ctr"/>
                </a:tc>
              </a:tr>
            </a:tbl>
          </a:graphicData>
        </a:graphic>
      </p:graphicFrame>
    </p:spTree>
    <p:extLst>
      <p:ext uri="{BB962C8B-B14F-4D97-AF65-F5344CB8AC3E}">
        <p14:creationId xmlns:p14="http://schemas.microsoft.com/office/powerpoint/2010/main" val="266369644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BE" smtClean="0"/>
              <a:t>http://myeleec.fr</a:t>
            </a:r>
            <a:endParaRPr lang="fr-BE"/>
          </a:p>
        </p:txBody>
      </p:sp>
      <p:sp>
        <p:nvSpPr>
          <p:cNvPr id="3" name="Espace réservé du numéro de diapositive 2"/>
          <p:cNvSpPr>
            <a:spLocks noGrp="1"/>
          </p:cNvSpPr>
          <p:nvPr>
            <p:ph type="sldNum" sz="quarter" idx="12"/>
          </p:nvPr>
        </p:nvSpPr>
        <p:spPr/>
        <p:txBody>
          <a:bodyPr/>
          <a:lstStyle/>
          <a:p>
            <a:fld id="{CF4668DC-857F-487D-BFFA-8C0CA5037977}" type="slidenum">
              <a:rPr lang="fr-BE" smtClean="0"/>
              <a:t>4</a:t>
            </a:fld>
            <a:endParaRPr lang="fr-BE"/>
          </a:p>
        </p:txBody>
      </p:sp>
      <p:sp>
        <p:nvSpPr>
          <p:cNvPr id="4" name="Titre 3"/>
          <p:cNvSpPr>
            <a:spLocks noGrp="1"/>
          </p:cNvSpPr>
          <p:nvPr>
            <p:ph type="title"/>
          </p:nvPr>
        </p:nvSpPr>
        <p:spPr>
          <a:xfrm>
            <a:off x="899592" y="4372168"/>
            <a:ext cx="7920879" cy="1143000"/>
          </a:xfrm>
        </p:spPr>
        <p:txBody>
          <a:bodyPr/>
          <a:lstStyle/>
          <a:p>
            <a:r>
              <a:rPr lang="fr-FR" dirty="0" smtClean="0"/>
              <a:t>Évolution de la tension le long des </a:t>
            </a:r>
            <a:r>
              <a:rPr lang="fr-FR" dirty="0" smtClean="0"/>
              <a:t>réseaux.</a:t>
            </a:r>
            <a:endParaRPr lang="fr-FR"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260648"/>
            <a:ext cx="7593707" cy="3915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1537202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BE" smtClean="0"/>
              <a:t>http://myeleec.fr</a:t>
            </a:r>
            <a:endParaRPr lang="fr-BE"/>
          </a:p>
        </p:txBody>
      </p:sp>
      <p:sp>
        <p:nvSpPr>
          <p:cNvPr id="3" name="Espace réservé du numéro de diapositive 2"/>
          <p:cNvSpPr>
            <a:spLocks noGrp="1"/>
          </p:cNvSpPr>
          <p:nvPr>
            <p:ph type="sldNum" sz="quarter" idx="12"/>
          </p:nvPr>
        </p:nvSpPr>
        <p:spPr/>
        <p:txBody>
          <a:bodyPr/>
          <a:lstStyle/>
          <a:p>
            <a:fld id="{CF4668DC-857F-487D-BFFA-8C0CA5037977}" type="slidenum">
              <a:rPr lang="fr-BE" smtClean="0"/>
              <a:t>5</a:t>
            </a:fld>
            <a:endParaRPr lang="fr-BE"/>
          </a:p>
        </p:txBody>
      </p:sp>
      <p:sp>
        <p:nvSpPr>
          <p:cNvPr id="4" name="Titre 3"/>
          <p:cNvSpPr>
            <a:spLocks noGrp="1"/>
          </p:cNvSpPr>
          <p:nvPr>
            <p:ph type="title"/>
          </p:nvPr>
        </p:nvSpPr>
        <p:spPr>
          <a:xfrm>
            <a:off x="488290" y="4797152"/>
            <a:ext cx="8054280" cy="1143000"/>
          </a:xfrm>
        </p:spPr>
        <p:txBody>
          <a:bodyPr/>
          <a:lstStyle/>
          <a:p>
            <a:r>
              <a:rPr lang="fr-FR" sz="2800" dirty="0" smtClean="0"/>
              <a:t>Exemple de plan de recollement pour le remplacement d’un poste HTA/BT</a:t>
            </a:r>
            <a:endParaRPr lang="fr-FR" sz="2800"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19" y="332656"/>
            <a:ext cx="8816899" cy="43924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9430253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BE" smtClean="0"/>
              <a:t>http://myeleec.fr</a:t>
            </a:r>
            <a:endParaRPr lang="fr-BE"/>
          </a:p>
        </p:txBody>
      </p:sp>
      <p:sp>
        <p:nvSpPr>
          <p:cNvPr id="3" name="Espace réservé du numéro de diapositive 2"/>
          <p:cNvSpPr>
            <a:spLocks noGrp="1"/>
          </p:cNvSpPr>
          <p:nvPr>
            <p:ph type="sldNum" sz="quarter" idx="12"/>
          </p:nvPr>
        </p:nvSpPr>
        <p:spPr/>
        <p:txBody>
          <a:bodyPr/>
          <a:lstStyle/>
          <a:p>
            <a:fld id="{CF4668DC-857F-487D-BFFA-8C0CA5037977}" type="slidenum">
              <a:rPr lang="fr-BE" smtClean="0"/>
              <a:t>6</a:t>
            </a:fld>
            <a:endParaRPr lang="fr-BE"/>
          </a:p>
        </p:txBody>
      </p:sp>
      <p:sp>
        <p:nvSpPr>
          <p:cNvPr id="4" name="Titre 3"/>
          <p:cNvSpPr>
            <a:spLocks noGrp="1"/>
          </p:cNvSpPr>
          <p:nvPr>
            <p:ph type="title"/>
          </p:nvPr>
        </p:nvSpPr>
        <p:spPr>
          <a:xfrm>
            <a:off x="323528" y="260648"/>
            <a:ext cx="8352927" cy="792088"/>
          </a:xfrm>
        </p:spPr>
        <p:txBody>
          <a:bodyPr/>
          <a:lstStyle/>
          <a:p>
            <a:pPr algn="l"/>
            <a:r>
              <a:rPr lang="fr-FR" dirty="0" smtClean="0"/>
              <a:t>Les postes de livraison HTB/HTA</a:t>
            </a:r>
            <a:endParaRPr lang="fr-FR" dirty="0"/>
          </a:p>
        </p:txBody>
      </p:sp>
      <p:sp>
        <p:nvSpPr>
          <p:cNvPr id="5" name="Espace réservé du contenu 4"/>
          <p:cNvSpPr>
            <a:spLocks noGrp="1"/>
          </p:cNvSpPr>
          <p:nvPr>
            <p:ph sz="quarter" idx="13"/>
          </p:nvPr>
        </p:nvSpPr>
        <p:spPr>
          <a:xfrm>
            <a:off x="827584" y="3284984"/>
            <a:ext cx="2304256" cy="2016224"/>
          </a:xfrm>
        </p:spPr>
        <p:txBody>
          <a:bodyPr/>
          <a:lstStyle/>
          <a:p>
            <a:pPr algn="r"/>
            <a:r>
              <a:rPr lang="fr-FR" dirty="0" smtClean="0"/>
              <a:t>Poste sources pour les puissances supérieures à 10MVA</a:t>
            </a:r>
            <a:endParaRPr lang="fr-FR" dirty="0"/>
          </a:p>
        </p:txBody>
      </p:sp>
      <p:pic>
        <p:nvPicPr>
          <p:cNvPr id="2050" name="Picture 2" descr="http://www.experelec.com/wp-content/uploads/2013/02/bollor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91880" y="1484784"/>
            <a:ext cx="5328592" cy="40020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01409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BE" smtClean="0"/>
              <a:t>http://myeleec.fr</a:t>
            </a:r>
            <a:endParaRPr lang="fr-BE"/>
          </a:p>
        </p:txBody>
      </p:sp>
      <p:sp>
        <p:nvSpPr>
          <p:cNvPr id="3" name="Espace réservé du numéro de diapositive 2"/>
          <p:cNvSpPr>
            <a:spLocks noGrp="1"/>
          </p:cNvSpPr>
          <p:nvPr>
            <p:ph type="sldNum" sz="quarter" idx="12"/>
          </p:nvPr>
        </p:nvSpPr>
        <p:spPr/>
        <p:txBody>
          <a:bodyPr/>
          <a:lstStyle/>
          <a:p>
            <a:fld id="{CF4668DC-857F-487D-BFFA-8C0CA5037977}" type="slidenum">
              <a:rPr lang="fr-BE" smtClean="0"/>
              <a:t>7</a:t>
            </a:fld>
            <a:endParaRPr lang="fr-BE"/>
          </a:p>
        </p:txBody>
      </p:sp>
      <p:sp>
        <p:nvSpPr>
          <p:cNvPr id="4" name="Titre 3"/>
          <p:cNvSpPr>
            <a:spLocks noGrp="1"/>
          </p:cNvSpPr>
          <p:nvPr>
            <p:ph type="title"/>
          </p:nvPr>
        </p:nvSpPr>
        <p:spPr>
          <a:xfrm>
            <a:off x="395536" y="332656"/>
            <a:ext cx="8136904" cy="792088"/>
          </a:xfrm>
        </p:spPr>
        <p:txBody>
          <a:bodyPr/>
          <a:lstStyle/>
          <a:p>
            <a:r>
              <a:rPr lang="fr-FR" dirty="0" smtClean="0"/>
              <a:t>Les postes de livraison HTA/BT</a:t>
            </a:r>
            <a:endParaRPr lang="fr-FR" dirty="0"/>
          </a:p>
        </p:txBody>
      </p:sp>
      <p:sp>
        <p:nvSpPr>
          <p:cNvPr id="5" name="Espace réservé du contenu 4"/>
          <p:cNvSpPr>
            <a:spLocks noGrp="1"/>
          </p:cNvSpPr>
          <p:nvPr>
            <p:ph sz="quarter" idx="13"/>
          </p:nvPr>
        </p:nvSpPr>
        <p:spPr>
          <a:xfrm>
            <a:off x="539552" y="5589240"/>
            <a:ext cx="8136904" cy="705232"/>
          </a:xfrm>
        </p:spPr>
        <p:txBody>
          <a:bodyPr/>
          <a:lstStyle/>
          <a:p>
            <a:r>
              <a:rPr lang="fr-FR" dirty="0" smtClean="0"/>
              <a:t>Pour les puissances comprises entre 250kVA et 10MVA</a:t>
            </a:r>
            <a:endParaRPr lang="fr-FR" dirty="0"/>
          </a:p>
        </p:txBody>
      </p:sp>
      <p:pic>
        <p:nvPicPr>
          <p:cNvPr id="3074" name="Picture 2" descr="http://www.defisolar.com/defisolar/wp-content/gallery/mauprevoir/f11t68-02-poste-ht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1268760"/>
            <a:ext cx="5280587" cy="39604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204689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BE" smtClean="0"/>
              <a:t>http://myeleec.fr</a:t>
            </a:r>
            <a:endParaRPr lang="fr-BE"/>
          </a:p>
        </p:txBody>
      </p:sp>
      <p:sp>
        <p:nvSpPr>
          <p:cNvPr id="3" name="Espace réservé du numéro de diapositive 2"/>
          <p:cNvSpPr>
            <a:spLocks noGrp="1"/>
          </p:cNvSpPr>
          <p:nvPr>
            <p:ph type="sldNum" sz="quarter" idx="12"/>
          </p:nvPr>
        </p:nvSpPr>
        <p:spPr/>
        <p:txBody>
          <a:bodyPr/>
          <a:lstStyle/>
          <a:p>
            <a:fld id="{CF4668DC-857F-487D-BFFA-8C0CA5037977}" type="slidenum">
              <a:rPr lang="fr-BE" smtClean="0"/>
              <a:t>8</a:t>
            </a:fld>
            <a:endParaRPr lang="fr-BE"/>
          </a:p>
        </p:txBody>
      </p:sp>
      <p:sp>
        <p:nvSpPr>
          <p:cNvPr id="4" name="Titre 3"/>
          <p:cNvSpPr>
            <a:spLocks noGrp="1"/>
          </p:cNvSpPr>
          <p:nvPr>
            <p:ph type="title"/>
          </p:nvPr>
        </p:nvSpPr>
        <p:spPr>
          <a:xfrm>
            <a:off x="179512" y="260648"/>
            <a:ext cx="8964488" cy="1143000"/>
          </a:xfrm>
        </p:spPr>
        <p:txBody>
          <a:bodyPr/>
          <a:lstStyle/>
          <a:p>
            <a:pPr algn="l"/>
            <a:r>
              <a:rPr lang="fr-FR" dirty="0" smtClean="0"/>
              <a:t>Composition d’un poste HTA/BT</a:t>
            </a:r>
            <a:endParaRPr lang="fr-FR" dirty="0"/>
          </a:p>
        </p:txBody>
      </p:sp>
      <p:pic>
        <p:nvPicPr>
          <p:cNvPr id="5122" name="Picture 2"/>
          <p:cNvPicPr>
            <a:picLocks noGrp="1" noChangeAspect="1" noChangeArrowheads="1"/>
          </p:cNvPicPr>
          <p:nvPr>
            <p:ph sz="quarter" idx="13"/>
          </p:nvPr>
        </p:nvPicPr>
        <p:blipFill>
          <a:blip r:embed="rId2">
            <a:extLst>
              <a:ext uri="{28A0092B-C50C-407E-A947-70E740481C1C}">
                <a14:useLocalDpi xmlns:a14="http://schemas.microsoft.com/office/drawing/2010/main" val="0"/>
              </a:ext>
            </a:extLst>
          </a:blip>
          <a:srcRect/>
          <a:stretch>
            <a:fillRect/>
          </a:stretch>
        </p:blipFill>
        <p:spPr bwMode="auto">
          <a:xfrm>
            <a:off x="3635896" y="2132856"/>
            <a:ext cx="5067300" cy="3238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ZoneTexte 6"/>
          <p:cNvSpPr txBox="1"/>
          <p:nvPr/>
        </p:nvSpPr>
        <p:spPr>
          <a:xfrm>
            <a:off x="323528" y="2060848"/>
            <a:ext cx="3096344" cy="2308324"/>
          </a:xfrm>
          <a:prstGeom prst="rect">
            <a:avLst/>
          </a:prstGeom>
          <a:noFill/>
        </p:spPr>
        <p:txBody>
          <a:bodyPr wrap="square" rtlCol="0">
            <a:spAutoFit/>
          </a:bodyPr>
          <a:lstStyle/>
          <a:p>
            <a:r>
              <a:rPr lang="fr-FR" sz="1200" b="1" dirty="0" smtClean="0">
                <a:latin typeface="Comic Sans MS" panose="030F0702030302020204" pitchFamily="66" charset="0"/>
              </a:rPr>
              <a:t>Légende</a:t>
            </a:r>
          </a:p>
          <a:p>
            <a:endParaRPr lang="fr-FR" sz="1200" b="1" dirty="0">
              <a:latin typeface="Comic Sans MS" panose="030F0702030302020204" pitchFamily="66" charset="0"/>
            </a:endParaRPr>
          </a:p>
          <a:p>
            <a:r>
              <a:rPr lang="fr-FR" sz="1200" b="1" dirty="0">
                <a:latin typeface="Comic Sans MS" panose="030F0702030302020204" pitchFamily="66" charset="0"/>
              </a:rPr>
              <a:t>1 </a:t>
            </a:r>
            <a:r>
              <a:rPr lang="fr-FR" sz="1200" dirty="0">
                <a:latin typeface="Comic Sans MS" panose="030F0702030302020204" pitchFamily="66" charset="0"/>
              </a:rPr>
              <a:t>tableau HTA </a:t>
            </a:r>
            <a:r>
              <a:rPr lang="fr-FR" sz="1200" dirty="0" smtClean="0">
                <a:latin typeface="Comic Sans MS" panose="030F0702030302020204" pitchFamily="66" charset="0"/>
              </a:rPr>
              <a:t>(Cellule modulaire)</a:t>
            </a:r>
            <a:endParaRPr lang="fr-FR" sz="1200" dirty="0">
              <a:latin typeface="Comic Sans MS" panose="030F0702030302020204" pitchFamily="66" charset="0"/>
            </a:endParaRPr>
          </a:p>
          <a:p>
            <a:r>
              <a:rPr lang="fr-FR" sz="1200" b="1" dirty="0">
                <a:latin typeface="Comic Sans MS" panose="030F0702030302020204" pitchFamily="66" charset="0"/>
              </a:rPr>
              <a:t>2 </a:t>
            </a:r>
            <a:r>
              <a:rPr lang="fr-FR" sz="1200" dirty="0">
                <a:latin typeface="Comic Sans MS" panose="030F0702030302020204" pitchFamily="66" charset="0"/>
              </a:rPr>
              <a:t>tableau </a:t>
            </a:r>
            <a:r>
              <a:rPr lang="fr-FR" sz="1200" dirty="0" smtClean="0">
                <a:latin typeface="Comic Sans MS" panose="030F0702030302020204" pitchFamily="66" charset="0"/>
              </a:rPr>
              <a:t>BT</a:t>
            </a:r>
            <a:endParaRPr lang="fr-FR" sz="1200" dirty="0">
              <a:latin typeface="Comic Sans MS" panose="030F0702030302020204" pitchFamily="66" charset="0"/>
            </a:endParaRPr>
          </a:p>
          <a:p>
            <a:r>
              <a:rPr lang="fr-FR" sz="1200" b="1" dirty="0">
                <a:latin typeface="Comic Sans MS" panose="030F0702030302020204" pitchFamily="66" charset="0"/>
              </a:rPr>
              <a:t>3 </a:t>
            </a:r>
            <a:r>
              <a:rPr lang="fr-FR" sz="1200" dirty="0">
                <a:latin typeface="Comic Sans MS" panose="030F0702030302020204" pitchFamily="66" charset="0"/>
              </a:rPr>
              <a:t>transformateur de puissance</a:t>
            </a:r>
          </a:p>
          <a:p>
            <a:r>
              <a:rPr lang="fr-FR" sz="1200" b="1" dirty="0" smtClean="0">
                <a:latin typeface="Comic Sans MS" panose="030F0702030302020204" pitchFamily="66" charset="0"/>
              </a:rPr>
              <a:t>5 </a:t>
            </a:r>
            <a:r>
              <a:rPr lang="fr-FR" sz="1200" dirty="0">
                <a:latin typeface="Comic Sans MS" panose="030F0702030302020204" pitchFamily="66" charset="0"/>
              </a:rPr>
              <a:t>coffret d’éclairage </a:t>
            </a:r>
            <a:r>
              <a:rPr lang="fr-FR" sz="1200" dirty="0" smtClean="0">
                <a:latin typeface="Comic Sans MS" panose="030F0702030302020204" pitchFamily="66" charset="0"/>
              </a:rPr>
              <a:t>public (option)</a:t>
            </a:r>
          </a:p>
          <a:p>
            <a:r>
              <a:rPr lang="fr-FR" sz="1200" b="1" dirty="0" smtClean="0">
                <a:latin typeface="Comic Sans MS" panose="030F0702030302020204" pitchFamily="66" charset="0"/>
              </a:rPr>
              <a:t>6 </a:t>
            </a:r>
            <a:r>
              <a:rPr lang="fr-FR" sz="1200" dirty="0">
                <a:latin typeface="Comic Sans MS" panose="030F0702030302020204" pitchFamily="66" charset="0"/>
              </a:rPr>
              <a:t>platine des auxiliaires </a:t>
            </a:r>
            <a:r>
              <a:rPr lang="fr-FR" sz="1200" dirty="0" smtClean="0">
                <a:latin typeface="Comic Sans MS" panose="030F0702030302020204" pitchFamily="66" charset="0"/>
              </a:rPr>
              <a:t>du poste</a:t>
            </a:r>
            <a:endParaRPr lang="fr-FR" sz="1200" dirty="0">
              <a:latin typeface="Comic Sans MS" panose="030F0702030302020204" pitchFamily="66" charset="0"/>
            </a:endParaRPr>
          </a:p>
          <a:p>
            <a:r>
              <a:rPr lang="fr-FR" sz="1200" b="1" dirty="0">
                <a:latin typeface="Comic Sans MS" panose="030F0702030302020204" pitchFamily="66" charset="0"/>
              </a:rPr>
              <a:t>7 </a:t>
            </a:r>
            <a:r>
              <a:rPr lang="fr-FR" sz="1200" dirty="0">
                <a:latin typeface="Comic Sans MS" panose="030F0702030302020204" pitchFamily="66" charset="0"/>
              </a:rPr>
              <a:t>trappe </a:t>
            </a:r>
            <a:r>
              <a:rPr lang="fr-FR" sz="1200" dirty="0" smtClean="0">
                <a:latin typeface="Comic Sans MS" panose="030F0702030302020204" pitchFamily="66" charset="0"/>
              </a:rPr>
              <a:t>passe-câbles provisoires</a:t>
            </a:r>
            <a:endParaRPr lang="fr-FR" sz="1200" dirty="0">
              <a:latin typeface="Comic Sans MS" panose="030F0702030302020204" pitchFamily="66" charset="0"/>
            </a:endParaRPr>
          </a:p>
          <a:p>
            <a:r>
              <a:rPr lang="fr-FR" sz="1200" b="1" dirty="0">
                <a:latin typeface="Comic Sans MS" panose="030F0702030302020204" pitchFamily="66" charset="0"/>
              </a:rPr>
              <a:t>8 </a:t>
            </a:r>
            <a:r>
              <a:rPr lang="fr-FR" sz="1200" dirty="0">
                <a:latin typeface="Comic Sans MS" panose="030F0702030302020204" pitchFamily="66" charset="0"/>
              </a:rPr>
              <a:t>coffret télécommande </a:t>
            </a:r>
            <a:endParaRPr lang="fr-FR" sz="1200" dirty="0" smtClean="0">
              <a:latin typeface="Comic Sans MS" panose="030F0702030302020204" pitchFamily="66" charset="0"/>
            </a:endParaRPr>
          </a:p>
          <a:p>
            <a:r>
              <a:rPr lang="fr-FR" sz="1200" b="1" dirty="0" smtClean="0">
                <a:latin typeface="Comic Sans MS" panose="030F0702030302020204" pitchFamily="66" charset="0"/>
              </a:rPr>
              <a:t>9 </a:t>
            </a:r>
            <a:r>
              <a:rPr lang="fr-FR" sz="1200" dirty="0">
                <a:latin typeface="Comic Sans MS" panose="030F0702030302020204" pitchFamily="66" charset="0"/>
              </a:rPr>
              <a:t>accès au cuvelage</a:t>
            </a:r>
          </a:p>
          <a:p>
            <a:r>
              <a:rPr lang="fr-FR" sz="1200" b="1" dirty="0">
                <a:latin typeface="Comic Sans MS" panose="030F0702030302020204" pitchFamily="66" charset="0"/>
              </a:rPr>
              <a:t>10 </a:t>
            </a:r>
            <a:r>
              <a:rPr lang="fr-FR" sz="1200" dirty="0">
                <a:latin typeface="Comic Sans MS" panose="030F0702030302020204" pitchFamily="66" charset="0"/>
              </a:rPr>
              <a:t>aérateurs (haut et bas)</a:t>
            </a:r>
          </a:p>
          <a:p>
            <a:r>
              <a:rPr lang="fr-FR" sz="1200" b="1" dirty="0">
                <a:latin typeface="Comic Sans MS" panose="030F0702030302020204" pitchFamily="66" charset="0"/>
              </a:rPr>
              <a:t>11 </a:t>
            </a:r>
            <a:r>
              <a:rPr lang="fr-FR" sz="1200" dirty="0">
                <a:latin typeface="Comic Sans MS" panose="030F0702030302020204" pitchFamily="66" charset="0"/>
              </a:rPr>
              <a:t>passe-câbles BT</a:t>
            </a:r>
          </a:p>
        </p:txBody>
      </p:sp>
      <p:sp>
        <p:nvSpPr>
          <p:cNvPr id="8" name="ZoneTexte 7"/>
          <p:cNvSpPr txBox="1"/>
          <p:nvPr/>
        </p:nvSpPr>
        <p:spPr>
          <a:xfrm>
            <a:off x="3635896" y="4941168"/>
            <a:ext cx="2736304" cy="369332"/>
          </a:xfrm>
          <a:prstGeom prst="rect">
            <a:avLst/>
          </a:prstGeom>
          <a:noFill/>
        </p:spPr>
        <p:txBody>
          <a:bodyPr wrap="square" rtlCol="0">
            <a:spAutoFit/>
          </a:bodyPr>
          <a:lstStyle/>
          <a:p>
            <a:r>
              <a:rPr lang="fr-FR" dirty="0" smtClean="0"/>
              <a:t>Exemple d’implantation</a:t>
            </a:r>
            <a:endParaRPr lang="fr-FR" dirty="0"/>
          </a:p>
        </p:txBody>
      </p:sp>
    </p:spTree>
    <p:extLst>
      <p:ext uri="{BB962C8B-B14F-4D97-AF65-F5344CB8AC3E}">
        <p14:creationId xmlns:p14="http://schemas.microsoft.com/office/powerpoint/2010/main" val="141752900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BE" smtClean="0"/>
              <a:t>http://myeleec.fr</a:t>
            </a:r>
            <a:endParaRPr lang="fr-BE"/>
          </a:p>
        </p:txBody>
      </p:sp>
      <p:sp>
        <p:nvSpPr>
          <p:cNvPr id="3" name="Espace réservé du numéro de diapositive 2"/>
          <p:cNvSpPr>
            <a:spLocks noGrp="1"/>
          </p:cNvSpPr>
          <p:nvPr>
            <p:ph type="sldNum" sz="quarter" idx="12"/>
          </p:nvPr>
        </p:nvSpPr>
        <p:spPr/>
        <p:txBody>
          <a:bodyPr/>
          <a:lstStyle/>
          <a:p>
            <a:fld id="{CF4668DC-857F-487D-BFFA-8C0CA5037977}" type="slidenum">
              <a:rPr lang="fr-BE" smtClean="0"/>
              <a:t>9</a:t>
            </a:fld>
            <a:endParaRPr lang="fr-BE"/>
          </a:p>
        </p:txBody>
      </p:sp>
      <p:sp>
        <p:nvSpPr>
          <p:cNvPr id="4" name="Titre 3"/>
          <p:cNvSpPr>
            <a:spLocks noGrp="1"/>
          </p:cNvSpPr>
          <p:nvPr>
            <p:ph type="title"/>
          </p:nvPr>
        </p:nvSpPr>
        <p:spPr/>
        <p:txBody>
          <a:bodyPr/>
          <a:lstStyle/>
          <a:p>
            <a:r>
              <a:rPr lang="fr-FR" dirty="0" smtClean="0"/>
              <a:t>Le transformateur </a:t>
            </a:r>
            <a:endParaRPr lang="fr-FR" dirty="0"/>
          </a:p>
        </p:txBody>
      </p:sp>
      <p:sp>
        <p:nvSpPr>
          <p:cNvPr id="5" name="Espace réservé du contenu 4"/>
          <p:cNvSpPr>
            <a:spLocks noGrp="1"/>
          </p:cNvSpPr>
          <p:nvPr>
            <p:ph sz="quarter" idx="13"/>
          </p:nvPr>
        </p:nvSpPr>
        <p:spPr>
          <a:xfrm>
            <a:off x="683568" y="559758"/>
            <a:ext cx="3212976" cy="3201536"/>
          </a:xfrm>
        </p:spPr>
        <p:txBody>
          <a:bodyPr>
            <a:normAutofit lnSpcReduction="10000"/>
          </a:bodyPr>
          <a:lstStyle/>
          <a:p>
            <a:r>
              <a:rPr lang="fr-FR" dirty="0" smtClean="0"/>
              <a:t>Le transformateur modifient la tension électrique à la hausse (20kV à 400kV en sortie de centrale électrique ou à la baisse 20kV à 400V) pour livrer l’énergie sur les réseaux de distribution .</a:t>
            </a:r>
            <a:endParaRPr lang="fr-FR"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8342" y="548680"/>
            <a:ext cx="4199756" cy="35283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186548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BE" smtClean="0"/>
              <a:t>http://myeleec.fr</a:t>
            </a:r>
            <a:endParaRPr lang="fr-BE"/>
          </a:p>
        </p:txBody>
      </p:sp>
      <p:sp>
        <p:nvSpPr>
          <p:cNvPr id="3" name="Espace réservé du numéro de diapositive 2"/>
          <p:cNvSpPr>
            <a:spLocks noGrp="1"/>
          </p:cNvSpPr>
          <p:nvPr>
            <p:ph type="sldNum" sz="quarter" idx="12"/>
          </p:nvPr>
        </p:nvSpPr>
        <p:spPr/>
        <p:txBody>
          <a:bodyPr/>
          <a:lstStyle/>
          <a:p>
            <a:fld id="{CF4668DC-857F-487D-BFFA-8C0CA5037977}" type="slidenum">
              <a:rPr lang="fr-BE" smtClean="0"/>
              <a:t>10</a:t>
            </a:fld>
            <a:endParaRPr lang="fr-BE"/>
          </a:p>
        </p:txBody>
      </p:sp>
      <p:sp>
        <p:nvSpPr>
          <p:cNvPr id="4" name="Titre 3"/>
          <p:cNvSpPr>
            <a:spLocks noGrp="1"/>
          </p:cNvSpPr>
          <p:nvPr>
            <p:ph type="title"/>
          </p:nvPr>
        </p:nvSpPr>
        <p:spPr/>
        <p:txBody>
          <a:bodyPr/>
          <a:lstStyle/>
          <a:p>
            <a:r>
              <a:rPr lang="fr-FR" dirty="0" smtClean="0"/>
              <a:t>La protection HTA</a:t>
            </a:r>
            <a:endParaRPr lang="fr-FR" dirty="0"/>
          </a:p>
        </p:txBody>
      </p:sp>
      <p:sp>
        <p:nvSpPr>
          <p:cNvPr id="5" name="Espace réservé du contenu 4"/>
          <p:cNvSpPr>
            <a:spLocks noGrp="1"/>
          </p:cNvSpPr>
          <p:nvPr>
            <p:ph sz="quarter" idx="13"/>
          </p:nvPr>
        </p:nvSpPr>
        <p:spPr>
          <a:xfrm>
            <a:off x="683568" y="764704"/>
            <a:ext cx="3240360" cy="3474720"/>
          </a:xfrm>
        </p:spPr>
        <p:txBody>
          <a:bodyPr>
            <a:normAutofit lnSpcReduction="10000"/>
          </a:bodyPr>
          <a:lstStyle/>
          <a:p>
            <a:r>
              <a:rPr lang="fr-FR" dirty="0" smtClean="0"/>
              <a:t>Elle est assuré par des cellules protégeant le réseau contre d’éventuelles surcharges ( court-circuit, foudre,…).</a:t>
            </a:r>
          </a:p>
          <a:p>
            <a:r>
              <a:rPr lang="fr-FR" dirty="0" smtClean="0"/>
              <a:t>Les cellules peuvent être composé de disjoncteur  et de sectionneurs</a:t>
            </a:r>
            <a:endParaRPr lang="fr-FR" dirty="0"/>
          </a:p>
        </p:txBody>
      </p:sp>
      <p:pic>
        <p:nvPicPr>
          <p:cNvPr id="8194" name="Picture 2" descr="http://www.shb-electric.com/galerie/138420827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3928" y="476672"/>
            <a:ext cx="5061248" cy="37959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951429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BE" smtClean="0"/>
              <a:t>http://myeleec.fr</a:t>
            </a:r>
            <a:endParaRPr lang="fr-BE"/>
          </a:p>
        </p:txBody>
      </p:sp>
      <p:sp>
        <p:nvSpPr>
          <p:cNvPr id="3" name="Espace réservé du numéro de diapositive 2"/>
          <p:cNvSpPr>
            <a:spLocks noGrp="1"/>
          </p:cNvSpPr>
          <p:nvPr>
            <p:ph type="sldNum" sz="quarter" idx="12"/>
          </p:nvPr>
        </p:nvSpPr>
        <p:spPr/>
        <p:txBody>
          <a:bodyPr/>
          <a:lstStyle/>
          <a:p>
            <a:fld id="{CF4668DC-857F-487D-BFFA-8C0CA5037977}" type="slidenum">
              <a:rPr lang="fr-BE" smtClean="0"/>
              <a:t>11</a:t>
            </a:fld>
            <a:endParaRPr lang="fr-BE"/>
          </a:p>
        </p:txBody>
      </p:sp>
      <p:sp>
        <p:nvSpPr>
          <p:cNvPr id="4" name="Titre 3"/>
          <p:cNvSpPr>
            <a:spLocks noGrp="1"/>
          </p:cNvSpPr>
          <p:nvPr>
            <p:ph type="title"/>
          </p:nvPr>
        </p:nvSpPr>
        <p:spPr>
          <a:xfrm>
            <a:off x="179512" y="116632"/>
            <a:ext cx="8748464" cy="792088"/>
          </a:xfrm>
        </p:spPr>
        <p:txBody>
          <a:bodyPr/>
          <a:lstStyle/>
          <a:p>
            <a:r>
              <a:rPr lang="fr-FR" dirty="0" smtClean="0"/>
              <a:t>Types de structure de réseau </a:t>
            </a:r>
            <a:endParaRPr lang="fr-FR" dirty="0"/>
          </a:p>
        </p:txBody>
      </p:sp>
      <p:sp>
        <p:nvSpPr>
          <p:cNvPr id="5" name="Espace réservé du contenu 4"/>
          <p:cNvSpPr>
            <a:spLocks noGrp="1"/>
          </p:cNvSpPr>
          <p:nvPr>
            <p:ph sz="quarter" idx="13"/>
          </p:nvPr>
        </p:nvSpPr>
        <p:spPr>
          <a:xfrm>
            <a:off x="683568" y="890384"/>
            <a:ext cx="8086756" cy="3474720"/>
          </a:xfrm>
        </p:spPr>
        <p:txBody>
          <a:bodyPr>
            <a:normAutofit fontScale="92500"/>
          </a:bodyPr>
          <a:lstStyle/>
          <a:p>
            <a:pPr marL="45720" indent="0">
              <a:buNone/>
            </a:pPr>
            <a:r>
              <a:rPr lang="fr-FR" dirty="0" smtClean="0"/>
              <a:t>- </a:t>
            </a:r>
            <a:r>
              <a:rPr lang="fr-FR" b="1" dirty="0" smtClean="0"/>
              <a:t>Le </a:t>
            </a:r>
            <a:r>
              <a:rPr lang="fr-FR" b="1" dirty="0"/>
              <a:t>raccordement en antenne </a:t>
            </a:r>
            <a:r>
              <a:rPr lang="fr-FR" dirty="0"/>
              <a:t>(zones rurales et périurbaines) : le poste HTA/BT est raccordé au réseau HTA au moyen d’une seule canalisation .</a:t>
            </a:r>
          </a:p>
          <a:p>
            <a:pPr marL="45720" indent="0">
              <a:buNone/>
            </a:pPr>
            <a:r>
              <a:rPr lang="fr-FR" dirty="0"/>
              <a:t>- </a:t>
            </a:r>
            <a:r>
              <a:rPr lang="fr-FR" b="1" dirty="0"/>
              <a:t>Le raccordement en coupure d’artère </a:t>
            </a:r>
            <a:r>
              <a:rPr lang="fr-FR" dirty="0"/>
              <a:t>(zones périurbaines et urbaines) : le poste de livraison est inséré en série sur un départ </a:t>
            </a:r>
            <a:r>
              <a:rPr lang="fr-FR" dirty="0" smtClean="0"/>
              <a:t>HTA.</a:t>
            </a:r>
            <a:endParaRPr lang="fr-FR" dirty="0"/>
          </a:p>
          <a:p>
            <a:pPr marL="45720" indent="0">
              <a:buNone/>
            </a:pPr>
            <a:r>
              <a:rPr lang="fr-FR" dirty="0"/>
              <a:t>- </a:t>
            </a:r>
            <a:r>
              <a:rPr lang="fr-FR" b="1" dirty="0"/>
              <a:t>Le raccordement en double dérivation </a:t>
            </a:r>
            <a:r>
              <a:rPr lang="fr-FR" dirty="0"/>
              <a:t>(dans quelques grandes agglomérations) : le poste de livraison est desservi par deux câbles posés en parallèle, l’un de travail et l’autre de secours ; chacun de ces câbles est en dérivation sur l’artère qui l’alimente. </a:t>
            </a:r>
          </a:p>
          <a:p>
            <a:endParaRPr lang="fr-FR"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4365104"/>
            <a:ext cx="8208912" cy="17669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0735223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BE" smtClean="0"/>
              <a:t>http://myeleec.fr</a:t>
            </a:r>
            <a:endParaRPr lang="fr-BE"/>
          </a:p>
        </p:txBody>
      </p:sp>
      <p:sp>
        <p:nvSpPr>
          <p:cNvPr id="3" name="Espace réservé du numéro de diapositive 2"/>
          <p:cNvSpPr>
            <a:spLocks noGrp="1"/>
          </p:cNvSpPr>
          <p:nvPr>
            <p:ph type="sldNum" sz="quarter" idx="12"/>
          </p:nvPr>
        </p:nvSpPr>
        <p:spPr/>
        <p:txBody>
          <a:bodyPr/>
          <a:lstStyle/>
          <a:p>
            <a:fld id="{CF4668DC-857F-487D-BFFA-8C0CA5037977}" type="slidenum">
              <a:rPr lang="fr-BE" smtClean="0"/>
              <a:t>12</a:t>
            </a:fld>
            <a:endParaRPr lang="fr-BE"/>
          </a:p>
        </p:txBody>
      </p:sp>
      <p:sp>
        <p:nvSpPr>
          <p:cNvPr id="5" name="Espace réservé du contenu 4"/>
          <p:cNvSpPr>
            <a:spLocks noGrp="1"/>
          </p:cNvSpPr>
          <p:nvPr>
            <p:ph sz="quarter" idx="13"/>
          </p:nvPr>
        </p:nvSpPr>
        <p:spPr>
          <a:xfrm>
            <a:off x="107504" y="332656"/>
            <a:ext cx="8640960" cy="4752528"/>
          </a:xfrm>
        </p:spPr>
        <p:txBody>
          <a:bodyPr>
            <a:normAutofit/>
          </a:bodyPr>
          <a:lstStyle/>
          <a:p>
            <a:r>
              <a:rPr lang="fr-FR" dirty="0" smtClean="0"/>
              <a:t>La détermination du type </a:t>
            </a:r>
            <a:r>
              <a:rPr lang="fr-FR" dirty="0"/>
              <a:t>de raccordement de poste HTA/BT </a:t>
            </a:r>
            <a:r>
              <a:rPr lang="fr-FR" dirty="0" smtClean="0"/>
              <a:t>se fait en </a:t>
            </a:r>
            <a:r>
              <a:rPr lang="fr-FR" dirty="0"/>
              <a:t>fonction de deux critères : </a:t>
            </a:r>
          </a:p>
          <a:p>
            <a:pPr lvl="1">
              <a:buFont typeface="Arial" panose="020B0604020202020204" pitchFamily="34" charset="0"/>
              <a:buChar char="•"/>
            </a:pPr>
            <a:r>
              <a:rPr lang="fr-FR" sz="1800" dirty="0">
                <a:solidFill>
                  <a:schemeClr val="tx1"/>
                </a:solidFill>
              </a:rPr>
              <a:t>Sn </a:t>
            </a:r>
            <a:r>
              <a:rPr lang="fr-FR" sz="1600" dirty="0">
                <a:solidFill>
                  <a:schemeClr val="tx1"/>
                </a:solidFill>
              </a:rPr>
              <a:t>(puissance nominale du transformateur HTA/BT</a:t>
            </a:r>
            <a:r>
              <a:rPr lang="fr-FR" sz="1600" dirty="0" smtClean="0">
                <a:solidFill>
                  <a:schemeClr val="tx1"/>
                </a:solidFill>
              </a:rPr>
              <a:t>)</a:t>
            </a:r>
            <a:endParaRPr lang="fr-FR" sz="1600" dirty="0">
              <a:solidFill>
                <a:schemeClr val="tx1"/>
              </a:solidFill>
            </a:endParaRPr>
          </a:p>
          <a:p>
            <a:pPr lvl="1">
              <a:buFont typeface="Arial" panose="020B0604020202020204" pitchFamily="34" charset="0"/>
              <a:buChar char="•"/>
            </a:pPr>
            <a:r>
              <a:rPr lang="fr-FR" sz="1800" dirty="0" err="1" smtClean="0">
                <a:solidFill>
                  <a:schemeClr val="tx1"/>
                </a:solidFill>
              </a:rPr>
              <a:t>Lr</a:t>
            </a:r>
            <a:r>
              <a:rPr lang="fr-FR" sz="1800" dirty="0" smtClean="0">
                <a:solidFill>
                  <a:schemeClr val="tx1"/>
                </a:solidFill>
              </a:rPr>
              <a:t> </a:t>
            </a:r>
            <a:r>
              <a:rPr lang="fr-FR" sz="1600" dirty="0">
                <a:solidFill>
                  <a:schemeClr val="tx1"/>
                </a:solidFill>
              </a:rPr>
              <a:t>(longueur de raccordement au réseau HTA, techniquement et administrativement </a:t>
            </a:r>
            <a:r>
              <a:rPr lang="fr-FR" sz="1600" dirty="0" smtClean="0">
                <a:solidFill>
                  <a:schemeClr val="tx1"/>
                </a:solidFill>
              </a:rPr>
              <a:t>réalisable)</a:t>
            </a:r>
            <a:endParaRPr lang="fr-FR" sz="1600" dirty="0">
              <a:solidFill>
                <a:schemeClr val="tx1"/>
              </a:solidFill>
            </a:endParaRPr>
          </a:p>
          <a:p>
            <a:pPr lvl="1">
              <a:buFontTx/>
              <a:buChar char="-"/>
            </a:pPr>
            <a:endParaRPr lang="fr-FR" sz="1050" dirty="0"/>
          </a:p>
          <a:p>
            <a:pPr marL="45720" indent="0">
              <a:buNone/>
            </a:pPr>
            <a:endParaRPr lang="fr-FR" b="1" dirty="0"/>
          </a:p>
          <a:p>
            <a:pPr marL="45720" indent="0">
              <a:buNone/>
            </a:pPr>
            <a:endParaRPr lang="fr-FR" b="1" dirty="0" smtClean="0"/>
          </a:p>
          <a:p>
            <a:pPr marL="45720" indent="0">
              <a:buNone/>
            </a:pPr>
            <a:endParaRPr lang="fr-FR" b="1" dirty="0"/>
          </a:p>
          <a:p>
            <a:pPr marL="45720" indent="0">
              <a:buNone/>
            </a:pPr>
            <a:r>
              <a:rPr lang="fr-FR" b="1" dirty="0" smtClean="0"/>
              <a:t> </a:t>
            </a:r>
            <a:endParaRPr lang="fr-FR" dirty="0"/>
          </a:p>
          <a:p>
            <a:endParaRPr lang="fr-FR" dirty="0"/>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44395" y="2188487"/>
            <a:ext cx="6620093" cy="18885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4396" y="4149080"/>
            <a:ext cx="6620092" cy="20813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ZoneTexte 5"/>
          <p:cNvSpPr txBox="1"/>
          <p:nvPr/>
        </p:nvSpPr>
        <p:spPr>
          <a:xfrm>
            <a:off x="208174" y="4253545"/>
            <a:ext cx="2088232" cy="1200329"/>
          </a:xfrm>
          <a:prstGeom prst="rect">
            <a:avLst/>
          </a:prstGeom>
          <a:noFill/>
        </p:spPr>
        <p:txBody>
          <a:bodyPr wrap="square" rtlCol="0">
            <a:spAutoFit/>
          </a:bodyPr>
          <a:lstStyle/>
          <a:p>
            <a:pPr marL="45720" indent="0" algn="r">
              <a:buNone/>
            </a:pPr>
            <a:r>
              <a:rPr lang="fr-FR" sz="1200" i="1" dirty="0">
                <a:latin typeface="Comic Sans MS" panose="030F0702030302020204" pitchFamily="66" charset="0"/>
              </a:rPr>
              <a:t>Règles pour le raccordement d’un poste HTA/BT sur un départ HTA de type rural </a:t>
            </a:r>
          </a:p>
          <a:p>
            <a:pPr algn="r"/>
            <a:endParaRPr lang="fr-FR" sz="1200" i="1" dirty="0">
              <a:latin typeface="Comic Sans MS" panose="030F0702030302020204" pitchFamily="66" charset="0"/>
            </a:endParaRPr>
          </a:p>
          <a:p>
            <a:pPr algn="r"/>
            <a:endParaRPr lang="fr-FR" sz="1200" i="1" dirty="0">
              <a:latin typeface="Comic Sans MS" panose="030F0702030302020204" pitchFamily="66" charset="0"/>
            </a:endParaRPr>
          </a:p>
        </p:txBody>
      </p:sp>
      <p:sp>
        <p:nvSpPr>
          <p:cNvPr id="7" name="ZoneTexte 6"/>
          <p:cNvSpPr txBox="1"/>
          <p:nvPr/>
        </p:nvSpPr>
        <p:spPr>
          <a:xfrm>
            <a:off x="208174" y="2420888"/>
            <a:ext cx="2088232" cy="1015663"/>
          </a:xfrm>
          <a:prstGeom prst="rect">
            <a:avLst/>
          </a:prstGeom>
          <a:noFill/>
        </p:spPr>
        <p:txBody>
          <a:bodyPr wrap="square" rtlCol="0">
            <a:spAutoFit/>
          </a:bodyPr>
          <a:lstStyle/>
          <a:p>
            <a:pPr algn="r"/>
            <a:r>
              <a:rPr lang="fr-FR" sz="1200" i="1" dirty="0">
                <a:latin typeface="Comic Sans MS" panose="030F0702030302020204" pitchFamily="66" charset="0"/>
              </a:rPr>
              <a:t>Règles pour le raccordement d’un poste HTA/BT sur un départ HTA de type urbain</a:t>
            </a:r>
          </a:p>
          <a:p>
            <a:pPr algn="r"/>
            <a:endParaRPr lang="fr-FR" sz="1200" i="1" dirty="0">
              <a:latin typeface="Comic Sans MS" panose="030F0702030302020204" pitchFamily="66" charset="0"/>
            </a:endParaRPr>
          </a:p>
        </p:txBody>
      </p:sp>
    </p:spTree>
    <p:extLst>
      <p:ext uri="{BB962C8B-B14F-4D97-AF65-F5344CB8AC3E}">
        <p14:creationId xmlns:p14="http://schemas.microsoft.com/office/powerpoint/2010/main" val="283750182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BE" smtClean="0"/>
              <a:t>http://myeleec.fr</a:t>
            </a:r>
            <a:endParaRPr lang="fr-BE"/>
          </a:p>
        </p:txBody>
      </p:sp>
      <p:sp>
        <p:nvSpPr>
          <p:cNvPr id="3" name="Espace réservé du numéro de diapositive 2"/>
          <p:cNvSpPr>
            <a:spLocks noGrp="1"/>
          </p:cNvSpPr>
          <p:nvPr>
            <p:ph type="sldNum" sz="quarter" idx="12"/>
          </p:nvPr>
        </p:nvSpPr>
        <p:spPr/>
        <p:txBody>
          <a:bodyPr/>
          <a:lstStyle/>
          <a:p>
            <a:fld id="{CF4668DC-857F-487D-BFFA-8C0CA5037977}" type="slidenum">
              <a:rPr lang="fr-BE" smtClean="0"/>
              <a:t>13</a:t>
            </a:fld>
            <a:endParaRPr lang="fr-BE"/>
          </a:p>
        </p:txBody>
      </p:sp>
      <p:sp>
        <p:nvSpPr>
          <p:cNvPr id="4" name="Titre 3"/>
          <p:cNvSpPr>
            <a:spLocks noGrp="1"/>
          </p:cNvSpPr>
          <p:nvPr>
            <p:ph type="title"/>
          </p:nvPr>
        </p:nvSpPr>
        <p:spPr>
          <a:xfrm>
            <a:off x="179512" y="5157192"/>
            <a:ext cx="8784976" cy="1143000"/>
          </a:xfrm>
        </p:spPr>
        <p:txBody>
          <a:bodyPr/>
          <a:lstStyle/>
          <a:p>
            <a:r>
              <a:rPr lang="fr-FR" sz="4400" dirty="0" smtClean="0"/>
              <a:t>Raccordement en « ANTENNE» ou « Simple dérivation</a:t>
            </a:r>
            <a:endParaRPr lang="fr-FR" sz="4400" dirty="0"/>
          </a:p>
        </p:txBody>
      </p:sp>
      <p:sp>
        <p:nvSpPr>
          <p:cNvPr id="5" name="Espace réservé du contenu 4"/>
          <p:cNvSpPr>
            <a:spLocks noGrp="1"/>
          </p:cNvSpPr>
          <p:nvPr>
            <p:ph sz="quarter" idx="13"/>
          </p:nvPr>
        </p:nvSpPr>
        <p:spPr>
          <a:xfrm>
            <a:off x="323528" y="836712"/>
            <a:ext cx="4464496" cy="3474720"/>
          </a:xfrm>
        </p:spPr>
        <p:txBody>
          <a:bodyPr>
            <a:normAutofit lnSpcReduction="10000"/>
          </a:bodyPr>
          <a:lstStyle/>
          <a:p>
            <a:r>
              <a:rPr lang="fr-FR" dirty="0" smtClean="0"/>
              <a:t> </a:t>
            </a:r>
            <a:r>
              <a:rPr lang="fr-FR" dirty="0"/>
              <a:t>Le poste de livraison est raccordé au réseau public de distribution au moyen d’une seule canalisation. </a:t>
            </a:r>
          </a:p>
          <a:p>
            <a:r>
              <a:rPr lang="fr-FR" dirty="0"/>
              <a:t>Il est équipé d’un interrupteur et d’un dispositif de protection HTA, qui protège le réseau des défauts provenant de l’installation de l’utilisateur consommateur. </a:t>
            </a:r>
          </a:p>
        </p:txBody>
      </p:sp>
      <p:pic>
        <p:nvPicPr>
          <p:cNvPr id="6" name="Image 5"/>
          <p:cNvPicPr/>
          <p:nvPr/>
        </p:nvPicPr>
        <p:blipFill>
          <a:blip r:embed="rId2" cstate="print"/>
          <a:stretch>
            <a:fillRect/>
          </a:stretch>
        </p:blipFill>
        <p:spPr>
          <a:xfrm>
            <a:off x="4932040" y="1268760"/>
            <a:ext cx="4032448" cy="2376264"/>
          </a:xfrm>
          <a:prstGeom prst="rect">
            <a:avLst/>
          </a:prstGeom>
          <a:ln>
            <a:solidFill>
              <a:schemeClr val="tx2">
                <a:lumMod val="60000"/>
                <a:lumOff val="40000"/>
              </a:schemeClr>
            </a:solidFill>
          </a:ln>
        </p:spPr>
      </p:pic>
    </p:spTree>
    <p:extLst>
      <p:ext uri="{BB962C8B-B14F-4D97-AF65-F5344CB8AC3E}">
        <p14:creationId xmlns:p14="http://schemas.microsoft.com/office/powerpoint/2010/main" val="163132396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BE" smtClean="0"/>
              <a:t>http://myeleec.fr</a:t>
            </a:r>
            <a:endParaRPr lang="fr-BE"/>
          </a:p>
        </p:txBody>
      </p:sp>
      <p:sp>
        <p:nvSpPr>
          <p:cNvPr id="3" name="Espace réservé du numéro de diapositive 2"/>
          <p:cNvSpPr>
            <a:spLocks noGrp="1"/>
          </p:cNvSpPr>
          <p:nvPr>
            <p:ph type="sldNum" sz="quarter" idx="12"/>
          </p:nvPr>
        </p:nvSpPr>
        <p:spPr/>
        <p:txBody>
          <a:bodyPr/>
          <a:lstStyle/>
          <a:p>
            <a:fld id="{CF4668DC-857F-487D-BFFA-8C0CA5037977}" type="slidenum">
              <a:rPr lang="fr-BE" smtClean="0"/>
              <a:t>14</a:t>
            </a:fld>
            <a:endParaRPr lang="fr-BE"/>
          </a:p>
        </p:txBody>
      </p:sp>
      <p:sp>
        <p:nvSpPr>
          <p:cNvPr id="4" name="Titre 3"/>
          <p:cNvSpPr>
            <a:spLocks noGrp="1"/>
          </p:cNvSpPr>
          <p:nvPr>
            <p:ph type="title"/>
          </p:nvPr>
        </p:nvSpPr>
        <p:spPr>
          <a:xfrm>
            <a:off x="179512" y="5157192"/>
            <a:ext cx="8784976" cy="1143000"/>
          </a:xfrm>
        </p:spPr>
        <p:txBody>
          <a:bodyPr/>
          <a:lstStyle/>
          <a:p>
            <a:r>
              <a:rPr lang="fr-FR" sz="4400" dirty="0" smtClean="0"/>
              <a:t>Raccordement en </a:t>
            </a:r>
            <a:br>
              <a:rPr lang="fr-FR" sz="4400" dirty="0" smtClean="0"/>
            </a:br>
            <a:r>
              <a:rPr lang="fr-FR" sz="4400" dirty="0" smtClean="0"/>
              <a:t>« Coupure d’artère »</a:t>
            </a:r>
            <a:endParaRPr lang="fr-FR" sz="4400" dirty="0"/>
          </a:p>
        </p:txBody>
      </p:sp>
      <p:sp>
        <p:nvSpPr>
          <p:cNvPr id="5" name="Espace réservé du contenu 4"/>
          <p:cNvSpPr>
            <a:spLocks noGrp="1"/>
          </p:cNvSpPr>
          <p:nvPr>
            <p:ph sz="quarter" idx="13"/>
          </p:nvPr>
        </p:nvSpPr>
        <p:spPr>
          <a:xfrm>
            <a:off x="323528" y="836712"/>
            <a:ext cx="4464496" cy="3474720"/>
          </a:xfrm>
        </p:spPr>
        <p:txBody>
          <a:bodyPr>
            <a:normAutofit lnSpcReduction="10000"/>
          </a:bodyPr>
          <a:lstStyle/>
          <a:p>
            <a:r>
              <a:rPr lang="fr-FR" dirty="0"/>
              <a:t>Le poste de livraison est raccordé au réseau public de distribution au moyen d’une seule canalisation.</a:t>
            </a:r>
          </a:p>
          <a:p>
            <a:r>
              <a:rPr lang="fr-FR" dirty="0"/>
              <a:t>Il est équipé d’un interrupteur et d’un dispositif de protection HTA, qui protège le réseau des défauts provenant de l’installation de l’utilisateur consommateur.</a:t>
            </a:r>
          </a:p>
        </p:txBody>
      </p:sp>
      <p:pic>
        <p:nvPicPr>
          <p:cNvPr id="7" name="Image 6"/>
          <p:cNvPicPr/>
          <p:nvPr/>
        </p:nvPicPr>
        <p:blipFill>
          <a:blip r:embed="rId2" cstate="print"/>
          <a:stretch>
            <a:fillRect/>
          </a:stretch>
        </p:blipFill>
        <p:spPr>
          <a:xfrm>
            <a:off x="4932040" y="1124744"/>
            <a:ext cx="3888432" cy="2520280"/>
          </a:xfrm>
          <a:prstGeom prst="rect">
            <a:avLst/>
          </a:prstGeom>
          <a:ln>
            <a:solidFill>
              <a:schemeClr val="tx2">
                <a:lumMod val="60000"/>
                <a:lumOff val="40000"/>
              </a:schemeClr>
            </a:solidFill>
          </a:ln>
        </p:spPr>
      </p:pic>
    </p:spTree>
    <p:extLst>
      <p:ext uri="{BB962C8B-B14F-4D97-AF65-F5344CB8AC3E}">
        <p14:creationId xmlns:p14="http://schemas.microsoft.com/office/powerpoint/2010/main" val="320226699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BE" smtClean="0"/>
              <a:t>http://myeleec.fr</a:t>
            </a:r>
            <a:endParaRPr lang="fr-BE"/>
          </a:p>
        </p:txBody>
      </p:sp>
      <p:sp>
        <p:nvSpPr>
          <p:cNvPr id="3" name="Espace réservé du numéro de diapositive 2"/>
          <p:cNvSpPr>
            <a:spLocks noGrp="1"/>
          </p:cNvSpPr>
          <p:nvPr>
            <p:ph type="sldNum" sz="quarter" idx="12"/>
          </p:nvPr>
        </p:nvSpPr>
        <p:spPr/>
        <p:txBody>
          <a:bodyPr/>
          <a:lstStyle/>
          <a:p>
            <a:fld id="{CF4668DC-857F-487D-BFFA-8C0CA5037977}" type="slidenum">
              <a:rPr lang="fr-BE" smtClean="0"/>
              <a:t>15</a:t>
            </a:fld>
            <a:endParaRPr lang="fr-BE"/>
          </a:p>
        </p:txBody>
      </p:sp>
      <p:sp>
        <p:nvSpPr>
          <p:cNvPr id="4" name="Titre 3"/>
          <p:cNvSpPr>
            <a:spLocks noGrp="1"/>
          </p:cNvSpPr>
          <p:nvPr>
            <p:ph type="title"/>
          </p:nvPr>
        </p:nvSpPr>
        <p:spPr>
          <a:xfrm>
            <a:off x="179512" y="5157192"/>
            <a:ext cx="8784976" cy="1143000"/>
          </a:xfrm>
        </p:spPr>
        <p:txBody>
          <a:bodyPr/>
          <a:lstStyle/>
          <a:p>
            <a:r>
              <a:rPr lang="fr-FR" sz="4400" dirty="0" smtClean="0"/>
              <a:t>Raccordement en </a:t>
            </a:r>
            <a:br>
              <a:rPr lang="fr-FR" sz="4400" dirty="0" smtClean="0"/>
            </a:br>
            <a:r>
              <a:rPr lang="fr-FR" sz="4400" dirty="0" smtClean="0"/>
              <a:t>« Double dérivation »</a:t>
            </a:r>
            <a:endParaRPr lang="fr-FR" sz="4400" dirty="0"/>
          </a:p>
        </p:txBody>
      </p:sp>
      <p:sp>
        <p:nvSpPr>
          <p:cNvPr id="5" name="Espace réservé du contenu 4"/>
          <p:cNvSpPr>
            <a:spLocks noGrp="1"/>
          </p:cNvSpPr>
          <p:nvPr>
            <p:ph sz="quarter" idx="13"/>
          </p:nvPr>
        </p:nvSpPr>
        <p:spPr>
          <a:xfrm>
            <a:off x="323528" y="1124744"/>
            <a:ext cx="4464496" cy="3186688"/>
          </a:xfrm>
        </p:spPr>
        <p:txBody>
          <a:bodyPr>
            <a:normAutofit/>
          </a:bodyPr>
          <a:lstStyle/>
          <a:p>
            <a:r>
              <a:rPr lang="fr-FR" dirty="0"/>
              <a:t>Le poste de livraison est desservi par deux câbles posés en parallèle, l’un de travail et l’autre de secours. </a:t>
            </a:r>
          </a:p>
        </p:txBody>
      </p:sp>
      <p:pic>
        <p:nvPicPr>
          <p:cNvPr id="8" name="Image 7"/>
          <p:cNvPicPr/>
          <p:nvPr/>
        </p:nvPicPr>
        <p:blipFill>
          <a:blip r:embed="rId2" cstate="print">
            <a:extLst>
              <a:ext uri="{28A0092B-C50C-407E-A947-70E740481C1C}">
                <a14:useLocalDpi xmlns:a14="http://schemas.microsoft.com/office/drawing/2010/main" val="0"/>
              </a:ext>
            </a:extLst>
          </a:blip>
          <a:stretch>
            <a:fillRect/>
          </a:stretch>
        </p:blipFill>
        <p:spPr>
          <a:xfrm>
            <a:off x="4860032" y="1124744"/>
            <a:ext cx="4075673" cy="2232248"/>
          </a:xfrm>
          <a:prstGeom prst="rect">
            <a:avLst/>
          </a:prstGeom>
          <a:ln>
            <a:solidFill>
              <a:schemeClr val="tx2">
                <a:lumMod val="60000"/>
                <a:lumOff val="40000"/>
              </a:schemeClr>
            </a:solidFill>
          </a:ln>
        </p:spPr>
      </p:pic>
    </p:spTree>
    <p:extLst>
      <p:ext uri="{BB962C8B-B14F-4D97-AF65-F5344CB8AC3E}">
        <p14:creationId xmlns:p14="http://schemas.microsoft.com/office/powerpoint/2010/main" val="208972591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BE" smtClean="0"/>
              <a:t>http://myeleec.fr</a:t>
            </a:r>
            <a:endParaRPr lang="fr-BE"/>
          </a:p>
        </p:txBody>
      </p:sp>
      <p:sp>
        <p:nvSpPr>
          <p:cNvPr id="3" name="Espace réservé du numéro de diapositive 2"/>
          <p:cNvSpPr>
            <a:spLocks noGrp="1"/>
          </p:cNvSpPr>
          <p:nvPr>
            <p:ph type="sldNum" sz="quarter" idx="12"/>
          </p:nvPr>
        </p:nvSpPr>
        <p:spPr/>
        <p:txBody>
          <a:bodyPr/>
          <a:lstStyle/>
          <a:p>
            <a:fld id="{CF4668DC-857F-487D-BFFA-8C0CA5037977}" type="slidenum">
              <a:rPr lang="fr-BE" smtClean="0"/>
              <a:t>16</a:t>
            </a:fld>
            <a:endParaRPr lang="fr-BE"/>
          </a:p>
        </p:txBody>
      </p:sp>
      <p:sp>
        <p:nvSpPr>
          <p:cNvPr id="4" name="Titre 3"/>
          <p:cNvSpPr>
            <a:spLocks noGrp="1"/>
          </p:cNvSpPr>
          <p:nvPr>
            <p:ph type="title"/>
          </p:nvPr>
        </p:nvSpPr>
        <p:spPr>
          <a:xfrm>
            <a:off x="539552" y="332656"/>
            <a:ext cx="6512511" cy="1143000"/>
          </a:xfrm>
        </p:spPr>
        <p:txBody>
          <a:bodyPr/>
          <a:lstStyle/>
          <a:p>
            <a:pPr marL="0" indent="0" algn="l">
              <a:buNone/>
            </a:pPr>
            <a:r>
              <a:rPr lang="fr-FR" dirty="0" smtClean="0"/>
              <a:t>Les cellules.</a:t>
            </a:r>
            <a:endParaRPr lang="fr-FR" dirty="0"/>
          </a:p>
        </p:txBody>
      </p:sp>
      <p:sp>
        <p:nvSpPr>
          <p:cNvPr id="5" name="Espace réservé du contenu 4"/>
          <p:cNvSpPr>
            <a:spLocks noGrp="1"/>
          </p:cNvSpPr>
          <p:nvPr>
            <p:ph sz="quarter" idx="13"/>
          </p:nvPr>
        </p:nvSpPr>
        <p:spPr>
          <a:xfrm>
            <a:off x="547464" y="1268760"/>
            <a:ext cx="3808512" cy="720080"/>
          </a:xfrm>
        </p:spPr>
        <p:txBody>
          <a:bodyPr/>
          <a:lstStyle/>
          <a:p>
            <a:r>
              <a:rPr lang="fr-FR" dirty="0" smtClean="0"/>
              <a:t>-Raccordement au réseau</a:t>
            </a:r>
            <a:endParaRPr lang="fr-FR" dirty="0"/>
          </a:p>
        </p:txBody>
      </p:sp>
      <p:pic>
        <p:nvPicPr>
          <p:cNvPr id="6" name="Image 5"/>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31640" y="2021435"/>
            <a:ext cx="6264696" cy="3312368"/>
          </a:xfrm>
          <a:prstGeom prst="rect">
            <a:avLst/>
          </a:prstGeom>
          <a:noFill/>
          <a:ln>
            <a:solidFill>
              <a:schemeClr val="tx2">
                <a:lumMod val="60000"/>
                <a:lumOff val="40000"/>
              </a:schemeClr>
            </a:solidFill>
          </a:ln>
        </p:spPr>
      </p:pic>
    </p:spTree>
    <p:extLst>
      <p:ext uri="{BB962C8B-B14F-4D97-AF65-F5344CB8AC3E}">
        <p14:creationId xmlns:p14="http://schemas.microsoft.com/office/powerpoint/2010/main" val="35291135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BE" smtClean="0"/>
              <a:t>http://myeleec.fr</a:t>
            </a:r>
            <a:endParaRPr lang="fr-BE"/>
          </a:p>
        </p:txBody>
      </p:sp>
      <p:sp>
        <p:nvSpPr>
          <p:cNvPr id="3" name="Espace réservé du numéro de diapositive 2"/>
          <p:cNvSpPr>
            <a:spLocks noGrp="1"/>
          </p:cNvSpPr>
          <p:nvPr>
            <p:ph type="sldNum" sz="quarter" idx="12"/>
          </p:nvPr>
        </p:nvSpPr>
        <p:spPr/>
        <p:txBody>
          <a:bodyPr/>
          <a:lstStyle/>
          <a:p>
            <a:fld id="{CF4668DC-857F-487D-BFFA-8C0CA5037977}" type="slidenum">
              <a:rPr lang="fr-BE" smtClean="0"/>
              <a:t>17</a:t>
            </a:fld>
            <a:endParaRPr lang="fr-BE"/>
          </a:p>
        </p:txBody>
      </p:sp>
      <p:sp>
        <p:nvSpPr>
          <p:cNvPr id="4" name="Titre 3"/>
          <p:cNvSpPr>
            <a:spLocks noGrp="1"/>
          </p:cNvSpPr>
          <p:nvPr>
            <p:ph type="title"/>
          </p:nvPr>
        </p:nvSpPr>
        <p:spPr>
          <a:xfrm>
            <a:off x="539552" y="332656"/>
            <a:ext cx="6512511" cy="1143000"/>
          </a:xfrm>
        </p:spPr>
        <p:txBody>
          <a:bodyPr/>
          <a:lstStyle/>
          <a:p>
            <a:pPr marL="0" indent="0" algn="l">
              <a:buNone/>
            </a:pPr>
            <a:r>
              <a:rPr lang="fr-FR" dirty="0" smtClean="0"/>
              <a:t>Les cellules.</a:t>
            </a:r>
            <a:endParaRPr lang="fr-FR" dirty="0"/>
          </a:p>
        </p:txBody>
      </p:sp>
      <p:sp>
        <p:nvSpPr>
          <p:cNvPr id="5" name="Espace réservé du contenu 4"/>
          <p:cNvSpPr>
            <a:spLocks noGrp="1"/>
          </p:cNvSpPr>
          <p:nvPr>
            <p:ph sz="quarter" idx="13"/>
          </p:nvPr>
        </p:nvSpPr>
        <p:spPr>
          <a:xfrm>
            <a:off x="547464" y="1268760"/>
            <a:ext cx="7192888" cy="720080"/>
          </a:xfrm>
        </p:spPr>
        <p:txBody>
          <a:bodyPr>
            <a:normAutofit/>
          </a:bodyPr>
          <a:lstStyle/>
          <a:p>
            <a:r>
              <a:rPr lang="fr-FR" dirty="0" smtClean="0"/>
              <a:t>-Protection pas interrupteur fusible /comptage BT</a:t>
            </a:r>
            <a:endParaRPr lang="fr-FR" dirty="0"/>
          </a:p>
        </p:txBody>
      </p:sp>
      <p:pic>
        <p:nvPicPr>
          <p:cNvPr id="7" name="Image 6"/>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9444" y="1994661"/>
            <a:ext cx="3024336" cy="2893706"/>
          </a:xfrm>
          <a:prstGeom prst="rect">
            <a:avLst/>
          </a:prstGeom>
          <a:noFill/>
          <a:ln>
            <a:solidFill>
              <a:schemeClr val="tx2">
                <a:lumMod val="60000"/>
                <a:lumOff val="40000"/>
              </a:schemeClr>
            </a:solidFill>
          </a:ln>
        </p:spPr>
      </p:pic>
      <p:pic>
        <p:nvPicPr>
          <p:cNvPr id="8" name="Image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64088" y="1994661"/>
            <a:ext cx="2151236" cy="2893706"/>
          </a:xfrm>
          <a:prstGeom prst="rect">
            <a:avLst/>
          </a:prstGeom>
          <a:noFill/>
          <a:ln>
            <a:solidFill>
              <a:schemeClr val="tx2">
                <a:lumMod val="60000"/>
                <a:lumOff val="40000"/>
              </a:schemeClr>
            </a:solidFill>
          </a:ln>
        </p:spPr>
      </p:pic>
    </p:spTree>
    <p:extLst>
      <p:ext uri="{BB962C8B-B14F-4D97-AF65-F5344CB8AC3E}">
        <p14:creationId xmlns:p14="http://schemas.microsoft.com/office/powerpoint/2010/main" val="332481627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BE" smtClean="0"/>
              <a:t>http://myeleec.fr</a:t>
            </a:r>
            <a:endParaRPr lang="fr-BE"/>
          </a:p>
        </p:txBody>
      </p:sp>
      <p:sp>
        <p:nvSpPr>
          <p:cNvPr id="3" name="Espace réservé du numéro de diapositive 2"/>
          <p:cNvSpPr>
            <a:spLocks noGrp="1"/>
          </p:cNvSpPr>
          <p:nvPr>
            <p:ph type="sldNum" sz="quarter" idx="12"/>
          </p:nvPr>
        </p:nvSpPr>
        <p:spPr/>
        <p:txBody>
          <a:bodyPr/>
          <a:lstStyle/>
          <a:p>
            <a:fld id="{CF4668DC-857F-487D-BFFA-8C0CA5037977}" type="slidenum">
              <a:rPr lang="fr-BE" smtClean="0"/>
              <a:t>18</a:t>
            </a:fld>
            <a:endParaRPr lang="fr-BE"/>
          </a:p>
        </p:txBody>
      </p:sp>
      <p:sp>
        <p:nvSpPr>
          <p:cNvPr id="4" name="Titre 3"/>
          <p:cNvSpPr>
            <a:spLocks noGrp="1"/>
          </p:cNvSpPr>
          <p:nvPr>
            <p:ph type="title"/>
          </p:nvPr>
        </p:nvSpPr>
        <p:spPr>
          <a:xfrm>
            <a:off x="539552" y="332656"/>
            <a:ext cx="6512511" cy="1143000"/>
          </a:xfrm>
        </p:spPr>
        <p:txBody>
          <a:bodyPr/>
          <a:lstStyle/>
          <a:p>
            <a:pPr marL="0" indent="0" algn="l">
              <a:buNone/>
            </a:pPr>
            <a:r>
              <a:rPr lang="fr-FR" dirty="0" smtClean="0"/>
              <a:t>Les cellules.</a:t>
            </a:r>
            <a:endParaRPr lang="fr-FR" dirty="0"/>
          </a:p>
        </p:txBody>
      </p:sp>
      <p:sp>
        <p:nvSpPr>
          <p:cNvPr id="5" name="Espace réservé du contenu 4"/>
          <p:cNvSpPr>
            <a:spLocks noGrp="1"/>
          </p:cNvSpPr>
          <p:nvPr>
            <p:ph sz="quarter" idx="13"/>
          </p:nvPr>
        </p:nvSpPr>
        <p:spPr>
          <a:xfrm>
            <a:off x="547464" y="1268760"/>
            <a:ext cx="7192888" cy="720080"/>
          </a:xfrm>
        </p:spPr>
        <p:txBody>
          <a:bodyPr>
            <a:normAutofit/>
          </a:bodyPr>
          <a:lstStyle/>
          <a:p>
            <a:r>
              <a:rPr lang="fr-FR" dirty="0" smtClean="0"/>
              <a:t>-Comptage HTA</a:t>
            </a:r>
            <a:endParaRPr lang="fr-FR" dirty="0"/>
          </a:p>
        </p:txBody>
      </p:sp>
      <p:pic>
        <p:nvPicPr>
          <p:cNvPr id="9" name="Image 8"/>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59632" y="1960256"/>
            <a:ext cx="6408712" cy="3484968"/>
          </a:xfrm>
          <a:prstGeom prst="rect">
            <a:avLst/>
          </a:prstGeom>
          <a:noFill/>
          <a:ln>
            <a:solidFill>
              <a:schemeClr val="tx2">
                <a:lumMod val="60000"/>
                <a:lumOff val="40000"/>
              </a:schemeClr>
            </a:solidFill>
          </a:ln>
        </p:spPr>
      </p:pic>
    </p:spTree>
    <p:extLst>
      <p:ext uri="{BB962C8B-B14F-4D97-AF65-F5344CB8AC3E}">
        <p14:creationId xmlns:p14="http://schemas.microsoft.com/office/powerpoint/2010/main" val="86136094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BE" smtClean="0"/>
              <a:t>http://myeleec.fr</a:t>
            </a:r>
            <a:endParaRPr lang="fr-BE"/>
          </a:p>
        </p:txBody>
      </p:sp>
      <p:sp>
        <p:nvSpPr>
          <p:cNvPr id="3" name="Espace réservé du numéro de diapositive 2"/>
          <p:cNvSpPr>
            <a:spLocks noGrp="1"/>
          </p:cNvSpPr>
          <p:nvPr>
            <p:ph type="sldNum" sz="quarter" idx="12"/>
          </p:nvPr>
        </p:nvSpPr>
        <p:spPr/>
        <p:txBody>
          <a:bodyPr/>
          <a:lstStyle/>
          <a:p>
            <a:fld id="{CF4668DC-857F-487D-BFFA-8C0CA5037977}" type="slidenum">
              <a:rPr lang="fr-BE" smtClean="0"/>
              <a:t>19</a:t>
            </a:fld>
            <a:endParaRPr lang="fr-BE"/>
          </a:p>
        </p:txBody>
      </p:sp>
      <p:sp>
        <p:nvSpPr>
          <p:cNvPr id="4" name="Titre 3"/>
          <p:cNvSpPr>
            <a:spLocks noGrp="1"/>
          </p:cNvSpPr>
          <p:nvPr>
            <p:ph type="title"/>
          </p:nvPr>
        </p:nvSpPr>
        <p:spPr>
          <a:xfrm>
            <a:off x="539552" y="332656"/>
            <a:ext cx="6512511" cy="1143000"/>
          </a:xfrm>
        </p:spPr>
        <p:txBody>
          <a:bodyPr/>
          <a:lstStyle/>
          <a:p>
            <a:pPr marL="0" indent="0" algn="l">
              <a:buNone/>
            </a:pPr>
            <a:r>
              <a:rPr lang="fr-FR" dirty="0" smtClean="0"/>
              <a:t>Les cellules.</a:t>
            </a:r>
            <a:endParaRPr lang="fr-FR" dirty="0"/>
          </a:p>
        </p:txBody>
      </p:sp>
      <p:sp>
        <p:nvSpPr>
          <p:cNvPr id="5" name="Espace réservé du contenu 4"/>
          <p:cNvSpPr>
            <a:spLocks noGrp="1"/>
          </p:cNvSpPr>
          <p:nvPr>
            <p:ph sz="quarter" idx="13"/>
          </p:nvPr>
        </p:nvSpPr>
        <p:spPr>
          <a:xfrm>
            <a:off x="547464" y="1268760"/>
            <a:ext cx="7192888" cy="720080"/>
          </a:xfrm>
        </p:spPr>
        <p:txBody>
          <a:bodyPr>
            <a:normAutofit/>
          </a:bodyPr>
          <a:lstStyle/>
          <a:p>
            <a:r>
              <a:rPr lang="fr-FR" dirty="0" smtClean="0"/>
              <a:t>-Permutation de sources</a:t>
            </a:r>
            <a:endParaRPr lang="fr-FR" dirty="0"/>
          </a:p>
        </p:txBody>
      </p:sp>
      <p:pic>
        <p:nvPicPr>
          <p:cNvPr id="7" name="Image 6"/>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67744" y="1844824"/>
            <a:ext cx="4698978" cy="3989024"/>
          </a:xfrm>
          <a:prstGeom prst="rect">
            <a:avLst/>
          </a:prstGeom>
          <a:noFill/>
          <a:ln>
            <a:solidFill>
              <a:schemeClr val="tx2">
                <a:lumMod val="60000"/>
                <a:lumOff val="40000"/>
              </a:schemeClr>
            </a:solidFill>
          </a:ln>
        </p:spPr>
      </p:pic>
    </p:spTree>
    <p:extLst>
      <p:ext uri="{BB962C8B-B14F-4D97-AF65-F5344CB8AC3E}">
        <p14:creationId xmlns:p14="http://schemas.microsoft.com/office/powerpoint/2010/main" val="26578005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BE" smtClean="0"/>
              <a:t>http://myeleec.fr</a:t>
            </a:r>
            <a:endParaRPr lang="fr-BE"/>
          </a:p>
        </p:txBody>
      </p:sp>
      <p:sp>
        <p:nvSpPr>
          <p:cNvPr id="3" name="Espace réservé du numéro de diapositive 2"/>
          <p:cNvSpPr>
            <a:spLocks noGrp="1"/>
          </p:cNvSpPr>
          <p:nvPr>
            <p:ph type="sldNum" sz="quarter" idx="12"/>
          </p:nvPr>
        </p:nvSpPr>
        <p:spPr/>
        <p:txBody>
          <a:bodyPr/>
          <a:lstStyle/>
          <a:p>
            <a:fld id="{CF4668DC-857F-487D-BFFA-8C0CA5037977}" type="slidenum">
              <a:rPr lang="fr-BE" smtClean="0"/>
              <a:t>20</a:t>
            </a:fld>
            <a:endParaRPr lang="fr-BE"/>
          </a:p>
        </p:txBody>
      </p:sp>
      <p:sp>
        <p:nvSpPr>
          <p:cNvPr id="4" name="Titre 3"/>
          <p:cNvSpPr>
            <a:spLocks noGrp="1"/>
          </p:cNvSpPr>
          <p:nvPr>
            <p:ph type="title"/>
          </p:nvPr>
        </p:nvSpPr>
        <p:spPr>
          <a:xfrm>
            <a:off x="2195736" y="188640"/>
            <a:ext cx="6512511" cy="1143000"/>
          </a:xfrm>
        </p:spPr>
        <p:txBody>
          <a:bodyPr/>
          <a:lstStyle/>
          <a:p>
            <a:r>
              <a:rPr lang="fr-FR" dirty="0" smtClean="0"/>
              <a:t>Exercice1 </a:t>
            </a:r>
            <a:endParaRPr lang="fr-FR" dirty="0"/>
          </a:p>
        </p:txBody>
      </p:sp>
      <p:sp>
        <p:nvSpPr>
          <p:cNvPr id="5" name="Espace réservé du contenu 4"/>
          <p:cNvSpPr>
            <a:spLocks noGrp="1"/>
          </p:cNvSpPr>
          <p:nvPr>
            <p:ph sz="quarter" idx="13"/>
          </p:nvPr>
        </p:nvSpPr>
        <p:spPr>
          <a:xfrm>
            <a:off x="611560" y="1124744"/>
            <a:ext cx="7992888" cy="1944216"/>
          </a:xfrm>
        </p:spPr>
        <p:style>
          <a:lnRef idx="1">
            <a:schemeClr val="accent1"/>
          </a:lnRef>
          <a:fillRef idx="2">
            <a:schemeClr val="accent1"/>
          </a:fillRef>
          <a:effectRef idx="1">
            <a:schemeClr val="accent1"/>
          </a:effectRef>
          <a:fontRef idx="minor">
            <a:schemeClr val="dk1"/>
          </a:fontRef>
        </p:style>
        <p:txBody>
          <a:bodyPr/>
          <a:lstStyle/>
          <a:p>
            <a:pPr marL="45720" indent="0">
              <a:buNone/>
            </a:pPr>
            <a:r>
              <a:rPr lang="fr-FR" i="1" dirty="0"/>
              <a:t>Dans le cadre de la campagne d’investissement ayant pour effet d’optimiser la consommation énergétique de l’usine, il a été décidé d’implanter un nouveau compteur d’énergie et des transformateurs de mesure (voir dossier technique en annexes).</a:t>
            </a:r>
          </a:p>
          <a:p>
            <a:pPr marL="45720" indent="0">
              <a:buNone/>
            </a:pPr>
            <a:endParaRPr lang="fr-FR" i="1" dirty="0"/>
          </a:p>
        </p:txBody>
      </p:sp>
      <p:sp>
        <p:nvSpPr>
          <p:cNvPr id="6" name="Rectangle 5"/>
          <p:cNvSpPr/>
          <p:nvPr/>
        </p:nvSpPr>
        <p:spPr>
          <a:xfrm>
            <a:off x="611560" y="3109024"/>
            <a:ext cx="7992888" cy="3139321"/>
          </a:xfrm>
          <a:prstGeom prst="rect">
            <a:avLst/>
          </a:prstGeom>
        </p:spPr>
        <p:txBody>
          <a:bodyPr wrap="square">
            <a:spAutoFit/>
          </a:bodyPr>
          <a:lstStyle/>
          <a:p>
            <a:r>
              <a:rPr lang="fr-FR" u="sng" dirty="0"/>
              <a:t>Caractéristiques du contrat d'abonnement sucrerie</a:t>
            </a:r>
            <a:endParaRPr lang="fr-FR" dirty="0"/>
          </a:p>
          <a:p>
            <a:r>
              <a:rPr lang="fr-FR" sz="900" dirty="0"/>
              <a:t> </a:t>
            </a:r>
          </a:p>
          <a:p>
            <a:r>
              <a:rPr lang="fr-FR" dirty="0"/>
              <a:t>La sucrerie dispose d'un comptage HTA en tarif vert A5 Base.</a:t>
            </a:r>
          </a:p>
          <a:p>
            <a:r>
              <a:rPr lang="fr-FR" dirty="0"/>
              <a:t>Puissance contractuelle souscrite : HPH = 900 kW; HCH = 900 kW; HPE = 900 kW; HCE = 900 kW</a:t>
            </a:r>
          </a:p>
          <a:p>
            <a:r>
              <a:rPr lang="fr-FR" sz="900" dirty="0"/>
              <a:t> </a:t>
            </a:r>
          </a:p>
          <a:p>
            <a:r>
              <a:rPr lang="fr-FR" dirty="0"/>
              <a:t>Le compteur qui remplacer l'ancien est le compteur électronique de marque </a:t>
            </a:r>
            <a:r>
              <a:rPr lang="fr-FR" dirty="0" err="1"/>
              <a:t>Landys</a:t>
            </a:r>
            <a:r>
              <a:rPr lang="fr-FR" dirty="0"/>
              <a:t> &amp; </a:t>
            </a:r>
            <a:r>
              <a:rPr lang="fr-FR" dirty="0" err="1"/>
              <a:t>Gyr</a:t>
            </a:r>
            <a:r>
              <a:rPr lang="fr-FR" dirty="0"/>
              <a:t> modèle ZMA9. Il enregistre aussi bien l'énergie active que l'énergie réactive. Sa programmation se fait à l'aide du clavier numérique intégré. Pour programmer le compteur il faut renseigner : La date, l'heure, le type de contrat, les rapports de transformation (TC et TP) et la puissance souscrite.</a:t>
            </a:r>
          </a:p>
        </p:txBody>
      </p:sp>
      <p:sp>
        <p:nvSpPr>
          <p:cNvPr id="7" name="ZoneTexte 6">
            <a:hlinkClick r:id="rId2" action="ppaction://hlinksldjump"/>
          </p:cNvPr>
          <p:cNvSpPr txBox="1"/>
          <p:nvPr/>
        </p:nvSpPr>
        <p:spPr>
          <a:xfrm>
            <a:off x="179512" y="332656"/>
            <a:ext cx="2088232" cy="369332"/>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fr-FR" dirty="0" err="1" smtClean="0"/>
              <a:t>Doc_ressource</a:t>
            </a:r>
            <a:endParaRPr lang="fr-FR" dirty="0"/>
          </a:p>
        </p:txBody>
      </p:sp>
    </p:spTree>
    <p:extLst>
      <p:ext uri="{BB962C8B-B14F-4D97-AF65-F5344CB8AC3E}">
        <p14:creationId xmlns:p14="http://schemas.microsoft.com/office/powerpoint/2010/main" val="47271044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BE" smtClean="0"/>
              <a:t>http://myeleec.fr</a:t>
            </a:r>
            <a:endParaRPr lang="fr-BE"/>
          </a:p>
        </p:txBody>
      </p:sp>
      <p:sp>
        <p:nvSpPr>
          <p:cNvPr id="3" name="Espace réservé du numéro de diapositive 2"/>
          <p:cNvSpPr>
            <a:spLocks noGrp="1"/>
          </p:cNvSpPr>
          <p:nvPr>
            <p:ph type="sldNum" sz="quarter" idx="12"/>
          </p:nvPr>
        </p:nvSpPr>
        <p:spPr/>
        <p:txBody>
          <a:bodyPr/>
          <a:lstStyle/>
          <a:p>
            <a:fld id="{CF4668DC-857F-487D-BFFA-8C0CA5037977}" type="slidenum">
              <a:rPr lang="fr-BE" smtClean="0"/>
              <a:t>21</a:t>
            </a:fld>
            <a:endParaRPr lang="fr-BE"/>
          </a:p>
        </p:txBody>
      </p:sp>
      <p:sp>
        <p:nvSpPr>
          <p:cNvPr id="4" name="Titre 3"/>
          <p:cNvSpPr>
            <a:spLocks noGrp="1"/>
          </p:cNvSpPr>
          <p:nvPr>
            <p:ph type="title"/>
          </p:nvPr>
        </p:nvSpPr>
        <p:spPr>
          <a:xfrm>
            <a:off x="2195736" y="188640"/>
            <a:ext cx="6512511" cy="1143000"/>
          </a:xfrm>
        </p:spPr>
        <p:txBody>
          <a:bodyPr/>
          <a:lstStyle/>
          <a:p>
            <a:r>
              <a:rPr lang="fr-FR" dirty="0" smtClean="0"/>
              <a:t>Exercice1 </a:t>
            </a:r>
            <a:endParaRPr lang="fr-FR" dirty="0"/>
          </a:p>
        </p:txBody>
      </p:sp>
      <p:sp>
        <p:nvSpPr>
          <p:cNvPr id="7" name="Espace réservé du contenu 6"/>
          <p:cNvSpPr>
            <a:spLocks noGrp="1"/>
          </p:cNvSpPr>
          <p:nvPr>
            <p:ph sz="quarter" idx="13"/>
          </p:nvPr>
        </p:nvSpPr>
        <p:spPr>
          <a:xfrm>
            <a:off x="539552" y="980728"/>
            <a:ext cx="8064896" cy="1440160"/>
          </a:xfrm>
        </p:spPr>
        <p:txBody>
          <a:bodyPr/>
          <a:lstStyle/>
          <a:p>
            <a:pPr marL="45720" lvl="0" indent="0">
              <a:buNone/>
            </a:pPr>
            <a:r>
              <a:rPr lang="fr-FR" dirty="0" smtClean="0"/>
              <a:t>1-Identifier </a:t>
            </a:r>
            <a:r>
              <a:rPr lang="fr-FR" dirty="0"/>
              <a:t>le type d’alimentation du poste de livraison de l’usine</a:t>
            </a:r>
            <a:r>
              <a:rPr lang="fr-FR" dirty="0" smtClean="0"/>
              <a:t>.</a:t>
            </a:r>
          </a:p>
          <a:p>
            <a:pPr marL="45720" lvl="0" indent="0" algn="ctr">
              <a:buNone/>
            </a:pPr>
            <a:r>
              <a:rPr lang="fr-FR" i="1" dirty="0">
                <a:solidFill>
                  <a:srgbClr val="FF0000"/>
                </a:solidFill>
              </a:rPr>
              <a:t>C’est un réseau en coupure d’artère</a:t>
            </a:r>
            <a:endParaRPr lang="fr-FR" dirty="0">
              <a:solidFill>
                <a:srgbClr val="FF0000"/>
              </a:solidFill>
            </a:endParaRPr>
          </a:p>
          <a:p>
            <a:pPr marL="502920" indent="-457200">
              <a:buFont typeface="+mj-lt"/>
              <a:buAutoNum type="arabicPeriod"/>
            </a:pPr>
            <a:endParaRPr lang="fr-FR" dirty="0"/>
          </a:p>
        </p:txBody>
      </p:sp>
      <p:sp>
        <p:nvSpPr>
          <p:cNvPr id="8" name="Espace réservé du contenu 6"/>
          <p:cNvSpPr txBox="1">
            <a:spLocks/>
          </p:cNvSpPr>
          <p:nvPr/>
        </p:nvSpPr>
        <p:spPr>
          <a:xfrm>
            <a:off x="611560" y="2611146"/>
            <a:ext cx="8352928" cy="3194118"/>
          </a:xfrm>
          <a:prstGeom prst="rect">
            <a:avLst/>
          </a:prstGeom>
        </p:spPr>
        <p:txBody>
          <a:bodyPr vert="horz" lIns="91440" tIns="45720" rIns="91440" bIns="45720" rtlCol="0">
            <a:normAutofit fontScale="92500"/>
          </a:bodyPr>
          <a:lst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a:lstStyle>
          <a:p>
            <a:pPr marL="45720" lvl="0" indent="0">
              <a:buNone/>
            </a:pPr>
            <a:r>
              <a:rPr lang="fr-FR" sz="2400" dirty="0" smtClean="0"/>
              <a:t>2-</a:t>
            </a:r>
            <a:r>
              <a:rPr lang="fr-FR" sz="2400" dirty="0"/>
              <a:t>Préciser les avantages et inconvénients de ce type d’alimentation</a:t>
            </a:r>
            <a:r>
              <a:rPr lang="fr-FR" sz="2400" dirty="0" smtClean="0"/>
              <a:t>.</a:t>
            </a:r>
          </a:p>
          <a:p>
            <a:pPr marL="45720" lvl="0" indent="0">
              <a:buNone/>
            </a:pPr>
            <a:endParaRPr lang="fr-FR" dirty="0"/>
          </a:p>
          <a:p>
            <a:pPr marL="45720" indent="0">
              <a:buNone/>
            </a:pPr>
            <a:r>
              <a:rPr lang="fr-FR" i="1" dirty="0">
                <a:solidFill>
                  <a:srgbClr val="FF0000"/>
                </a:solidFill>
              </a:rPr>
              <a:t>Avantage : Il y a possibilité de continuité de service (Si un client est en défaut il peut être mis hors circuit sans pénaliser les autres)</a:t>
            </a:r>
          </a:p>
          <a:p>
            <a:pPr marL="45720" indent="0">
              <a:buNone/>
            </a:pPr>
            <a:r>
              <a:rPr lang="fr-FR" i="1" dirty="0">
                <a:solidFill>
                  <a:srgbClr val="FF0000"/>
                </a:solidFill>
              </a:rPr>
              <a:t> </a:t>
            </a:r>
          </a:p>
          <a:p>
            <a:pPr marL="45720" indent="0">
              <a:buNone/>
            </a:pPr>
            <a:r>
              <a:rPr lang="fr-FR" i="1" dirty="0">
                <a:solidFill>
                  <a:srgbClr val="FF0000"/>
                </a:solidFill>
              </a:rPr>
              <a:t>Inconvénient : Le temps de transfert d’un réseau à l’autre dépend du distributeur, le coût lié à la double ligne</a:t>
            </a:r>
          </a:p>
        </p:txBody>
      </p:sp>
      <p:sp>
        <p:nvSpPr>
          <p:cNvPr id="9" name="Rectangle 8"/>
          <p:cNvSpPr/>
          <p:nvPr/>
        </p:nvSpPr>
        <p:spPr>
          <a:xfrm>
            <a:off x="611560" y="1700808"/>
            <a:ext cx="8136904" cy="72008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Rectangle 9"/>
          <p:cNvSpPr/>
          <p:nvPr/>
        </p:nvSpPr>
        <p:spPr>
          <a:xfrm>
            <a:off x="611560" y="3519180"/>
            <a:ext cx="8136904" cy="228608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ZoneTexte 10">
            <a:hlinkClick r:id="rId2" action="ppaction://hlinksldjump"/>
          </p:cNvPr>
          <p:cNvSpPr txBox="1"/>
          <p:nvPr/>
        </p:nvSpPr>
        <p:spPr>
          <a:xfrm>
            <a:off x="179512" y="332656"/>
            <a:ext cx="2088232" cy="369332"/>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fr-FR" dirty="0" err="1" smtClean="0"/>
              <a:t>Doc_ressource</a:t>
            </a:r>
            <a:endParaRPr lang="fr-FR" dirty="0"/>
          </a:p>
        </p:txBody>
      </p:sp>
    </p:spTree>
    <p:extLst>
      <p:ext uri="{BB962C8B-B14F-4D97-AF65-F5344CB8AC3E}">
        <p14:creationId xmlns:p14="http://schemas.microsoft.com/office/powerpoint/2010/main" val="2266543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0" presetClass="exit" presetSubtype="0" fill="hold" grpId="0" nodeType="clickEffect">
                                  <p:stCondLst>
                                    <p:cond delay="0"/>
                                  </p:stCondLst>
                                  <p:childTnLst>
                                    <p:animEffect transition="out" filter="fade">
                                      <p:cBhvr>
                                        <p:cTn id="10" dur="500"/>
                                        <p:tgtEl>
                                          <p:spTgt spid="10"/>
                                        </p:tgtEl>
                                      </p:cBhvr>
                                    </p:animEffect>
                                    <p:set>
                                      <p:cBhvr>
                                        <p:cTn id="11" dur="1" fill="hold">
                                          <p:stCondLst>
                                            <p:cond delay="4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BE" smtClean="0"/>
              <a:t>http://myeleec.fr</a:t>
            </a:r>
            <a:endParaRPr lang="fr-BE"/>
          </a:p>
        </p:txBody>
      </p:sp>
      <p:sp>
        <p:nvSpPr>
          <p:cNvPr id="3" name="Espace réservé du numéro de diapositive 2"/>
          <p:cNvSpPr>
            <a:spLocks noGrp="1"/>
          </p:cNvSpPr>
          <p:nvPr>
            <p:ph type="sldNum" sz="quarter" idx="12"/>
          </p:nvPr>
        </p:nvSpPr>
        <p:spPr/>
        <p:txBody>
          <a:bodyPr/>
          <a:lstStyle/>
          <a:p>
            <a:fld id="{CF4668DC-857F-487D-BFFA-8C0CA5037977}" type="slidenum">
              <a:rPr lang="fr-BE" smtClean="0"/>
              <a:t>22</a:t>
            </a:fld>
            <a:endParaRPr lang="fr-BE"/>
          </a:p>
        </p:txBody>
      </p:sp>
      <p:sp>
        <p:nvSpPr>
          <p:cNvPr id="4" name="Titre 3"/>
          <p:cNvSpPr>
            <a:spLocks noGrp="1"/>
          </p:cNvSpPr>
          <p:nvPr>
            <p:ph type="title"/>
          </p:nvPr>
        </p:nvSpPr>
        <p:spPr>
          <a:xfrm>
            <a:off x="2195736" y="188640"/>
            <a:ext cx="6512511" cy="1143000"/>
          </a:xfrm>
        </p:spPr>
        <p:txBody>
          <a:bodyPr/>
          <a:lstStyle/>
          <a:p>
            <a:r>
              <a:rPr lang="fr-FR" dirty="0" smtClean="0"/>
              <a:t>Exercice1 </a:t>
            </a:r>
            <a:endParaRPr lang="fr-FR" dirty="0"/>
          </a:p>
        </p:txBody>
      </p:sp>
      <p:sp>
        <p:nvSpPr>
          <p:cNvPr id="7" name="Espace réservé du contenu 6"/>
          <p:cNvSpPr>
            <a:spLocks noGrp="1"/>
          </p:cNvSpPr>
          <p:nvPr>
            <p:ph sz="quarter" idx="13"/>
          </p:nvPr>
        </p:nvSpPr>
        <p:spPr>
          <a:xfrm>
            <a:off x="539552" y="980728"/>
            <a:ext cx="8280920" cy="1728192"/>
          </a:xfrm>
        </p:spPr>
        <p:txBody>
          <a:bodyPr/>
          <a:lstStyle/>
          <a:p>
            <a:pPr marL="45720" lvl="0" indent="0">
              <a:buNone/>
            </a:pPr>
            <a:r>
              <a:rPr lang="fr-FR" dirty="0" smtClean="0"/>
              <a:t>3-Justifiez </a:t>
            </a:r>
            <a:r>
              <a:rPr lang="fr-FR" dirty="0"/>
              <a:t>le comptage côté HT par rapport à un comptage côté BT</a:t>
            </a:r>
          </a:p>
          <a:p>
            <a:pPr marL="45720" lvl="0" indent="0">
              <a:buNone/>
            </a:pPr>
            <a:r>
              <a:rPr lang="fr-FR" i="1" dirty="0">
                <a:solidFill>
                  <a:srgbClr val="FF0000"/>
                </a:solidFill>
              </a:rPr>
              <a:t>Le tarif vert prévoit une livraison en HTA, un comptage en BT ne prendrait pas en compte les pertes fer des transformateurs.</a:t>
            </a:r>
            <a:endParaRPr lang="fr-FR" dirty="0">
              <a:solidFill>
                <a:srgbClr val="FF0000"/>
              </a:solidFill>
            </a:endParaRPr>
          </a:p>
        </p:txBody>
      </p:sp>
      <p:sp>
        <p:nvSpPr>
          <p:cNvPr id="9" name="Espace réservé du contenu 6"/>
          <p:cNvSpPr txBox="1">
            <a:spLocks/>
          </p:cNvSpPr>
          <p:nvPr/>
        </p:nvSpPr>
        <p:spPr>
          <a:xfrm>
            <a:off x="611560" y="2878956"/>
            <a:ext cx="8280920" cy="1414140"/>
          </a:xfrm>
          <a:prstGeom prst="rect">
            <a:avLst/>
          </a:prstGeom>
        </p:spPr>
        <p:txBody>
          <a:bodyPr vert="horz" lIns="91440" tIns="45720" rIns="91440" bIns="45720" rtlCol="0">
            <a:normAutofit/>
          </a:bodyPr>
          <a:lst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a:lstStyle>
          <a:p>
            <a:pPr marL="45720" lvl="0" indent="0">
              <a:buNone/>
            </a:pPr>
            <a:r>
              <a:rPr lang="fr-FR" dirty="0" smtClean="0"/>
              <a:t>4-</a:t>
            </a:r>
            <a:r>
              <a:rPr lang="fr-FR" dirty="0"/>
              <a:t>Préciser la signification des abréviations TP et TC</a:t>
            </a:r>
          </a:p>
          <a:p>
            <a:pPr marL="640080" lvl="2" indent="0">
              <a:buNone/>
            </a:pPr>
            <a:r>
              <a:rPr lang="fr-FR" sz="2200" i="1" dirty="0" smtClean="0">
                <a:solidFill>
                  <a:schemeClr val="tx1"/>
                </a:solidFill>
              </a:rPr>
              <a:t>TP : </a:t>
            </a:r>
            <a:r>
              <a:rPr lang="fr-FR" sz="2200" i="1" dirty="0">
                <a:solidFill>
                  <a:srgbClr val="FF0000"/>
                </a:solidFill>
              </a:rPr>
              <a:t>Transformateur de </a:t>
            </a:r>
            <a:r>
              <a:rPr lang="fr-FR" sz="2200" i="1" dirty="0" smtClean="0">
                <a:solidFill>
                  <a:srgbClr val="FF0000"/>
                </a:solidFill>
              </a:rPr>
              <a:t>potentiel</a:t>
            </a:r>
            <a:endParaRPr lang="fr-FR" sz="2200" i="1" dirty="0">
              <a:solidFill>
                <a:srgbClr val="FF0000"/>
              </a:solidFill>
            </a:endParaRPr>
          </a:p>
          <a:p>
            <a:pPr marL="640080" lvl="2" indent="0">
              <a:buNone/>
            </a:pPr>
            <a:r>
              <a:rPr lang="fr-FR" sz="2200" i="1" dirty="0" smtClean="0">
                <a:solidFill>
                  <a:schemeClr val="tx1"/>
                </a:solidFill>
              </a:rPr>
              <a:t>TC : </a:t>
            </a:r>
            <a:r>
              <a:rPr lang="fr-FR" sz="2200" i="1" dirty="0">
                <a:solidFill>
                  <a:srgbClr val="FF0000"/>
                </a:solidFill>
              </a:rPr>
              <a:t>transformateur de courant</a:t>
            </a:r>
            <a:endParaRPr lang="fr-FR" sz="2200" dirty="0">
              <a:solidFill>
                <a:srgbClr val="FF0000"/>
              </a:solidFill>
            </a:endParaRPr>
          </a:p>
        </p:txBody>
      </p:sp>
      <p:sp>
        <p:nvSpPr>
          <p:cNvPr id="10" name="Espace réservé du contenu 6"/>
          <p:cNvSpPr txBox="1">
            <a:spLocks/>
          </p:cNvSpPr>
          <p:nvPr/>
        </p:nvSpPr>
        <p:spPr>
          <a:xfrm>
            <a:off x="611560" y="4477088"/>
            <a:ext cx="8280920" cy="1414140"/>
          </a:xfrm>
          <a:prstGeom prst="rect">
            <a:avLst/>
          </a:prstGeom>
        </p:spPr>
        <p:txBody>
          <a:bodyPr vert="horz" lIns="91440" tIns="45720" rIns="91440" bIns="45720" rtlCol="0">
            <a:normAutofit/>
          </a:bodyPr>
          <a:lst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a:lstStyle>
          <a:p>
            <a:pPr marL="45720" lvl="0" indent="0">
              <a:buNone/>
            </a:pPr>
            <a:r>
              <a:rPr lang="fr-FR" dirty="0" smtClean="0"/>
              <a:t>5-Préciser le rôles TP </a:t>
            </a:r>
            <a:r>
              <a:rPr lang="fr-FR" dirty="0"/>
              <a:t>et TC</a:t>
            </a:r>
          </a:p>
          <a:p>
            <a:pPr marL="640080" lvl="2" indent="0">
              <a:buNone/>
            </a:pPr>
            <a:r>
              <a:rPr lang="fr-FR" sz="2200" i="1" dirty="0" smtClean="0">
                <a:solidFill>
                  <a:schemeClr val="tx1"/>
                </a:solidFill>
              </a:rPr>
              <a:t>TP : </a:t>
            </a:r>
            <a:r>
              <a:rPr lang="fr-FR" sz="2400" i="1" dirty="0">
                <a:solidFill>
                  <a:srgbClr val="FF0000"/>
                </a:solidFill>
              </a:rPr>
              <a:t>Mesurer la </a:t>
            </a:r>
            <a:r>
              <a:rPr lang="fr-FR" sz="2400" i="1" dirty="0" smtClean="0">
                <a:solidFill>
                  <a:srgbClr val="FF0000"/>
                </a:solidFill>
              </a:rPr>
              <a:t>tension</a:t>
            </a:r>
          </a:p>
          <a:p>
            <a:pPr marL="640080" lvl="2" indent="0">
              <a:buNone/>
            </a:pPr>
            <a:r>
              <a:rPr lang="fr-FR" sz="2200" i="1" dirty="0" smtClean="0">
                <a:solidFill>
                  <a:schemeClr val="tx1"/>
                </a:solidFill>
              </a:rPr>
              <a:t>TC : </a:t>
            </a:r>
            <a:r>
              <a:rPr lang="fr-FR" sz="2400" i="1" dirty="0">
                <a:solidFill>
                  <a:srgbClr val="FF0000"/>
                </a:solidFill>
              </a:rPr>
              <a:t>Mesurer l’intensité du courant</a:t>
            </a:r>
            <a:endParaRPr lang="fr-FR" sz="2200" dirty="0">
              <a:solidFill>
                <a:srgbClr val="FF0000"/>
              </a:solidFill>
            </a:endParaRPr>
          </a:p>
        </p:txBody>
      </p:sp>
      <p:sp>
        <p:nvSpPr>
          <p:cNvPr id="11" name="Rectangle 10"/>
          <p:cNvSpPr/>
          <p:nvPr/>
        </p:nvSpPr>
        <p:spPr>
          <a:xfrm>
            <a:off x="611560" y="1735914"/>
            <a:ext cx="8136904" cy="114304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Rectangle 11"/>
          <p:cNvSpPr/>
          <p:nvPr/>
        </p:nvSpPr>
        <p:spPr>
          <a:xfrm>
            <a:off x="611560" y="3320751"/>
            <a:ext cx="8136904" cy="114304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Rectangle 12"/>
          <p:cNvSpPr/>
          <p:nvPr/>
        </p:nvSpPr>
        <p:spPr>
          <a:xfrm>
            <a:off x="639185" y="4941168"/>
            <a:ext cx="8136904" cy="114304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ZoneTexte 13">
            <a:hlinkClick r:id="rId2" action="ppaction://hlinksldjump"/>
          </p:cNvPr>
          <p:cNvSpPr txBox="1"/>
          <p:nvPr/>
        </p:nvSpPr>
        <p:spPr>
          <a:xfrm>
            <a:off x="179512" y="332656"/>
            <a:ext cx="2088232" cy="369332"/>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fr-FR" dirty="0" err="1" smtClean="0"/>
              <a:t>Doc_ressource</a:t>
            </a:r>
            <a:endParaRPr lang="fr-FR" dirty="0"/>
          </a:p>
        </p:txBody>
      </p:sp>
    </p:spTree>
    <p:extLst>
      <p:ext uri="{BB962C8B-B14F-4D97-AF65-F5344CB8AC3E}">
        <p14:creationId xmlns:p14="http://schemas.microsoft.com/office/powerpoint/2010/main" val="98154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1"/>
                                        </p:tgtEl>
                                      </p:cBhvr>
                                    </p:animEffect>
                                    <p:set>
                                      <p:cBhvr>
                                        <p:cTn id="7" dur="1" fill="hold">
                                          <p:stCondLst>
                                            <p:cond delay="499"/>
                                          </p:stCondLst>
                                        </p:cTn>
                                        <p:tgtEl>
                                          <p:spTgt spid="11"/>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2"/>
                                        </p:tgtEl>
                                      </p:cBhvr>
                                    </p:animEffect>
                                    <p:set>
                                      <p:cBhvr>
                                        <p:cTn id="12" dur="1" fill="hold">
                                          <p:stCondLst>
                                            <p:cond delay="499"/>
                                          </p:stCondLst>
                                        </p:cTn>
                                        <p:tgtEl>
                                          <p:spTgt spid="12"/>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13"/>
                                        </p:tgtEl>
                                      </p:cBhvr>
                                    </p:animEffect>
                                    <p:set>
                                      <p:cBhvr>
                                        <p:cTn id="17" dur="1" fill="hold">
                                          <p:stCondLst>
                                            <p:cond delay="4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BE" smtClean="0"/>
              <a:t>http://myeleec.fr</a:t>
            </a:r>
            <a:endParaRPr lang="fr-BE"/>
          </a:p>
        </p:txBody>
      </p:sp>
      <p:sp>
        <p:nvSpPr>
          <p:cNvPr id="3" name="Espace réservé du numéro de diapositive 2"/>
          <p:cNvSpPr>
            <a:spLocks noGrp="1"/>
          </p:cNvSpPr>
          <p:nvPr>
            <p:ph type="sldNum" sz="quarter" idx="12"/>
          </p:nvPr>
        </p:nvSpPr>
        <p:spPr/>
        <p:txBody>
          <a:bodyPr/>
          <a:lstStyle/>
          <a:p>
            <a:fld id="{CF4668DC-857F-487D-BFFA-8C0CA5037977}" type="slidenum">
              <a:rPr lang="fr-BE" smtClean="0"/>
              <a:t>23</a:t>
            </a:fld>
            <a:endParaRPr lang="fr-BE"/>
          </a:p>
        </p:txBody>
      </p:sp>
      <p:sp>
        <p:nvSpPr>
          <p:cNvPr id="4" name="Titre 3"/>
          <p:cNvSpPr>
            <a:spLocks noGrp="1"/>
          </p:cNvSpPr>
          <p:nvPr>
            <p:ph type="title"/>
          </p:nvPr>
        </p:nvSpPr>
        <p:spPr>
          <a:xfrm>
            <a:off x="2195736" y="188640"/>
            <a:ext cx="6512511" cy="1143000"/>
          </a:xfrm>
        </p:spPr>
        <p:txBody>
          <a:bodyPr/>
          <a:lstStyle/>
          <a:p>
            <a:r>
              <a:rPr lang="fr-FR" dirty="0" smtClean="0"/>
              <a:t>Exercice1 </a:t>
            </a:r>
            <a:endParaRPr lang="fr-FR" dirty="0"/>
          </a:p>
        </p:txBody>
      </p:sp>
      <p:sp>
        <p:nvSpPr>
          <p:cNvPr id="7" name="Espace réservé du contenu 6"/>
          <p:cNvSpPr>
            <a:spLocks noGrp="1"/>
          </p:cNvSpPr>
          <p:nvPr>
            <p:ph sz="quarter" idx="13"/>
          </p:nvPr>
        </p:nvSpPr>
        <p:spPr>
          <a:xfrm>
            <a:off x="539552" y="980728"/>
            <a:ext cx="8280920" cy="4320480"/>
          </a:xfrm>
        </p:spPr>
        <p:txBody>
          <a:bodyPr>
            <a:normAutofit/>
          </a:bodyPr>
          <a:lstStyle/>
          <a:p>
            <a:pPr marL="45720" lvl="0" indent="0">
              <a:buNone/>
            </a:pPr>
            <a:r>
              <a:rPr lang="fr-FR" dirty="0" smtClean="0"/>
              <a:t>6- Déterminer </a:t>
            </a:r>
            <a:r>
              <a:rPr lang="fr-FR" dirty="0"/>
              <a:t>la classe de précision, la puissance de précision et le rapport de transformation des TP. On privilégiera les caractéristiques </a:t>
            </a:r>
            <a:r>
              <a:rPr lang="fr-FR" dirty="0" smtClean="0"/>
              <a:t>préférentielles</a:t>
            </a:r>
          </a:p>
          <a:p>
            <a:pPr marL="45720" lvl="0" indent="0">
              <a:buNone/>
            </a:pPr>
            <a:endParaRPr lang="fr-FR" dirty="0" smtClean="0"/>
          </a:p>
          <a:p>
            <a:pPr marL="45720" indent="0">
              <a:buNone/>
            </a:pPr>
            <a:r>
              <a:rPr lang="fr-FR" i="1" dirty="0" smtClean="0">
                <a:solidFill>
                  <a:srgbClr val="FF0000"/>
                </a:solidFill>
              </a:rPr>
              <a:t>Classe de précision : 0.5S</a:t>
            </a:r>
            <a:endParaRPr lang="fr-FR" dirty="0" smtClean="0">
              <a:solidFill>
                <a:srgbClr val="FF0000"/>
              </a:solidFill>
            </a:endParaRPr>
          </a:p>
          <a:p>
            <a:pPr marL="45720" indent="0">
              <a:buNone/>
            </a:pPr>
            <a:r>
              <a:rPr lang="fr-FR" i="1" dirty="0" smtClean="0">
                <a:solidFill>
                  <a:srgbClr val="FF0000"/>
                </a:solidFill>
              </a:rPr>
              <a:t>Puissance </a:t>
            </a:r>
            <a:r>
              <a:rPr lang="fr-FR" i="1" dirty="0">
                <a:solidFill>
                  <a:srgbClr val="FF0000"/>
                </a:solidFill>
              </a:rPr>
              <a:t>de précision : 15VA</a:t>
            </a:r>
            <a:endParaRPr lang="fr-FR" dirty="0">
              <a:solidFill>
                <a:srgbClr val="FF0000"/>
              </a:solidFill>
            </a:endParaRPr>
          </a:p>
          <a:p>
            <a:pPr marL="45720" indent="0">
              <a:buNone/>
            </a:pPr>
            <a:r>
              <a:rPr lang="fr-FR" i="1" dirty="0">
                <a:solidFill>
                  <a:srgbClr val="FF0000"/>
                </a:solidFill>
              </a:rPr>
              <a:t>Rapport de transformation : 20000/100 (d’après la norme NFC 13-100 et 13-200)</a:t>
            </a:r>
            <a:endParaRPr lang="fr-FR" dirty="0">
              <a:solidFill>
                <a:srgbClr val="FF0000"/>
              </a:solidFill>
            </a:endParaRPr>
          </a:p>
          <a:p>
            <a:pPr marL="45720" indent="0">
              <a:buNone/>
            </a:pPr>
            <a:r>
              <a:rPr lang="fr-FR" i="1" dirty="0">
                <a:solidFill>
                  <a:srgbClr val="FF0000"/>
                </a:solidFill>
              </a:rPr>
              <a:t>D’après le tableau des valeurs de puissance maximales souscrites pour une puissance souscrite de 900kW un rapport de 75/5 ou 100/5 pour la valeur préférentielle sont possibles</a:t>
            </a:r>
            <a:endParaRPr lang="fr-FR" dirty="0">
              <a:solidFill>
                <a:srgbClr val="FF0000"/>
              </a:solidFill>
            </a:endParaRPr>
          </a:p>
        </p:txBody>
      </p:sp>
      <p:sp>
        <p:nvSpPr>
          <p:cNvPr id="8" name="Rectangle 7"/>
          <p:cNvSpPr/>
          <p:nvPr/>
        </p:nvSpPr>
        <p:spPr>
          <a:xfrm>
            <a:off x="611560" y="2285958"/>
            <a:ext cx="8136904" cy="351930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ZoneTexte 10">
            <a:hlinkClick r:id="rId2" action="ppaction://hlinksldjump"/>
          </p:cNvPr>
          <p:cNvSpPr txBox="1"/>
          <p:nvPr/>
        </p:nvSpPr>
        <p:spPr>
          <a:xfrm>
            <a:off x="179512" y="332656"/>
            <a:ext cx="2088232" cy="369332"/>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fr-FR" dirty="0" err="1" smtClean="0"/>
              <a:t>Doc_ressource</a:t>
            </a:r>
            <a:endParaRPr lang="fr-FR" dirty="0"/>
          </a:p>
        </p:txBody>
      </p:sp>
    </p:spTree>
    <p:extLst>
      <p:ext uri="{BB962C8B-B14F-4D97-AF65-F5344CB8AC3E}">
        <p14:creationId xmlns:p14="http://schemas.microsoft.com/office/powerpoint/2010/main" val="3596008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8"/>
                                        </p:tgtEl>
                                      </p:cBhvr>
                                    </p:animEffect>
                                    <p:set>
                                      <p:cBhvr>
                                        <p:cTn id="7"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BE" smtClean="0"/>
              <a:t>http://myeleec.fr</a:t>
            </a:r>
            <a:endParaRPr lang="fr-BE"/>
          </a:p>
        </p:txBody>
      </p:sp>
      <p:sp>
        <p:nvSpPr>
          <p:cNvPr id="3" name="Espace réservé du numéro de diapositive 2"/>
          <p:cNvSpPr>
            <a:spLocks noGrp="1"/>
          </p:cNvSpPr>
          <p:nvPr>
            <p:ph type="sldNum" sz="quarter" idx="12"/>
          </p:nvPr>
        </p:nvSpPr>
        <p:spPr/>
        <p:txBody>
          <a:bodyPr/>
          <a:lstStyle/>
          <a:p>
            <a:fld id="{CF4668DC-857F-487D-BFFA-8C0CA5037977}" type="slidenum">
              <a:rPr lang="fr-BE" smtClean="0"/>
              <a:t>24</a:t>
            </a:fld>
            <a:endParaRPr lang="fr-BE"/>
          </a:p>
        </p:txBody>
      </p:sp>
      <p:sp>
        <p:nvSpPr>
          <p:cNvPr id="4" name="Titre 3"/>
          <p:cNvSpPr>
            <a:spLocks noGrp="1"/>
          </p:cNvSpPr>
          <p:nvPr>
            <p:ph type="title"/>
          </p:nvPr>
        </p:nvSpPr>
        <p:spPr>
          <a:xfrm>
            <a:off x="2195736" y="188640"/>
            <a:ext cx="6512511" cy="1143000"/>
          </a:xfrm>
        </p:spPr>
        <p:txBody>
          <a:bodyPr/>
          <a:lstStyle/>
          <a:p>
            <a:r>
              <a:rPr lang="fr-FR" dirty="0" smtClean="0"/>
              <a:t>Exercice1 </a:t>
            </a:r>
            <a:endParaRPr lang="fr-FR" dirty="0"/>
          </a:p>
        </p:txBody>
      </p:sp>
      <p:sp>
        <p:nvSpPr>
          <p:cNvPr id="7" name="Espace réservé du contenu 6"/>
          <p:cNvSpPr>
            <a:spLocks noGrp="1"/>
          </p:cNvSpPr>
          <p:nvPr>
            <p:ph sz="quarter" idx="13"/>
          </p:nvPr>
        </p:nvSpPr>
        <p:spPr>
          <a:xfrm>
            <a:off x="539552" y="980728"/>
            <a:ext cx="8280920" cy="2736304"/>
          </a:xfrm>
        </p:spPr>
        <p:txBody>
          <a:bodyPr>
            <a:normAutofit/>
          </a:bodyPr>
          <a:lstStyle/>
          <a:p>
            <a:pPr marL="45720" lvl="0" indent="0">
              <a:buNone/>
            </a:pPr>
            <a:r>
              <a:rPr lang="fr-FR" dirty="0" smtClean="0"/>
              <a:t>7- </a:t>
            </a:r>
            <a:r>
              <a:rPr lang="fr-FR" dirty="0"/>
              <a:t>Déterminer la classe de précision, la puissance de précision et le rapport de transformation des TC, en tenant compte du courant assigné du disjoncteur HTA.</a:t>
            </a:r>
          </a:p>
          <a:p>
            <a:pPr marL="45720" lvl="0" indent="0">
              <a:buNone/>
            </a:pPr>
            <a:endParaRPr lang="fr-FR" sz="1050" dirty="0" smtClean="0"/>
          </a:p>
          <a:p>
            <a:pPr marL="45720" indent="0">
              <a:buNone/>
            </a:pPr>
            <a:r>
              <a:rPr lang="fr-FR" i="1" dirty="0">
                <a:solidFill>
                  <a:srgbClr val="FF0000"/>
                </a:solidFill>
              </a:rPr>
              <a:t>Le courant assigné du disjoncteur HTA est : 400A</a:t>
            </a:r>
            <a:endParaRPr lang="fr-FR" dirty="0">
              <a:solidFill>
                <a:srgbClr val="FF0000"/>
              </a:solidFill>
            </a:endParaRPr>
          </a:p>
          <a:p>
            <a:pPr marL="45720" indent="0">
              <a:buNone/>
            </a:pPr>
            <a:r>
              <a:rPr lang="fr-FR" i="1" dirty="0">
                <a:solidFill>
                  <a:srgbClr val="FF0000"/>
                </a:solidFill>
              </a:rPr>
              <a:t>La classe de précision : 0.2S</a:t>
            </a:r>
            <a:endParaRPr lang="fr-FR" dirty="0">
              <a:solidFill>
                <a:srgbClr val="FF0000"/>
              </a:solidFill>
            </a:endParaRPr>
          </a:p>
          <a:p>
            <a:pPr marL="45720" indent="0">
              <a:buNone/>
            </a:pPr>
            <a:r>
              <a:rPr lang="fr-FR" i="1" dirty="0">
                <a:solidFill>
                  <a:srgbClr val="FF0000"/>
                </a:solidFill>
              </a:rPr>
              <a:t>Le rapport de transformation : 400/5</a:t>
            </a:r>
            <a:endParaRPr lang="fr-FR" dirty="0">
              <a:solidFill>
                <a:srgbClr val="FF0000"/>
              </a:solidFill>
            </a:endParaRPr>
          </a:p>
        </p:txBody>
      </p:sp>
      <p:sp>
        <p:nvSpPr>
          <p:cNvPr id="6" name="Espace réservé du contenu 6"/>
          <p:cNvSpPr txBox="1">
            <a:spLocks/>
          </p:cNvSpPr>
          <p:nvPr/>
        </p:nvSpPr>
        <p:spPr>
          <a:xfrm>
            <a:off x="611560" y="4085456"/>
            <a:ext cx="8280920" cy="1575792"/>
          </a:xfrm>
          <a:prstGeom prst="rect">
            <a:avLst/>
          </a:prstGeom>
        </p:spPr>
        <p:txBody>
          <a:bodyPr vert="horz" lIns="91440" tIns="45720" rIns="91440" bIns="45720" rtlCol="0">
            <a:normAutofit/>
          </a:bodyPr>
          <a:lst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a:lstStyle>
          <a:p>
            <a:pPr marL="45720" lvl="0" indent="0">
              <a:buNone/>
            </a:pPr>
            <a:r>
              <a:rPr lang="fr-FR" dirty="0" smtClean="0"/>
              <a:t>8-Déterminer </a:t>
            </a:r>
            <a:r>
              <a:rPr lang="fr-FR" dirty="0"/>
              <a:t>le modèle de TC qui devra être choisi (un seul enroulement). </a:t>
            </a:r>
          </a:p>
          <a:p>
            <a:pPr marL="45720" indent="0">
              <a:buFont typeface="Georgia" pitchFamily="18" charset="0"/>
              <a:buNone/>
            </a:pPr>
            <a:endParaRPr lang="fr-FR" sz="1050" dirty="0" smtClean="0"/>
          </a:p>
          <a:p>
            <a:pPr marL="45720" indent="0" algn="ctr">
              <a:buNone/>
            </a:pPr>
            <a:r>
              <a:rPr lang="fr-FR" i="1" dirty="0">
                <a:solidFill>
                  <a:srgbClr val="FF0000"/>
                </a:solidFill>
              </a:rPr>
              <a:t>CB231 </a:t>
            </a:r>
            <a:r>
              <a:rPr lang="fr-FR" i="1" dirty="0" smtClean="0">
                <a:solidFill>
                  <a:srgbClr val="FF0000"/>
                </a:solidFill>
              </a:rPr>
              <a:t>A1</a:t>
            </a:r>
            <a:endParaRPr lang="fr-FR" dirty="0">
              <a:solidFill>
                <a:srgbClr val="FF0000"/>
              </a:solidFill>
            </a:endParaRPr>
          </a:p>
        </p:txBody>
      </p:sp>
      <p:sp>
        <p:nvSpPr>
          <p:cNvPr id="8" name="Rectangle 7"/>
          <p:cNvSpPr/>
          <p:nvPr/>
        </p:nvSpPr>
        <p:spPr>
          <a:xfrm>
            <a:off x="611560" y="2213950"/>
            <a:ext cx="8136904" cy="171910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8"/>
          <p:cNvSpPr/>
          <p:nvPr/>
        </p:nvSpPr>
        <p:spPr>
          <a:xfrm>
            <a:off x="611560" y="4868431"/>
            <a:ext cx="8136904" cy="114304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ZoneTexte 9">
            <a:hlinkClick r:id="rId2" action="ppaction://hlinksldjump"/>
          </p:cNvPr>
          <p:cNvSpPr txBox="1"/>
          <p:nvPr/>
        </p:nvSpPr>
        <p:spPr>
          <a:xfrm>
            <a:off x="179512" y="332656"/>
            <a:ext cx="2088232" cy="369332"/>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fr-FR" dirty="0" err="1" smtClean="0"/>
              <a:t>Doc_ressource</a:t>
            </a:r>
            <a:endParaRPr lang="fr-FR" dirty="0"/>
          </a:p>
        </p:txBody>
      </p:sp>
    </p:spTree>
    <p:extLst>
      <p:ext uri="{BB962C8B-B14F-4D97-AF65-F5344CB8AC3E}">
        <p14:creationId xmlns:p14="http://schemas.microsoft.com/office/powerpoint/2010/main" val="954290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8"/>
                                        </p:tgtEl>
                                      </p:cBhvr>
                                    </p:animEffect>
                                    <p:set>
                                      <p:cBhvr>
                                        <p:cTn id="7" dur="1" fill="hold">
                                          <p:stCondLst>
                                            <p:cond delay="499"/>
                                          </p:stCondLst>
                                        </p:cTn>
                                        <p:tgtEl>
                                          <p:spTgt spid="8"/>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9"/>
                                        </p:tgtEl>
                                      </p:cBhvr>
                                    </p:animEffect>
                                    <p:set>
                                      <p:cBhvr>
                                        <p:cTn id="12" dur="1" fill="hold">
                                          <p:stCondLst>
                                            <p:cond delay="4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BE" smtClean="0"/>
              <a:t>http://myeleec.fr</a:t>
            </a:r>
            <a:endParaRPr lang="fr-BE"/>
          </a:p>
        </p:txBody>
      </p:sp>
      <p:sp>
        <p:nvSpPr>
          <p:cNvPr id="3" name="Espace réservé du numéro de diapositive 2"/>
          <p:cNvSpPr>
            <a:spLocks noGrp="1"/>
          </p:cNvSpPr>
          <p:nvPr>
            <p:ph type="sldNum" sz="quarter" idx="12"/>
          </p:nvPr>
        </p:nvSpPr>
        <p:spPr/>
        <p:txBody>
          <a:bodyPr/>
          <a:lstStyle/>
          <a:p>
            <a:fld id="{CF4668DC-857F-487D-BFFA-8C0CA5037977}" type="slidenum">
              <a:rPr lang="fr-BE" smtClean="0"/>
              <a:t>25</a:t>
            </a:fld>
            <a:endParaRPr lang="fr-BE"/>
          </a:p>
        </p:txBody>
      </p:sp>
      <p:sp>
        <p:nvSpPr>
          <p:cNvPr id="4" name="Titre 3"/>
          <p:cNvSpPr>
            <a:spLocks noGrp="1"/>
          </p:cNvSpPr>
          <p:nvPr>
            <p:ph type="title"/>
          </p:nvPr>
        </p:nvSpPr>
        <p:spPr>
          <a:xfrm>
            <a:off x="323528" y="156168"/>
            <a:ext cx="8054281" cy="641008"/>
          </a:xfrm>
        </p:spPr>
        <p:txBody>
          <a:bodyPr/>
          <a:lstStyle/>
          <a:p>
            <a:pPr marL="0" indent="0" algn="l">
              <a:buNone/>
            </a:pPr>
            <a:r>
              <a:rPr lang="fr-FR" sz="2800" dirty="0" smtClean="0"/>
              <a:t>Poste de livraison et centrale </a:t>
            </a:r>
            <a:r>
              <a:rPr lang="fr-FR" sz="2800" dirty="0" err="1" smtClean="0"/>
              <a:t>rez</a:t>
            </a:r>
            <a:r>
              <a:rPr lang="fr-FR" sz="2800" dirty="0" smtClean="0"/>
              <a:t> de chaussée</a:t>
            </a:r>
            <a:endParaRPr lang="fr-FR" sz="2800" dirty="0"/>
          </a:p>
        </p:txBody>
      </p:sp>
      <p:sp>
        <p:nvSpPr>
          <p:cNvPr id="5" name="Espace réservé du contenu 4"/>
          <p:cNvSpPr>
            <a:spLocks noGrp="1"/>
          </p:cNvSpPr>
          <p:nvPr>
            <p:ph sz="quarter" idx="13"/>
          </p:nvPr>
        </p:nvSpPr>
        <p:spPr/>
        <p:txBody>
          <a:bodyPr/>
          <a:lstStyle/>
          <a:p>
            <a:endParaRPr lang="fr-FR"/>
          </a:p>
        </p:txBody>
      </p:sp>
      <p:pic>
        <p:nvPicPr>
          <p:cNvPr id="6" name="Image 5"/>
          <p:cNvPicPr/>
          <p:nvPr/>
        </p:nvPicPr>
        <p:blipFill rotWithShape="1">
          <a:blip r:embed="rId2" cstate="print">
            <a:extLst>
              <a:ext uri="{28A0092B-C50C-407E-A947-70E740481C1C}">
                <a14:useLocalDpi xmlns:a14="http://schemas.microsoft.com/office/drawing/2010/main" val="0"/>
              </a:ext>
            </a:extLst>
          </a:blip>
          <a:srcRect t="2738" r="3503"/>
          <a:stretch/>
        </p:blipFill>
        <p:spPr bwMode="auto">
          <a:xfrm rot="5400000">
            <a:off x="1979711" y="-1179513"/>
            <a:ext cx="5184576" cy="8928993"/>
          </a:xfrm>
          <a:prstGeom prst="rect">
            <a:avLst/>
          </a:prstGeom>
          <a:noFill/>
          <a:ln>
            <a:solidFill>
              <a:schemeClr val="tx2">
                <a:lumMod val="60000"/>
                <a:lumOff val="40000"/>
              </a:schemeClr>
            </a:solid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99726882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BE" smtClean="0"/>
              <a:t>http://myeleec.fr</a:t>
            </a:r>
            <a:endParaRPr lang="fr-BE"/>
          </a:p>
        </p:txBody>
      </p:sp>
      <p:sp>
        <p:nvSpPr>
          <p:cNvPr id="3" name="Espace réservé du numéro de diapositive 2"/>
          <p:cNvSpPr>
            <a:spLocks noGrp="1"/>
          </p:cNvSpPr>
          <p:nvPr>
            <p:ph type="sldNum" sz="quarter" idx="12"/>
          </p:nvPr>
        </p:nvSpPr>
        <p:spPr/>
        <p:txBody>
          <a:bodyPr/>
          <a:lstStyle/>
          <a:p>
            <a:fld id="{CF4668DC-857F-487D-BFFA-8C0CA5037977}" type="slidenum">
              <a:rPr lang="fr-BE" smtClean="0"/>
              <a:t>26</a:t>
            </a:fld>
            <a:endParaRPr lang="fr-BE"/>
          </a:p>
        </p:txBody>
      </p:sp>
      <p:sp>
        <p:nvSpPr>
          <p:cNvPr id="4" name="Titre 3"/>
          <p:cNvSpPr>
            <a:spLocks noGrp="1"/>
          </p:cNvSpPr>
          <p:nvPr>
            <p:ph type="title"/>
          </p:nvPr>
        </p:nvSpPr>
        <p:spPr>
          <a:xfrm>
            <a:off x="323528" y="156168"/>
            <a:ext cx="8568952" cy="641008"/>
          </a:xfrm>
        </p:spPr>
        <p:txBody>
          <a:bodyPr/>
          <a:lstStyle/>
          <a:p>
            <a:pPr marL="0" indent="0" algn="l">
              <a:buNone/>
            </a:pPr>
            <a:r>
              <a:rPr lang="fr-FR" sz="2800" dirty="0" smtClean="0"/>
              <a:t>Documentation technique de référence comptage</a:t>
            </a:r>
            <a:endParaRPr lang="fr-FR" sz="2800" dirty="0"/>
          </a:p>
        </p:txBody>
      </p:sp>
      <p:pic>
        <p:nvPicPr>
          <p:cNvPr id="7" name="Image 6"/>
          <p:cNvPicPr/>
          <p:nvPr/>
        </p:nvPicPr>
        <p:blipFill rotWithShape="1">
          <a:blip r:embed="rId2" cstate="print">
            <a:extLst>
              <a:ext uri="{28A0092B-C50C-407E-A947-70E740481C1C}">
                <a14:useLocalDpi xmlns:a14="http://schemas.microsoft.com/office/drawing/2010/main" val="0"/>
              </a:ext>
            </a:extLst>
          </a:blip>
          <a:srcRect b="45916"/>
          <a:stretch/>
        </p:blipFill>
        <p:spPr bwMode="auto">
          <a:xfrm>
            <a:off x="1043608" y="692696"/>
            <a:ext cx="7200799" cy="5549820"/>
          </a:xfrm>
          <a:prstGeom prst="rect">
            <a:avLst/>
          </a:prstGeom>
          <a:noFill/>
          <a:ln>
            <a:solidFill>
              <a:schemeClr val="tx2">
                <a:lumMod val="60000"/>
                <a:lumOff val="40000"/>
              </a:schemeClr>
            </a:solidFill>
          </a:ln>
        </p:spPr>
      </p:pic>
      <p:sp>
        <p:nvSpPr>
          <p:cNvPr id="8" name="Rectangle à coins arrondis 7"/>
          <p:cNvSpPr/>
          <p:nvPr/>
        </p:nvSpPr>
        <p:spPr>
          <a:xfrm>
            <a:off x="6876256" y="1844824"/>
            <a:ext cx="648072" cy="216024"/>
          </a:xfrm>
          <a:prstGeom prst="roundRect">
            <a:avLst/>
          </a:prstGeom>
          <a:noFill/>
          <a:ln>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fr-FR" dirty="0"/>
          </a:p>
        </p:txBody>
      </p:sp>
      <p:sp>
        <p:nvSpPr>
          <p:cNvPr id="10" name="Rectangle à coins arrondis 9"/>
          <p:cNvSpPr/>
          <p:nvPr/>
        </p:nvSpPr>
        <p:spPr>
          <a:xfrm>
            <a:off x="6704620" y="1556792"/>
            <a:ext cx="387660" cy="216024"/>
          </a:xfrm>
          <a:prstGeom prst="roundRect">
            <a:avLst/>
          </a:prstGeom>
          <a:noFill/>
          <a:ln>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fr-FR" dirty="0"/>
          </a:p>
        </p:txBody>
      </p:sp>
      <p:sp>
        <p:nvSpPr>
          <p:cNvPr id="11" name="Rectangle à coins arrondis 10"/>
          <p:cNvSpPr/>
          <p:nvPr/>
        </p:nvSpPr>
        <p:spPr>
          <a:xfrm>
            <a:off x="6424785" y="2204864"/>
            <a:ext cx="739503" cy="216024"/>
          </a:xfrm>
          <a:prstGeom prst="roundRect">
            <a:avLst/>
          </a:prstGeom>
          <a:noFill/>
          <a:ln>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fr-FR" dirty="0"/>
          </a:p>
        </p:txBody>
      </p:sp>
      <p:sp>
        <p:nvSpPr>
          <p:cNvPr id="12" name="Rectangle à coins arrondis 11"/>
          <p:cNvSpPr/>
          <p:nvPr/>
        </p:nvSpPr>
        <p:spPr>
          <a:xfrm>
            <a:off x="6424784" y="2708920"/>
            <a:ext cx="1531592" cy="360040"/>
          </a:xfrm>
          <a:prstGeom prst="roundRect">
            <a:avLst/>
          </a:prstGeom>
          <a:noFill/>
          <a:ln>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fr-FR" dirty="0"/>
          </a:p>
        </p:txBody>
      </p:sp>
    </p:spTree>
    <p:extLst>
      <p:ext uri="{BB962C8B-B14F-4D97-AF65-F5344CB8AC3E}">
        <p14:creationId xmlns:p14="http://schemas.microsoft.com/office/powerpoint/2010/main" val="1779487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1" grpId="0" animBg="1"/>
      <p:bldP spid="1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BE" smtClean="0"/>
              <a:t>http://myeleec.fr</a:t>
            </a:r>
            <a:endParaRPr lang="fr-BE"/>
          </a:p>
        </p:txBody>
      </p:sp>
      <p:sp>
        <p:nvSpPr>
          <p:cNvPr id="3" name="Espace réservé du numéro de diapositive 2"/>
          <p:cNvSpPr>
            <a:spLocks noGrp="1"/>
          </p:cNvSpPr>
          <p:nvPr>
            <p:ph type="sldNum" sz="quarter" idx="12"/>
          </p:nvPr>
        </p:nvSpPr>
        <p:spPr/>
        <p:txBody>
          <a:bodyPr/>
          <a:lstStyle/>
          <a:p>
            <a:fld id="{CF4668DC-857F-487D-BFFA-8C0CA5037977}" type="slidenum">
              <a:rPr lang="fr-BE" smtClean="0"/>
              <a:t>27</a:t>
            </a:fld>
            <a:endParaRPr lang="fr-BE"/>
          </a:p>
        </p:txBody>
      </p:sp>
      <p:sp>
        <p:nvSpPr>
          <p:cNvPr id="4" name="Titre 3"/>
          <p:cNvSpPr>
            <a:spLocks noGrp="1"/>
          </p:cNvSpPr>
          <p:nvPr>
            <p:ph type="title"/>
          </p:nvPr>
        </p:nvSpPr>
        <p:spPr>
          <a:xfrm>
            <a:off x="323528" y="156168"/>
            <a:ext cx="8568952" cy="641008"/>
          </a:xfrm>
        </p:spPr>
        <p:txBody>
          <a:bodyPr/>
          <a:lstStyle/>
          <a:p>
            <a:pPr marL="0" indent="0" algn="l">
              <a:buNone/>
            </a:pPr>
            <a:r>
              <a:rPr lang="fr-FR" sz="2800" dirty="0" smtClean="0"/>
              <a:t>Documentation technique de référence comptage</a:t>
            </a:r>
            <a:endParaRPr lang="fr-FR" sz="2800" dirty="0"/>
          </a:p>
        </p:txBody>
      </p:sp>
      <p:pic>
        <p:nvPicPr>
          <p:cNvPr id="7" name="Image 6"/>
          <p:cNvPicPr/>
          <p:nvPr/>
        </p:nvPicPr>
        <p:blipFill rotWithShape="1">
          <a:blip r:embed="rId2" cstate="print">
            <a:extLst>
              <a:ext uri="{28A0092B-C50C-407E-A947-70E740481C1C}">
                <a14:useLocalDpi xmlns:a14="http://schemas.microsoft.com/office/drawing/2010/main" val="0"/>
              </a:ext>
            </a:extLst>
          </a:blip>
          <a:srcRect t="55038" b="16"/>
          <a:stretch/>
        </p:blipFill>
        <p:spPr bwMode="auto">
          <a:xfrm>
            <a:off x="755576" y="764704"/>
            <a:ext cx="7848872" cy="5184576"/>
          </a:xfrm>
          <a:prstGeom prst="rect">
            <a:avLst/>
          </a:prstGeom>
          <a:noFill/>
          <a:ln>
            <a:solidFill>
              <a:schemeClr val="tx2">
                <a:lumMod val="60000"/>
                <a:lumOff val="40000"/>
              </a:schemeClr>
            </a:solidFill>
          </a:ln>
        </p:spPr>
      </p:pic>
      <p:sp>
        <p:nvSpPr>
          <p:cNvPr id="6" name="Rectangle à coins arrondis 5"/>
          <p:cNvSpPr/>
          <p:nvPr/>
        </p:nvSpPr>
        <p:spPr>
          <a:xfrm>
            <a:off x="755576" y="3789040"/>
            <a:ext cx="3772036" cy="288032"/>
          </a:xfrm>
          <a:prstGeom prst="roundRect">
            <a:avLst/>
          </a:prstGeom>
          <a:noFill/>
          <a:ln>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fr-FR" dirty="0"/>
          </a:p>
        </p:txBody>
      </p:sp>
    </p:spTree>
    <p:extLst>
      <p:ext uri="{BB962C8B-B14F-4D97-AF65-F5344CB8AC3E}">
        <p14:creationId xmlns:p14="http://schemas.microsoft.com/office/powerpoint/2010/main" val="2523484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BE" smtClean="0"/>
              <a:t>http://myeleec.fr</a:t>
            </a:r>
            <a:endParaRPr lang="fr-BE"/>
          </a:p>
        </p:txBody>
      </p:sp>
      <p:sp>
        <p:nvSpPr>
          <p:cNvPr id="3" name="Espace réservé du numéro de diapositive 2"/>
          <p:cNvSpPr>
            <a:spLocks noGrp="1"/>
          </p:cNvSpPr>
          <p:nvPr>
            <p:ph type="sldNum" sz="quarter" idx="12"/>
          </p:nvPr>
        </p:nvSpPr>
        <p:spPr/>
        <p:txBody>
          <a:bodyPr/>
          <a:lstStyle/>
          <a:p>
            <a:fld id="{CF4668DC-857F-487D-BFFA-8C0CA5037977}" type="slidenum">
              <a:rPr lang="fr-BE" smtClean="0"/>
              <a:t>28</a:t>
            </a:fld>
            <a:endParaRPr lang="fr-BE"/>
          </a:p>
        </p:txBody>
      </p:sp>
      <p:sp>
        <p:nvSpPr>
          <p:cNvPr id="4" name="Titre 3"/>
          <p:cNvSpPr>
            <a:spLocks noGrp="1"/>
          </p:cNvSpPr>
          <p:nvPr>
            <p:ph type="title"/>
          </p:nvPr>
        </p:nvSpPr>
        <p:spPr>
          <a:xfrm>
            <a:off x="323528" y="156168"/>
            <a:ext cx="8568952" cy="641008"/>
          </a:xfrm>
        </p:spPr>
        <p:txBody>
          <a:bodyPr/>
          <a:lstStyle/>
          <a:p>
            <a:pPr marL="0" indent="0" algn="l">
              <a:buNone/>
            </a:pPr>
            <a:r>
              <a:rPr lang="fr-FR" sz="2800" dirty="0" smtClean="0"/>
              <a:t>Documentation technique de référence comptage</a:t>
            </a:r>
            <a:endParaRPr lang="fr-FR" sz="28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31801" y="764704"/>
            <a:ext cx="7404695" cy="26267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1" y="1328777"/>
            <a:ext cx="3744415" cy="34801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511" y="4941168"/>
            <a:ext cx="3561953" cy="11755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36096" y="3604315"/>
            <a:ext cx="2911749" cy="26785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Rectangle à coins arrondis 9"/>
          <p:cNvSpPr/>
          <p:nvPr/>
        </p:nvSpPr>
        <p:spPr>
          <a:xfrm>
            <a:off x="151890" y="2781606"/>
            <a:ext cx="3772036" cy="287221"/>
          </a:xfrm>
          <a:prstGeom prst="roundRect">
            <a:avLst/>
          </a:prstGeom>
          <a:noFill/>
          <a:ln>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fr-FR" dirty="0"/>
          </a:p>
        </p:txBody>
      </p:sp>
    </p:spTree>
    <p:extLst>
      <p:ext uri="{BB962C8B-B14F-4D97-AF65-F5344CB8AC3E}">
        <p14:creationId xmlns:p14="http://schemas.microsoft.com/office/powerpoint/2010/main" val="36397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BE" smtClean="0"/>
              <a:t>http://myeleec.fr</a:t>
            </a:r>
            <a:endParaRPr lang="fr-BE"/>
          </a:p>
        </p:txBody>
      </p:sp>
      <p:sp>
        <p:nvSpPr>
          <p:cNvPr id="3" name="Espace réservé du numéro de diapositive 2"/>
          <p:cNvSpPr>
            <a:spLocks noGrp="1"/>
          </p:cNvSpPr>
          <p:nvPr>
            <p:ph type="sldNum" sz="quarter" idx="12"/>
          </p:nvPr>
        </p:nvSpPr>
        <p:spPr/>
        <p:txBody>
          <a:bodyPr/>
          <a:lstStyle/>
          <a:p>
            <a:fld id="{CF4668DC-857F-487D-BFFA-8C0CA5037977}" type="slidenum">
              <a:rPr lang="fr-BE" smtClean="0"/>
              <a:t>29</a:t>
            </a:fld>
            <a:endParaRPr lang="fr-BE"/>
          </a:p>
        </p:txBody>
      </p:sp>
      <p:sp>
        <p:nvSpPr>
          <p:cNvPr id="4" name="Titre 3"/>
          <p:cNvSpPr>
            <a:spLocks noGrp="1"/>
          </p:cNvSpPr>
          <p:nvPr>
            <p:ph type="title"/>
          </p:nvPr>
        </p:nvSpPr>
        <p:spPr>
          <a:xfrm>
            <a:off x="2195736" y="188640"/>
            <a:ext cx="6512511" cy="1143000"/>
          </a:xfrm>
        </p:spPr>
        <p:txBody>
          <a:bodyPr/>
          <a:lstStyle/>
          <a:p>
            <a:r>
              <a:rPr lang="fr-FR" dirty="0" smtClean="0"/>
              <a:t>Exercice2 </a:t>
            </a:r>
            <a:endParaRPr lang="fr-FR" dirty="0"/>
          </a:p>
        </p:txBody>
      </p:sp>
      <p:sp>
        <p:nvSpPr>
          <p:cNvPr id="5" name="Espace réservé du contenu 4"/>
          <p:cNvSpPr>
            <a:spLocks noGrp="1"/>
          </p:cNvSpPr>
          <p:nvPr>
            <p:ph sz="quarter" idx="13"/>
          </p:nvPr>
        </p:nvSpPr>
        <p:spPr>
          <a:xfrm>
            <a:off x="611560" y="1124744"/>
            <a:ext cx="7992888" cy="1584176"/>
          </a:xfrm>
        </p:spPr>
        <p:style>
          <a:lnRef idx="1">
            <a:schemeClr val="accent1"/>
          </a:lnRef>
          <a:fillRef idx="2">
            <a:schemeClr val="accent1"/>
          </a:fillRef>
          <a:effectRef idx="1">
            <a:schemeClr val="accent1"/>
          </a:effectRef>
          <a:fontRef idx="minor">
            <a:schemeClr val="dk1"/>
          </a:fontRef>
        </p:style>
        <p:txBody>
          <a:bodyPr/>
          <a:lstStyle/>
          <a:p>
            <a:pPr marL="45720" indent="0">
              <a:buNone/>
            </a:pPr>
            <a:r>
              <a:rPr lang="fr-FR" dirty="0">
                <a:latin typeface="Comic Sans MS" panose="030F0702030302020204" pitchFamily="66" charset="0"/>
              </a:rPr>
              <a:t>Vous êtes chargés d’identifier la structure du poste de livraison HTA. Vous devez renseigner les éléments techniques du dossier permettant de préparer le remplacement des fusibles HTA de la cellule C9</a:t>
            </a:r>
            <a:r>
              <a:rPr lang="fr-FR" dirty="0" smtClean="0">
                <a:latin typeface="Comic Sans MS" panose="030F0702030302020204" pitchFamily="66" charset="0"/>
              </a:rPr>
              <a:t>.</a:t>
            </a:r>
            <a:endParaRPr lang="fr-FR" dirty="0">
              <a:latin typeface="Comic Sans MS" panose="030F0702030302020204" pitchFamily="66" charset="0"/>
            </a:endParaRPr>
          </a:p>
        </p:txBody>
      </p:sp>
      <p:sp>
        <p:nvSpPr>
          <p:cNvPr id="7" name="ZoneTexte 6">
            <a:hlinkClick r:id="rId2" action="ppaction://hlinksldjump"/>
          </p:cNvPr>
          <p:cNvSpPr txBox="1"/>
          <p:nvPr/>
        </p:nvSpPr>
        <p:spPr>
          <a:xfrm>
            <a:off x="179512" y="332656"/>
            <a:ext cx="2088232" cy="369332"/>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fr-FR" dirty="0" err="1" smtClean="0"/>
              <a:t>Doc_ressource</a:t>
            </a:r>
            <a:endParaRPr lang="fr-FR" dirty="0"/>
          </a:p>
        </p:txBody>
      </p:sp>
      <p:sp>
        <p:nvSpPr>
          <p:cNvPr id="8" name="Espace réservé du contenu 6"/>
          <p:cNvSpPr txBox="1">
            <a:spLocks/>
          </p:cNvSpPr>
          <p:nvPr/>
        </p:nvSpPr>
        <p:spPr>
          <a:xfrm>
            <a:off x="632092" y="3429000"/>
            <a:ext cx="8280920" cy="1296144"/>
          </a:xfrm>
          <a:prstGeom prst="rect">
            <a:avLst/>
          </a:prstGeom>
        </p:spPr>
        <p:txBody>
          <a:bodyPr vert="horz" lIns="91440" tIns="45720" rIns="91440" bIns="45720" rtlCol="0">
            <a:normAutofit/>
          </a:bodyPr>
          <a:lst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a:lstStyle>
          <a:p>
            <a:pPr marL="45720" lvl="0" indent="0">
              <a:buNone/>
            </a:pPr>
            <a:r>
              <a:rPr lang="fr-FR" dirty="0" smtClean="0"/>
              <a:t>1-Identifier </a:t>
            </a:r>
            <a:r>
              <a:rPr lang="fr-FR" dirty="0"/>
              <a:t>la structure de l’alimentation HTA en amont de l’espace MARINELAND.</a:t>
            </a:r>
          </a:p>
          <a:p>
            <a:pPr marL="45720" indent="0">
              <a:buNone/>
            </a:pPr>
            <a:r>
              <a:rPr lang="fr-FR" i="1" dirty="0">
                <a:solidFill>
                  <a:srgbClr val="FF0000"/>
                </a:solidFill>
              </a:rPr>
              <a:t>C'est une alimentation en double dérivation</a:t>
            </a:r>
            <a:endParaRPr lang="fr-FR" dirty="0">
              <a:solidFill>
                <a:srgbClr val="FF0000"/>
              </a:solidFill>
            </a:endParaRPr>
          </a:p>
        </p:txBody>
      </p:sp>
      <p:sp>
        <p:nvSpPr>
          <p:cNvPr id="9" name="Rectangle 8"/>
          <p:cNvSpPr/>
          <p:nvPr/>
        </p:nvSpPr>
        <p:spPr>
          <a:xfrm>
            <a:off x="632092" y="4114613"/>
            <a:ext cx="8136904" cy="114304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705510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9"/>
                                        </p:tgtEl>
                                      </p:cBhvr>
                                    </p:animEffect>
                                    <p:set>
                                      <p:cBhvr>
                                        <p:cTn id="7" dur="1" fill="hold">
                                          <p:stCondLst>
                                            <p:cond delay="4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BE" smtClean="0"/>
              <a:t>http://myeleec.fr</a:t>
            </a:r>
            <a:endParaRPr lang="fr-BE"/>
          </a:p>
        </p:txBody>
      </p:sp>
      <p:sp>
        <p:nvSpPr>
          <p:cNvPr id="3" name="Espace réservé du numéro de diapositive 2"/>
          <p:cNvSpPr>
            <a:spLocks noGrp="1"/>
          </p:cNvSpPr>
          <p:nvPr>
            <p:ph type="sldNum" sz="quarter" idx="12"/>
          </p:nvPr>
        </p:nvSpPr>
        <p:spPr/>
        <p:txBody>
          <a:bodyPr/>
          <a:lstStyle/>
          <a:p>
            <a:fld id="{CF4668DC-857F-487D-BFFA-8C0CA5037977}" type="slidenum">
              <a:rPr lang="fr-BE" smtClean="0"/>
              <a:t>30</a:t>
            </a:fld>
            <a:endParaRPr lang="fr-BE"/>
          </a:p>
        </p:txBody>
      </p:sp>
      <p:sp>
        <p:nvSpPr>
          <p:cNvPr id="4" name="Titre 3"/>
          <p:cNvSpPr>
            <a:spLocks noGrp="1"/>
          </p:cNvSpPr>
          <p:nvPr>
            <p:ph type="title"/>
          </p:nvPr>
        </p:nvSpPr>
        <p:spPr>
          <a:xfrm>
            <a:off x="2195736" y="188640"/>
            <a:ext cx="6512511" cy="1143000"/>
          </a:xfrm>
        </p:spPr>
        <p:txBody>
          <a:bodyPr/>
          <a:lstStyle/>
          <a:p>
            <a:r>
              <a:rPr lang="fr-FR" dirty="0" smtClean="0"/>
              <a:t>Exercice2 </a:t>
            </a:r>
            <a:endParaRPr lang="fr-FR" dirty="0"/>
          </a:p>
        </p:txBody>
      </p:sp>
      <p:sp>
        <p:nvSpPr>
          <p:cNvPr id="8" name="Espace réservé du contenu 6"/>
          <p:cNvSpPr txBox="1">
            <a:spLocks/>
          </p:cNvSpPr>
          <p:nvPr/>
        </p:nvSpPr>
        <p:spPr>
          <a:xfrm>
            <a:off x="488076" y="1052736"/>
            <a:ext cx="8280920" cy="3888432"/>
          </a:xfrm>
          <a:prstGeom prst="rect">
            <a:avLst/>
          </a:prstGeom>
        </p:spPr>
        <p:txBody>
          <a:bodyPr vert="horz" lIns="91440" tIns="45720" rIns="91440" bIns="45720" rtlCol="0">
            <a:normAutofit/>
          </a:bodyPr>
          <a:lst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a:lstStyle>
          <a:p>
            <a:pPr marL="45720" lvl="0" indent="0">
              <a:buNone/>
            </a:pPr>
            <a:r>
              <a:rPr lang="fr-FR" dirty="0" smtClean="0"/>
              <a:t>2-Citer </a:t>
            </a:r>
            <a:r>
              <a:rPr lang="fr-FR" dirty="0"/>
              <a:t>l’avantage principal et l’inconvénient majeur d’une telle structure d’alimentation HTA</a:t>
            </a:r>
            <a:r>
              <a:rPr lang="fr-FR" dirty="0" smtClean="0"/>
              <a:t>.</a:t>
            </a:r>
          </a:p>
          <a:p>
            <a:pPr marL="45720" lvl="0" indent="0">
              <a:buNone/>
            </a:pPr>
            <a:endParaRPr lang="fr-FR" dirty="0"/>
          </a:p>
          <a:p>
            <a:pPr marL="45720" indent="0">
              <a:buNone/>
            </a:pPr>
            <a:r>
              <a:rPr lang="fr-FR" i="1" dirty="0">
                <a:solidFill>
                  <a:srgbClr val="FF0000"/>
                </a:solidFill>
              </a:rPr>
              <a:t>Avantage principal : La double dérivation permet d'assurer la continuité de fourniture d’énergie. En cas de défaut sur l’arrivée 1 (Arr1) on bascule sur l'arrivée 2 (Arr2</a:t>
            </a:r>
            <a:r>
              <a:rPr lang="fr-FR" i="1" dirty="0" smtClean="0">
                <a:solidFill>
                  <a:srgbClr val="FF0000"/>
                </a:solidFill>
              </a:rPr>
              <a:t>).</a:t>
            </a:r>
          </a:p>
          <a:p>
            <a:pPr marL="45720" indent="0">
              <a:buNone/>
            </a:pPr>
            <a:endParaRPr lang="fr-FR" i="1" dirty="0">
              <a:solidFill>
                <a:srgbClr val="FF0000"/>
              </a:solidFill>
            </a:endParaRPr>
          </a:p>
          <a:p>
            <a:pPr marL="45720" indent="0">
              <a:buNone/>
            </a:pPr>
            <a:r>
              <a:rPr lang="fr-FR" i="1" dirty="0">
                <a:solidFill>
                  <a:srgbClr val="FF0000"/>
                </a:solidFill>
              </a:rPr>
              <a:t>Inconvénient majeur : Lors du passage d'une ligne à l'autre il y a une interruption passagère de l'alimentation.</a:t>
            </a:r>
            <a:endParaRPr lang="fr-FR" i="1" dirty="0" smtClean="0">
              <a:solidFill>
                <a:srgbClr val="FF0000"/>
              </a:solidFill>
            </a:endParaRPr>
          </a:p>
          <a:p>
            <a:pPr marL="45720" indent="0">
              <a:buNone/>
            </a:pPr>
            <a:endParaRPr lang="fr-FR" dirty="0">
              <a:solidFill>
                <a:srgbClr val="FF0000"/>
              </a:solidFill>
            </a:endParaRPr>
          </a:p>
        </p:txBody>
      </p:sp>
      <p:sp>
        <p:nvSpPr>
          <p:cNvPr id="9" name="Rectangle 8"/>
          <p:cNvSpPr/>
          <p:nvPr/>
        </p:nvSpPr>
        <p:spPr>
          <a:xfrm>
            <a:off x="498093" y="1916832"/>
            <a:ext cx="8136904" cy="165618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Rectangle 9"/>
          <p:cNvSpPr/>
          <p:nvPr/>
        </p:nvSpPr>
        <p:spPr>
          <a:xfrm>
            <a:off x="488076" y="3753039"/>
            <a:ext cx="8136904" cy="165618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ZoneTexte 11">
            <a:hlinkClick r:id="rId2" action="ppaction://hlinksldjump"/>
          </p:cNvPr>
          <p:cNvSpPr txBox="1"/>
          <p:nvPr/>
        </p:nvSpPr>
        <p:spPr>
          <a:xfrm>
            <a:off x="179512" y="332656"/>
            <a:ext cx="2088232" cy="369332"/>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fr-FR" dirty="0" err="1" smtClean="0"/>
              <a:t>Doc_ressource</a:t>
            </a:r>
            <a:endParaRPr lang="fr-FR" dirty="0"/>
          </a:p>
        </p:txBody>
      </p:sp>
    </p:spTree>
    <p:extLst>
      <p:ext uri="{BB962C8B-B14F-4D97-AF65-F5344CB8AC3E}">
        <p14:creationId xmlns:p14="http://schemas.microsoft.com/office/powerpoint/2010/main" val="2240005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9"/>
                                        </p:tgtEl>
                                      </p:cBhvr>
                                    </p:animEffect>
                                    <p:set>
                                      <p:cBhvr>
                                        <p:cTn id="7" dur="1" fill="hold">
                                          <p:stCondLst>
                                            <p:cond delay="499"/>
                                          </p:stCondLst>
                                        </p:cTn>
                                        <p:tgtEl>
                                          <p:spTgt spid="9"/>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0"/>
                                        </p:tgtEl>
                                      </p:cBhvr>
                                    </p:animEffect>
                                    <p:set>
                                      <p:cBhvr>
                                        <p:cTn id="12" dur="1" fill="hold">
                                          <p:stCondLst>
                                            <p:cond delay="4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BE" smtClean="0"/>
              <a:t>http://myeleec.fr</a:t>
            </a:r>
            <a:endParaRPr lang="fr-BE"/>
          </a:p>
        </p:txBody>
      </p:sp>
      <p:sp>
        <p:nvSpPr>
          <p:cNvPr id="3" name="Espace réservé du numéro de diapositive 2"/>
          <p:cNvSpPr>
            <a:spLocks noGrp="1"/>
          </p:cNvSpPr>
          <p:nvPr>
            <p:ph type="sldNum" sz="quarter" idx="12"/>
          </p:nvPr>
        </p:nvSpPr>
        <p:spPr/>
        <p:txBody>
          <a:bodyPr/>
          <a:lstStyle/>
          <a:p>
            <a:fld id="{CF4668DC-857F-487D-BFFA-8C0CA5037977}" type="slidenum">
              <a:rPr lang="fr-BE" smtClean="0"/>
              <a:t>31</a:t>
            </a:fld>
            <a:endParaRPr lang="fr-BE"/>
          </a:p>
        </p:txBody>
      </p:sp>
      <p:sp>
        <p:nvSpPr>
          <p:cNvPr id="4" name="Titre 3"/>
          <p:cNvSpPr>
            <a:spLocks noGrp="1"/>
          </p:cNvSpPr>
          <p:nvPr>
            <p:ph type="title"/>
          </p:nvPr>
        </p:nvSpPr>
        <p:spPr>
          <a:xfrm>
            <a:off x="2195736" y="188640"/>
            <a:ext cx="6512511" cy="1143000"/>
          </a:xfrm>
        </p:spPr>
        <p:txBody>
          <a:bodyPr/>
          <a:lstStyle/>
          <a:p>
            <a:r>
              <a:rPr lang="fr-FR" dirty="0" smtClean="0"/>
              <a:t>Exercice2 </a:t>
            </a:r>
            <a:endParaRPr lang="fr-FR" dirty="0"/>
          </a:p>
        </p:txBody>
      </p:sp>
      <p:sp>
        <p:nvSpPr>
          <p:cNvPr id="8" name="Espace réservé du contenu 6"/>
          <p:cNvSpPr txBox="1">
            <a:spLocks/>
          </p:cNvSpPr>
          <p:nvPr/>
        </p:nvSpPr>
        <p:spPr>
          <a:xfrm>
            <a:off x="488076" y="1052736"/>
            <a:ext cx="8280920" cy="648072"/>
          </a:xfrm>
          <a:prstGeom prst="rect">
            <a:avLst/>
          </a:prstGeom>
        </p:spPr>
        <p:txBody>
          <a:bodyPr vert="horz" lIns="91440" tIns="45720" rIns="91440" bIns="45720" rtlCol="0">
            <a:normAutofit/>
          </a:bodyPr>
          <a:lst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a:lstStyle>
          <a:p>
            <a:pPr marL="45720" indent="0">
              <a:buNone/>
            </a:pPr>
            <a:r>
              <a:rPr lang="fr-FR" dirty="0" smtClean="0"/>
              <a:t>3-</a:t>
            </a:r>
            <a:r>
              <a:rPr lang="fr-FR" dirty="0"/>
              <a:t>Identifier le type et les fonctions des cellules suivantes </a:t>
            </a:r>
            <a:r>
              <a:rPr lang="fr-FR" dirty="0" smtClean="0"/>
              <a:t>:</a:t>
            </a:r>
            <a:endParaRPr lang="fr-FR" dirty="0"/>
          </a:p>
          <a:p>
            <a:pPr marL="45720" indent="0">
              <a:buNone/>
            </a:pPr>
            <a:endParaRPr lang="fr-FR" dirty="0">
              <a:solidFill>
                <a:srgbClr val="FF0000"/>
              </a:solidFill>
            </a:endParaRPr>
          </a:p>
        </p:txBody>
      </p:sp>
      <p:graphicFrame>
        <p:nvGraphicFramePr>
          <p:cNvPr id="5" name="Tableau 4"/>
          <p:cNvGraphicFramePr>
            <a:graphicFrameLocks noGrp="1"/>
          </p:cNvGraphicFramePr>
          <p:nvPr>
            <p:extLst>
              <p:ext uri="{D42A27DB-BD31-4B8C-83A1-F6EECF244321}">
                <p14:modId xmlns:p14="http://schemas.microsoft.com/office/powerpoint/2010/main" val="2446624785"/>
              </p:ext>
            </p:extLst>
          </p:nvPr>
        </p:nvGraphicFramePr>
        <p:xfrm>
          <a:off x="2195736" y="1484784"/>
          <a:ext cx="4680519" cy="4536504"/>
        </p:xfrm>
        <a:graphic>
          <a:graphicData uri="http://schemas.openxmlformats.org/drawingml/2006/table">
            <a:tbl>
              <a:tblPr firstRow="1" firstCol="1" bandRow="1">
                <a:tableStyleId>{5C22544A-7EE6-4342-B048-85BDC9FD1C3A}</a:tableStyleId>
              </a:tblPr>
              <a:tblGrid>
                <a:gridCol w="942367"/>
                <a:gridCol w="969889"/>
                <a:gridCol w="945214"/>
                <a:gridCol w="945214"/>
                <a:gridCol w="877835"/>
              </a:tblGrid>
              <a:tr h="245353">
                <a:tc>
                  <a:txBody>
                    <a:bodyPr/>
                    <a:lstStyle/>
                    <a:p>
                      <a:pPr>
                        <a:lnSpc>
                          <a:spcPct val="115000"/>
                        </a:lnSpc>
                        <a:spcAft>
                          <a:spcPts val="0"/>
                        </a:spcAft>
                      </a:pPr>
                      <a:r>
                        <a:rPr lang="fr-FR" sz="1100">
                          <a:effectLst/>
                        </a:rPr>
                        <a:t> </a:t>
                      </a:r>
                      <a:endParaRPr lang="fr-FR" sz="1100">
                        <a:effectLst/>
                        <a:latin typeface="Calibri"/>
                        <a:ea typeface="Calibri"/>
                        <a:cs typeface="Times New Roman"/>
                      </a:endParaRPr>
                    </a:p>
                  </a:txBody>
                  <a:tcPr marL="66894" marR="66894" marT="0" marB="0"/>
                </a:tc>
                <a:tc gridSpan="4">
                  <a:txBody>
                    <a:bodyPr/>
                    <a:lstStyle/>
                    <a:p>
                      <a:pPr algn="ctr">
                        <a:lnSpc>
                          <a:spcPct val="115000"/>
                        </a:lnSpc>
                        <a:spcAft>
                          <a:spcPts val="0"/>
                        </a:spcAft>
                      </a:pPr>
                      <a:r>
                        <a:rPr lang="fr-FR" sz="1100">
                          <a:effectLst/>
                        </a:rPr>
                        <a:t>Cellules SM6</a:t>
                      </a:r>
                      <a:endParaRPr lang="fr-FR" sz="1100">
                        <a:effectLst/>
                        <a:latin typeface="Calibri"/>
                        <a:ea typeface="Calibri"/>
                        <a:cs typeface="Times New Roman"/>
                      </a:endParaRPr>
                    </a:p>
                  </a:txBody>
                  <a:tcPr marL="66894" marR="66894" marT="0" marB="0"/>
                </a:tc>
                <a:tc hMerge="1">
                  <a:txBody>
                    <a:bodyPr/>
                    <a:lstStyle/>
                    <a:p>
                      <a:endParaRPr lang="fr-FR"/>
                    </a:p>
                  </a:txBody>
                  <a:tcPr/>
                </a:tc>
                <a:tc hMerge="1">
                  <a:txBody>
                    <a:bodyPr/>
                    <a:lstStyle/>
                    <a:p>
                      <a:endParaRPr lang="fr-FR"/>
                    </a:p>
                  </a:txBody>
                  <a:tcPr/>
                </a:tc>
                <a:tc hMerge="1">
                  <a:txBody>
                    <a:bodyPr/>
                    <a:lstStyle/>
                    <a:p>
                      <a:endParaRPr lang="fr-FR"/>
                    </a:p>
                  </a:txBody>
                  <a:tcPr/>
                </a:tc>
              </a:tr>
              <a:tr h="738535">
                <a:tc>
                  <a:txBody>
                    <a:bodyPr/>
                    <a:lstStyle/>
                    <a:p>
                      <a:pPr algn="ctr">
                        <a:lnSpc>
                          <a:spcPct val="115000"/>
                        </a:lnSpc>
                        <a:spcAft>
                          <a:spcPts val="0"/>
                        </a:spcAft>
                      </a:pPr>
                      <a:r>
                        <a:rPr lang="fr-FR" sz="1100">
                          <a:effectLst/>
                        </a:rPr>
                        <a:t>Repères</a:t>
                      </a:r>
                      <a:endParaRPr lang="fr-FR" sz="1100">
                        <a:effectLst/>
                        <a:latin typeface="Calibri"/>
                        <a:ea typeface="Calibri"/>
                        <a:cs typeface="Times New Roman"/>
                      </a:endParaRPr>
                    </a:p>
                  </a:txBody>
                  <a:tcPr marL="66894" marR="66894" marT="0" marB="0" anchor="ctr"/>
                </a:tc>
                <a:tc>
                  <a:txBody>
                    <a:bodyPr/>
                    <a:lstStyle/>
                    <a:p>
                      <a:pPr algn="ctr">
                        <a:lnSpc>
                          <a:spcPct val="115000"/>
                        </a:lnSpc>
                        <a:spcAft>
                          <a:spcPts val="0"/>
                        </a:spcAft>
                      </a:pPr>
                      <a:r>
                        <a:rPr lang="fr-FR" sz="1100">
                          <a:effectLst/>
                        </a:rPr>
                        <a:t>CA-C2-C5-C6-C8</a:t>
                      </a:r>
                      <a:endParaRPr lang="fr-FR" sz="1100">
                        <a:effectLst/>
                        <a:latin typeface="Calibri"/>
                        <a:ea typeface="Calibri"/>
                        <a:cs typeface="Times New Roman"/>
                      </a:endParaRPr>
                    </a:p>
                  </a:txBody>
                  <a:tcPr marL="66894" marR="66894" marT="0" marB="0" anchor="ctr"/>
                </a:tc>
                <a:tc>
                  <a:txBody>
                    <a:bodyPr/>
                    <a:lstStyle/>
                    <a:p>
                      <a:pPr algn="ctr">
                        <a:lnSpc>
                          <a:spcPct val="115000"/>
                        </a:lnSpc>
                        <a:spcAft>
                          <a:spcPts val="0"/>
                        </a:spcAft>
                      </a:pPr>
                      <a:r>
                        <a:rPr lang="fr-FR" sz="1100">
                          <a:effectLst/>
                        </a:rPr>
                        <a:t>C3</a:t>
                      </a:r>
                      <a:endParaRPr lang="fr-FR" sz="1100">
                        <a:effectLst/>
                        <a:latin typeface="Calibri"/>
                        <a:ea typeface="Calibri"/>
                        <a:cs typeface="Times New Roman"/>
                      </a:endParaRPr>
                    </a:p>
                  </a:txBody>
                  <a:tcPr marL="66894" marR="66894" marT="0" marB="0" anchor="ctr"/>
                </a:tc>
                <a:tc>
                  <a:txBody>
                    <a:bodyPr/>
                    <a:lstStyle/>
                    <a:p>
                      <a:pPr algn="ctr">
                        <a:lnSpc>
                          <a:spcPct val="115000"/>
                        </a:lnSpc>
                        <a:spcAft>
                          <a:spcPts val="0"/>
                        </a:spcAft>
                      </a:pPr>
                      <a:r>
                        <a:rPr lang="fr-FR" sz="1100">
                          <a:effectLst/>
                        </a:rPr>
                        <a:t>C4</a:t>
                      </a:r>
                      <a:endParaRPr lang="fr-FR" sz="1100">
                        <a:effectLst/>
                        <a:latin typeface="Calibri"/>
                        <a:ea typeface="Calibri"/>
                        <a:cs typeface="Times New Roman"/>
                      </a:endParaRPr>
                    </a:p>
                  </a:txBody>
                  <a:tcPr marL="66894" marR="66894" marT="0" marB="0" anchor="ctr"/>
                </a:tc>
                <a:tc>
                  <a:txBody>
                    <a:bodyPr/>
                    <a:lstStyle/>
                    <a:p>
                      <a:pPr algn="ctr">
                        <a:lnSpc>
                          <a:spcPct val="115000"/>
                        </a:lnSpc>
                        <a:spcAft>
                          <a:spcPts val="0"/>
                        </a:spcAft>
                      </a:pPr>
                      <a:r>
                        <a:rPr lang="fr-FR" sz="1100">
                          <a:effectLst/>
                        </a:rPr>
                        <a:t>C7-C9-C10</a:t>
                      </a:r>
                      <a:endParaRPr lang="fr-FR" sz="1100">
                        <a:effectLst/>
                        <a:latin typeface="Calibri"/>
                        <a:ea typeface="Calibri"/>
                        <a:cs typeface="Times New Roman"/>
                      </a:endParaRPr>
                    </a:p>
                  </a:txBody>
                  <a:tcPr marL="66894" marR="66894" marT="0" marB="0" anchor="ctr"/>
                </a:tc>
              </a:tr>
              <a:tr h="965736">
                <a:tc>
                  <a:txBody>
                    <a:bodyPr/>
                    <a:lstStyle/>
                    <a:p>
                      <a:pPr algn="ctr">
                        <a:lnSpc>
                          <a:spcPct val="115000"/>
                        </a:lnSpc>
                        <a:spcAft>
                          <a:spcPts val="0"/>
                        </a:spcAft>
                      </a:pPr>
                      <a:r>
                        <a:rPr lang="fr-FR" sz="1100">
                          <a:effectLst/>
                        </a:rPr>
                        <a:t>Type</a:t>
                      </a:r>
                    </a:p>
                    <a:p>
                      <a:pPr algn="ctr">
                        <a:lnSpc>
                          <a:spcPct val="115000"/>
                        </a:lnSpc>
                        <a:spcAft>
                          <a:spcPts val="0"/>
                        </a:spcAft>
                      </a:pPr>
                      <a:r>
                        <a:rPr lang="fr-FR" sz="1100">
                          <a:effectLst/>
                        </a:rPr>
                        <a:t>(DM2, IMC…)</a:t>
                      </a:r>
                      <a:endParaRPr lang="fr-FR" sz="1100">
                        <a:effectLst/>
                        <a:latin typeface="Calibri"/>
                        <a:ea typeface="Calibri"/>
                        <a:cs typeface="Times New Roman"/>
                      </a:endParaRPr>
                    </a:p>
                  </a:txBody>
                  <a:tcPr marL="66894" marR="66894" marT="0" marB="0" anchor="ctr"/>
                </a:tc>
                <a:tc>
                  <a:txBody>
                    <a:bodyPr/>
                    <a:lstStyle/>
                    <a:p>
                      <a:pPr algn="ctr">
                        <a:lnSpc>
                          <a:spcPct val="115000"/>
                        </a:lnSpc>
                        <a:spcAft>
                          <a:spcPts val="0"/>
                        </a:spcAft>
                      </a:pPr>
                      <a:r>
                        <a:rPr lang="fr-FR" sz="1600" dirty="0">
                          <a:solidFill>
                            <a:srgbClr val="FF0000"/>
                          </a:solidFill>
                          <a:effectLst/>
                        </a:rPr>
                        <a:t>IM</a:t>
                      </a:r>
                      <a:endParaRPr lang="fr-FR" sz="1600" dirty="0">
                        <a:solidFill>
                          <a:srgbClr val="FF0000"/>
                        </a:solidFill>
                        <a:effectLst/>
                        <a:latin typeface="Calibri"/>
                        <a:ea typeface="Calibri"/>
                        <a:cs typeface="Times New Roman"/>
                      </a:endParaRPr>
                    </a:p>
                  </a:txBody>
                  <a:tcPr marL="66894" marR="66894" marT="0" marB="0" anchor="ctr"/>
                </a:tc>
                <a:tc>
                  <a:txBody>
                    <a:bodyPr/>
                    <a:lstStyle/>
                    <a:p>
                      <a:pPr algn="ctr">
                        <a:lnSpc>
                          <a:spcPct val="115000"/>
                        </a:lnSpc>
                        <a:spcAft>
                          <a:spcPts val="0"/>
                        </a:spcAft>
                      </a:pPr>
                      <a:r>
                        <a:rPr lang="fr-FR" sz="1600" dirty="0">
                          <a:solidFill>
                            <a:srgbClr val="FF0000"/>
                          </a:solidFill>
                          <a:effectLst/>
                        </a:rPr>
                        <a:t>CM</a:t>
                      </a:r>
                      <a:endParaRPr lang="fr-FR" sz="1600" dirty="0">
                        <a:solidFill>
                          <a:srgbClr val="FF0000"/>
                        </a:solidFill>
                        <a:effectLst/>
                        <a:latin typeface="Calibri"/>
                        <a:ea typeface="Calibri"/>
                        <a:cs typeface="Times New Roman"/>
                      </a:endParaRPr>
                    </a:p>
                  </a:txBody>
                  <a:tcPr marL="66894" marR="66894" marT="0" marB="0" anchor="ctr"/>
                </a:tc>
                <a:tc>
                  <a:txBody>
                    <a:bodyPr/>
                    <a:lstStyle/>
                    <a:p>
                      <a:pPr algn="ctr">
                        <a:lnSpc>
                          <a:spcPct val="115000"/>
                        </a:lnSpc>
                        <a:spcAft>
                          <a:spcPts val="0"/>
                        </a:spcAft>
                      </a:pPr>
                      <a:r>
                        <a:rPr lang="fr-FR" sz="1600" dirty="0">
                          <a:solidFill>
                            <a:srgbClr val="FF0000"/>
                          </a:solidFill>
                          <a:effectLst/>
                        </a:rPr>
                        <a:t>DM2</a:t>
                      </a:r>
                      <a:endParaRPr lang="fr-FR" sz="1600" dirty="0">
                        <a:solidFill>
                          <a:srgbClr val="FF0000"/>
                        </a:solidFill>
                        <a:effectLst/>
                        <a:latin typeface="Calibri"/>
                        <a:ea typeface="Calibri"/>
                        <a:cs typeface="Times New Roman"/>
                      </a:endParaRPr>
                    </a:p>
                  </a:txBody>
                  <a:tcPr marL="66894" marR="66894" marT="0" marB="0" anchor="ctr"/>
                </a:tc>
                <a:tc>
                  <a:txBody>
                    <a:bodyPr/>
                    <a:lstStyle/>
                    <a:p>
                      <a:pPr algn="ctr">
                        <a:lnSpc>
                          <a:spcPct val="115000"/>
                        </a:lnSpc>
                        <a:spcAft>
                          <a:spcPts val="0"/>
                        </a:spcAft>
                      </a:pPr>
                      <a:r>
                        <a:rPr lang="fr-FR" sz="1600">
                          <a:solidFill>
                            <a:srgbClr val="FF0000"/>
                          </a:solidFill>
                          <a:effectLst/>
                        </a:rPr>
                        <a:t>QM</a:t>
                      </a:r>
                      <a:endParaRPr lang="fr-FR" sz="1600">
                        <a:solidFill>
                          <a:srgbClr val="FF0000"/>
                        </a:solidFill>
                        <a:effectLst/>
                        <a:latin typeface="Calibri"/>
                        <a:ea typeface="Calibri"/>
                        <a:cs typeface="Times New Roman"/>
                      </a:endParaRPr>
                    </a:p>
                  </a:txBody>
                  <a:tcPr marL="66894" marR="66894" marT="0" marB="0" anchor="ctr"/>
                </a:tc>
              </a:tr>
              <a:tr h="2586880">
                <a:tc>
                  <a:txBody>
                    <a:bodyPr/>
                    <a:lstStyle/>
                    <a:p>
                      <a:pPr marL="71755" marR="71755" algn="ctr">
                        <a:lnSpc>
                          <a:spcPct val="115000"/>
                        </a:lnSpc>
                        <a:spcAft>
                          <a:spcPts val="0"/>
                        </a:spcAft>
                      </a:pPr>
                      <a:r>
                        <a:rPr lang="fr-FR" sz="2000">
                          <a:effectLst/>
                        </a:rPr>
                        <a:t>Fonction</a:t>
                      </a:r>
                      <a:endParaRPr lang="fr-FR" sz="1100">
                        <a:effectLst/>
                        <a:latin typeface="Calibri"/>
                        <a:ea typeface="Calibri"/>
                        <a:cs typeface="Times New Roman"/>
                      </a:endParaRPr>
                    </a:p>
                  </a:txBody>
                  <a:tcPr marL="66894" marR="66894" marT="0" marB="0" vert="vert270" anchor="ctr"/>
                </a:tc>
                <a:tc>
                  <a:txBody>
                    <a:bodyPr/>
                    <a:lstStyle/>
                    <a:p>
                      <a:pPr marL="71755" marR="71755" algn="ctr">
                        <a:lnSpc>
                          <a:spcPct val="115000"/>
                        </a:lnSpc>
                        <a:spcAft>
                          <a:spcPts val="0"/>
                        </a:spcAft>
                      </a:pPr>
                      <a:r>
                        <a:rPr lang="fr-FR" sz="1600">
                          <a:solidFill>
                            <a:srgbClr val="FF0000"/>
                          </a:solidFill>
                          <a:effectLst/>
                        </a:rPr>
                        <a:t>Raccordement au réseau</a:t>
                      </a:r>
                      <a:endParaRPr lang="fr-FR" sz="1600">
                        <a:solidFill>
                          <a:srgbClr val="FF0000"/>
                        </a:solidFill>
                        <a:effectLst/>
                        <a:latin typeface="Calibri"/>
                        <a:ea typeface="Calibri"/>
                        <a:cs typeface="Times New Roman"/>
                      </a:endParaRPr>
                    </a:p>
                  </a:txBody>
                  <a:tcPr marL="66894" marR="66894" marT="0" marB="0" vert="vert270" anchor="ctr"/>
                </a:tc>
                <a:tc>
                  <a:txBody>
                    <a:bodyPr/>
                    <a:lstStyle/>
                    <a:p>
                      <a:pPr marL="71755" marR="71755" algn="ctr">
                        <a:lnSpc>
                          <a:spcPct val="115000"/>
                        </a:lnSpc>
                        <a:spcAft>
                          <a:spcPts val="0"/>
                        </a:spcAft>
                      </a:pPr>
                      <a:r>
                        <a:rPr lang="fr-FR" sz="1600">
                          <a:solidFill>
                            <a:srgbClr val="FF0000"/>
                          </a:solidFill>
                          <a:effectLst/>
                        </a:rPr>
                        <a:t>Comptage</a:t>
                      </a:r>
                      <a:endParaRPr lang="fr-FR" sz="1600">
                        <a:solidFill>
                          <a:srgbClr val="FF0000"/>
                        </a:solidFill>
                        <a:effectLst/>
                        <a:latin typeface="Calibri"/>
                        <a:ea typeface="Calibri"/>
                        <a:cs typeface="Times New Roman"/>
                      </a:endParaRPr>
                    </a:p>
                  </a:txBody>
                  <a:tcPr marL="66894" marR="66894" marT="0" marB="0" vert="vert270" anchor="ctr"/>
                </a:tc>
                <a:tc>
                  <a:txBody>
                    <a:bodyPr/>
                    <a:lstStyle/>
                    <a:p>
                      <a:pPr marL="71755" marR="71755" algn="ctr">
                        <a:lnSpc>
                          <a:spcPct val="115000"/>
                        </a:lnSpc>
                        <a:spcAft>
                          <a:spcPts val="0"/>
                        </a:spcAft>
                      </a:pPr>
                      <a:r>
                        <a:rPr lang="fr-FR" sz="1600">
                          <a:solidFill>
                            <a:srgbClr val="FF0000"/>
                          </a:solidFill>
                          <a:effectLst/>
                        </a:rPr>
                        <a:t>Protection par disjoncteur</a:t>
                      </a:r>
                      <a:endParaRPr lang="fr-FR" sz="1600">
                        <a:solidFill>
                          <a:srgbClr val="FF0000"/>
                        </a:solidFill>
                        <a:effectLst/>
                        <a:latin typeface="Calibri"/>
                        <a:ea typeface="Calibri"/>
                        <a:cs typeface="Times New Roman"/>
                      </a:endParaRPr>
                    </a:p>
                  </a:txBody>
                  <a:tcPr marL="66894" marR="66894" marT="0" marB="0" vert="vert270" anchor="ctr"/>
                </a:tc>
                <a:tc>
                  <a:txBody>
                    <a:bodyPr/>
                    <a:lstStyle/>
                    <a:p>
                      <a:pPr marL="71755" marR="71755" algn="ctr">
                        <a:lnSpc>
                          <a:spcPct val="115000"/>
                        </a:lnSpc>
                        <a:spcAft>
                          <a:spcPts val="0"/>
                        </a:spcAft>
                      </a:pPr>
                      <a:r>
                        <a:rPr lang="fr-FR" sz="1600" dirty="0">
                          <a:solidFill>
                            <a:srgbClr val="FF0000"/>
                          </a:solidFill>
                          <a:effectLst/>
                        </a:rPr>
                        <a:t>Protection par fusible</a:t>
                      </a:r>
                      <a:endParaRPr lang="fr-FR" sz="1600" dirty="0">
                        <a:solidFill>
                          <a:srgbClr val="FF0000"/>
                        </a:solidFill>
                        <a:effectLst/>
                        <a:latin typeface="Calibri"/>
                        <a:ea typeface="Calibri"/>
                        <a:cs typeface="Times New Roman"/>
                      </a:endParaRPr>
                    </a:p>
                  </a:txBody>
                  <a:tcPr marL="66894" marR="66894" marT="0" marB="0" vert="vert270" anchor="ctr"/>
                </a:tc>
              </a:tr>
            </a:tbl>
          </a:graphicData>
        </a:graphic>
      </p:graphicFrame>
      <p:sp>
        <p:nvSpPr>
          <p:cNvPr id="11" name="Rectangle 10"/>
          <p:cNvSpPr/>
          <p:nvPr/>
        </p:nvSpPr>
        <p:spPr>
          <a:xfrm>
            <a:off x="3155649" y="2492896"/>
            <a:ext cx="905555" cy="93610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Rectangle 11"/>
          <p:cNvSpPr/>
          <p:nvPr/>
        </p:nvSpPr>
        <p:spPr>
          <a:xfrm>
            <a:off x="3162389" y="3429000"/>
            <a:ext cx="905555" cy="259228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Rectangle 12"/>
          <p:cNvSpPr/>
          <p:nvPr/>
        </p:nvSpPr>
        <p:spPr>
          <a:xfrm>
            <a:off x="4091753" y="2492896"/>
            <a:ext cx="905555" cy="93610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Rectangle 13"/>
          <p:cNvSpPr/>
          <p:nvPr/>
        </p:nvSpPr>
        <p:spPr>
          <a:xfrm>
            <a:off x="4098493" y="3429000"/>
            <a:ext cx="905555" cy="259228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Rectangle 14"/>
          <p:cNvSpPr/>
          <p:nvPr/>
        </p:nvSpPr>
        <p:spPr>
          <a:xfrm>
            <a:off x="5045507" y="2492896"/>
            <a:ext cx="905555" cy="93610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 name="Rectangle 15"/>
          <p:cNvSpPr/>
          <p:nvPr/>
        </p:nvSpPr>
        <p:spPr>
          <a:xfrm>
            <a:off x="5052247" y="3429000"/>
            <a:ext cx="905555" cy="259228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Rectangle 16"/>
          <p:cNvSpPr/>
          <p:nvPr/>
        </p:nvSpPr>
        <p:spPr>
          <a:xfrm>
            <a:off x="6012160" y="2492896"/>
            <a:ext cx="905555" cy="93610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8" name="Rectangle 17"/>
          <p:cNvSpPr/>
          <p:nvPr/>
        </p:nvSpPr>
        <p:spPr>
          <a:xfrm>
            <a:off x="6018900" y="3429000"/>
            <a:ext cx="905555" cy="259228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9" name="ZoneTexte 18">
            <a:hlinkClick r:id="rId2" action="ppaction://hlinksldjump"/>
          </p:cNvPr>
          <p:cNvSpPr txBox="1"/>
          <p:nvPr/>
        </p:nvSpPr>
        <p:spPr>
          <a:xfrm>
            <a:off x="179512" y="332656"/>
            <a:ext cx="2088232" cy="369332"/>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fr-FR" dirty="0" err="1" smtClean="0"/>
              <a:t>Doc_ressource</a:t>
            </a:r>
            <a:endParaRPr lang="fr-FR" dirty="0"/>
          </a:p>
        </p:txBody>
      </p:sp>
    </p:spTree>
    <p:extLst>
      <p:ext uri="{BB962C8B-B14F-4D97-AF65-F5344CB8AC3E}">
        <p14:creationId xmlns:p14="http://schemas.microsoft.com/office/powerpoint/2010/main" val="4122934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1"/>
                                        </p:tgtEl>
                                      </p:cBhvr>
                                    </p:animEffect>
                                    <p:set>
                                      <p:cBhvr>
                                        <p:cTn id="7" dur="1" fill="hold">
                                          <p:stCondLst>
                                            <p:cond delay="499"/>
                                          </p:stCondLst>
                                        </p:cTn>
                                        <p:tgtEl>
                                          <p:spTgt spid="11"/>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2"/>
                                        </p:tgtEl>
                                      </p:cBhvr>
                                    </p:animEffect>
                                    <p:set>
                                      <p:cBhvr>
                                        <p:cTn id="12" dur="1" fill="hold">
                                          <p:stCondLst>
                                            <p:cond delay="499"/>
                                          </p:stCondLst>
                                        </p:cTn>
                                        <p:tgtEl>
                                          <p:spTgt spid="12"/>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13"/>
                                        </p:tgtEl>
                                      </p:cBhvr>
                                    </p:animEffect>
                                    <p:set>
                                      <p:cBhvr>
                                        <p:cTn id="17" dur="1" fill="hold">
                                          <p:stCondLst>
                                            <p:cond delay="499"/>
                                          </p:stCondLst>
                                        </p:cTn>
                                        <p:tgtEl>
                                          <p:spTgt spid="13"/>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14"/>
                                        </p:tgtEl>
                                      </p:cBhvr>
                                    </p:animEffect>
                                    <p:set>
                                      <p:cBhvr>
                                        <p:cTn id="22" dur="1" fill="hold">
                                          <p:stCondLst>
                                            <p:cond delay="499"/>
                                          </p:stCondLst>
                                        </p:cTn>
                                        <p:tgtEl>
                                          <p:spTgt spid="14"/>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0" nodeType="clickEffect">
                                  <p:stCondLst>
                                    <p:cond delay="0"/>
                                  </p:stCondLst>
                                  <p:childTnLst>
                                    <p:animEffect transition="out" filter="fade">
                                      <p:cBhvr>
                                        <p:cTn id="26" dur="500"/>
                                        <p:tgtEl>
                                          <p:spTgt spid="15"/>
                                        </p:tgtEl>
                                      </p:cBhvr>
                                    </p:animEffect>
                                    <p:set>
                                      <p:cBhvr>
                                        <p:cTn id="27" dur="1" fill="hold">
                                          <p:stCondLst>
                                            <p:cond delay="499"/>
                                          </p:stCondLst>
                                        </p:cTn>
                                        <p:tgtEl>
                                          <p:spTgt spid="15"/>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grpId="0" nodeType="clickEffect">
                                  <p:stCondLst>
                                    <p:cond delay="0"/>
                                  </p:stCondLst>
                                  <p:childTnLst>
                                    <p:animEffect transition="out" filter="fade">
                                      <p:cBhvr>
                                        <p:cTn id="31" dur="500"/>
                                        <p:tgtEl>
                                          <p:spTgt spid="16"/>
                                        </p:tgtEl>
                                      </p:cBhvr>
                                    </p:animEffect>
                                    <p:set>
                                      <p:cBhvr>
                                        <p:cTn id="32" dur="1" fill="hold">
                                          <p:stCondLst>
                                            <p:cond delay="499"/>
                                          </p:stCondLst>
                                        </p:cTn>
                                        <p:tgtEl>
                                          <p:spTgt spid="16"/>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10" presetClass="exit" presetSubtype="0" fill="hold" grpId="0" nodeType="clickEffect">
                                  <p:stCondLst>
                                    <p:cond delay="0"/>
                                  </p:stCondLst>
                                  <p:childTnLst>
                                    <p:animEffect transition="out" filter="fade">
                                      <p:cBhvr>
                                        <p:cTn id="36" dur="500"/>
                                        <p:tgtEl>
                                          <p:spTgt spid="17"/>
                                        </p:tgtEl>
                                      </p:cBhvr>
                                    </p:animEffect>
                                    <p:set>
                                      <p:cBhvr>
                                        <p:cTn id="37" dur="1" fill="hold">
                                          <p:stCondLst>
                                            <p:cond delay="499"/>
                                          </p:stCondLst>
                                        </p:cTn>
                                        <p:tgtEl>
                                          <p:spTgt spid="17"/>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10" presetClass="exit" presetSubtype="0" fill="hold" grpId="0" nodeType="clickEffect">
                                  <p:stCondLst>
                                    <p:cond delay="0"/>
                                  </p:stCondLst>
                                  <p:childTnLst>
                                    <p:animEffect transition="out" filter="fade">
                                      <p:cBhvr>
                                        <p:cTn id="41" dur="500"/>
                                        <p:tgtEl>
                                          <p:spTgt spid="18"/>
                                        </p:tgtEl>
                                      </p:cBhvr>
                                    </p:animEffect>
                                    <p:set>
                                      <p:cBhvr>
                                        <p:cTn id="42" dur="1" fill="hold">
                                          <p:stCondLst>
                                            <p:cond delay="499"/>
                                          </p:stCondLst>
                                        </p:cTn>
                                        <p:tgtEl>
                                          <p:spTgt spid="1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16" grpId="0" animBg="1"/>
      <p:bldP spid="17" grpId="0" animBg="1"/>
      <p:bldP spid="1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BE" smtClean="0"/>
              <a:t>http://myeleec.fr</a:t>
            </a:r>
            <a:endParaRPr lang="fr-BE"/>
          </a:p>
        </p:txBody>
      </p:sp>
      <p:sp>
        <p:nvSpPr>
          <p:cNvPr id="3" name="Espace réservé du numéro de diapositive 2"/>
          <p:cNvSpPr>
            <a:spLocks noGrp="1"/>
          </p:cNvSpPr>
          <p:nvPr>
            <p:ph type="sldNum" sz="quarter" idx="12"/>
          </p:nvPr>
        </p:nvSpPr>
        <p:spPr/>
        <p:txBody>
          <a:bodyPr/>
          <a:lstStyle/>
          <a:p>
            <a:fld id="{CF4668DC-857F-487D-BFFA-8C0CA5037977}" type="slidenum">
              <a:rPr lang="fr-BE" smtClean="0"/>
              <a:t>32</a:t>
            </a:fld>
            <a:endParaRPr lang="fr-BE"/>
          </a:p>
        </p:txBody>
      </p:sp>
      <p:sp>
        <p:nvSpPr>
          <p:cNvPr id="4" name="Titre 3"/>
          <p:cNvSpPr>
            <a:spLocks noGrp="1"/>
          </p:cNvSpPr>
          <p:nvPr>
            <p:ph type="title"/>
          </p:nvPr>
        </p:nvSpPr>
        <p:spPr>
          <a:xfrm>
            <a:off x="2195736" y="188640"/>
            <a:ext cx="6512511" cy="1143000"/>
          </a:xfrm>
        </p:spPr>
        <p:txBody>
          <a:bodyPr/>
          <a:lstStyle/>
          <a:p>
            <a:r>
              <a:rPr lang="fr-FR" dirty="0" smtClean="0"/>
              <a:t>Exercice2 </a:t>
            </a:r>
            <a:endParaRPr lang="fr-FR" dirty="0"/>
          </a:p>
        </p:txBody>
      </p:sp>
      <p:sp>
        <p:nvSpPr>
          <p:cNvPr id="8" name="Espace réservé du contenu 6"/>
          <p:cNvSpPr txBox="1">
            <a:spLocks/>
          </p:cNvSpPr>
          <p:nvPr/>
        </p:nvSpPr>
        <p:spPr>
          <a:xfrm>
            <a:off x="488076" y="1052736"/>
            <a:ext cx="8280920" cy="504056"/>
          </a:xfrm>
          <a:prstGeom prst="rect">
            <a:avLst/>
          </a:prstGeom>
        </p:spPr>
        <p:txBody>
          <a:bodyPr vert="horz" lIns="91440" tIns="45720" rIns="91440" bIns="45720" rtlCol="0">
            <a:normAutofit/>
          </a:bodyPr>
          <a:lst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a:lstStyle>
          <a:p>
            <a:pPr marL="45720" lvl="0" indent="0">
              <a:buNone/>
            </a:pPr>
            <a:r>
              <a:rPr lang="fr-FR" dirty="0" smtClean="0"/>
              <a:t>4-Identifier </a:t>
            </a:r>
            <a:r>
              <a:rPr lang="fr-FR" dirty="0"/>
              <a:t>les fonctions réalisées par les cellules C9 et C10 </a:t>
            </a:r>
            <a:r>
              <a:rPr lang="fr-FR" dirty="0" smtClean="0"/>
              <a:t>:</a:t>
            </a:r>
            <a:endParaRPr lang="fr-FR" dirty="0"/>
          </a:p>
        </p:txBody>
      </p:sp>
      <p:pic>
        <p:nvPicPr>
          <p:cNvPr id="11" name="Image 10"/>
          <p:cNvPicPr/>
          <p:nvPr/>
        </p:nvPicPr>
        <p:blipFill rotWithShape="1">
          <a:blip r:embed="rId2" cstate="print">
            <a:extLst>
              <a:ext uri="{28A0092B-C50C-407E-A947-70E740481C1C}">
                <a14:useLocalDpi xmlns:a14="http://schemas.microsoft.com/office/drawing/2010/main" val="0"/>
              </a:ext>
            </a:extLst>
          </a:blip>
          <a:srcRect l="2496" t="1887" r="3168" b="1678"/>
          <a:stretch/>
        </p:blipFill>
        <p:spPr bwMode="auto">
          <a:xfrm>
            <a:off x="724200" y="1744147"/>
            <a:ext cx="2335632" cy="3701077"/>
          </a:xfrm>
          <a:prstGeom prst="rect">
            <a:avLst/>
          </a:prstGeom>
          <a:noFill/>
          <a:ln>
            <a:solidFill>
              <a:schemeClr val="tx2">
                <a:lumMod val="60000"/>
                <a:lumOff val="40000"/>
              </a:schemeClr>
            </a:solidFill>
          </a:ln>
          <a:extLst>
            <a:ext uri="{53640926-AAD7-44D8-BBD7-CCE9431645EC}">
              <a14:shadowObscured xmlns:a14="http://schemas.microsoft.com/office/drawing/2010/main"/>
            </a:ext>
          </a:extLst>
        </p:spPr>
      </p:pic>
      <p:graphicFrame>
        <p:nvGraphicFramePr>
          <p:cNvPr id="5" name="Tableau 4"/>
          <p:cNvGraphicFramePr>
            <a:graphicFrameLocks noGrp="1"/>
          </p:cNvGraphicFramePr>
          <p:nvPr>
            <p:extLst>
              <p:ext uri="{D42A27DB-BD31-4B8C-83A1-F6EECF244321}">
                <p14:modId xmlns:p14="http://schemas.microsoft.com/office/powerpoint/2010/main" val="3675775063"/>
              </p:ext>
            </p:extLst>
          </p:nvPr>
        </p:nvGraphicFramePr>
        <p:xfrm>
          <a:off x="3491311" y="1556791"/>
          <a:ext cx="4177032" cy="4392489"/>
        </p:xfrm>
        <a:graphic>
          <a:graphicData uri="http://schemas.openxmlformats.org/drawingml/2006/table">
            <a:tbl>
              <a:tblPr firstRow="1" firstCol="1" bandRow="1">
                <a:tableStyleId>{5C22544A-7EE6-4342-B048-85BDC9FD1C3A}</a:tableStyleId>
              </a:tblPr>
              <a:tblGrid>
                <a:gridCol w="1296713"/>
                <a:gridCol w="2880319"/>
              </a:tblGrid>
              <a:tr h="432049">
                <a:tc>
                  <a:txBody>
                    <a:bodyPr/>
                    <a:lstStyle/>
                    <a:p>
                      <a:pPr algn="ctr">
                        <a:lnSpc>
                          <a:spcPct val="115000"/>
                        </a:lnSpc>
                        <a:spcAft>
                          <a:spcPts val="0"/>
                        </a:spcAft>
                      </a:pPr>
                      <a:r>
                        <a:rPr lang="fr-FR" sz="1800" dirty="0">
                          <a:effectLst/>
                        </a:rPr>
                        <a:t>Repère</a:t>
                      </a:r>
                      <a:endParaRPr lang="fr-FR" sz="1800" dirty="0">
                        <a:effectLst/>
                        <a:latin typeface="Calibri"/>
                        <a:ea typeface="Calibri"/>
                        <a:cs typeface="Times New Roman"/>
                      </a:endParaRPr>
                    </a:p>
                  </a:txBody>
                  <a:tcPr marL="68580" marR="68580" marT="0" marB="0"/>
                </a:tc>
                <a:tc>
                  <a:txBody>
                    <a:bodyPr/>
                    <a:lstStyle/>
                    <a:p>
                      <a:pPr>
                        <a:lnSpc>
                          <a:spcPct val="115000"/>
                        </a:lnSpc>
                        <a:spcAft>
                          <a:spcPts val="0"/>
                        </a:spcAft>
                      </a:pPr>
                      <a:r>
                        <a:rPr lang="fr-FR" sz="1800" dirty="0">
                          <a:effectLst/>
                        </a:rPr>
                        <a:t>Fonction assurée</a:t>
                      </a:r>
                      <a:endParaRPr lang="fr-FR" sz="1800" dirty="0">
                        <a:effectLst/>
                        <a:latin typeface="Calibri"/>
                        <a:ea typeface="Calibri"/>
                        <a:cs typeface="Times New Roman"/>
                      </a:endParaRPr>
                    </a:p>
                  </a:txBody>
                  <a:tcPr marL="68580" marR="68580" marT="0" marB="0"/>
                </a:tc>
              </a:tr>
              <a:tr h="744082">
                <a:tc>
                  <a:txBody>
                    <a:bodyPr/>
                    <a:lstStyle/>
                    <a:p>
                      <a:pPr algn="ctr">
                        <a:lnSpc>
                          <a:spcPct val="115000"/>
                        </a:lnSpc>
                        <a:spcAft>
                          <a:spcPts val="0"/>
                        </a:spcAft>
                      </a:pPr>
                      <a:r>
                        <a:rPr lang="fr-FR" sz="1800" dirty="0">
                          <a:effectLst/>
                        </a:rPr>
                        <a:t>A</a:t>
                      </a:r>
                      <a:endParaRPr lang="fr-FR" sz="1800" dirty="0">
                        <a:effectLst/>
                        <a:latin typeface="Calibri"/>
                        <a:ea typeface="Calibri"/>
                        <a:cs typeface="Times New Roman"/>
                      </a:endParaRPr>
                    </a:p>
                  </a:txBody>
                  <a:tcPr marL="68580" marR="68580" marT="0" marB="0" anchor="ctr"/>
                </a:tc>
                <a:tc>
                  <a:txBody>
                    <a:bodyPr/>
                    <a:lstStyle/>
                    <a:p>
                      <a:pPr>
                        <a:lnSpc>
                          <a:spcPct val="115000"/>
                        </a:lnSpc>
                        <a:spcAft>
                          <a:spcPts val="0"/>
                        </a:spcAft>
                      </a:pPr>
                      <a:r>
                        <a:rPr lang="fr-FR" sz="1400">
                          <a:solidFill>
                            <a:srgbClr val="FF0000"/>
                          </a:solidFill>
                          <a:effectLst/>
                        </a:rPr>
                        <a:t>Fonction sectionnement</a:t>
                      </a:r>
                    </a:p>
                    <a:p>
                      <a:pPr>
                        <a:lnSpc>
                          <a:spcPct val="115000"/>
                        </a:lnSpc>
                        <a:spcAft>
                          <a:spcPts val="0"/>
                        </a:spcAft>
                      </a:pPr>
                      <a:r>
                        <a:rPr lang="fr-FR" sz="1400">
                          <a:solidFill>
                            <a:srgbClr val="FF0000"/>
                          </a:solidFill>
                          <a:effectLst/>
                        </a:rPr>
                        <a:t>(sectionneur)</a:t>
                      </a:r>
                      <a:endParaRPr lang="fr-FR" sz="1400">
                        <a:solidFill>
                          <a:srgbClr val="FF0000"/>
                        </a:solidFill>
                        <a:effectLst/>
                        <a:latin typeface="Calibri"/>
                        <a:ea typeface="Calibri"/>
                        <a:cs typeface="Times New Roman"/>
                      </a:endParaRPr>
                    </a:p>
                  </a:txBody>
                  <a:tcPr marL="68580" marR="68580" marT="0" marB="0" anchor="ctr"/>
                </a:tc>
              </a:tr>
              <a:tr h="496056">
                <a:tc>
                  <a:txBody>
                    <a:bodyPr/>
                    <a:lstStyle/>
                    <a:p>
                      <a:pPr algn="ctr">
                        <a:lnSpc>
                          <a:spcPct val="115000"/>
                        </a:lnSpc>
                        <a:spcAft>
                          <a:spcPts val="0"/>
                        </a:spcAft>
                      </a:pPr>
                      <a:r>
                        <a:rPr lang="fr-FR" sz="1800" dirty="0">
                          <a:effectLst/>
                        </a:rPr>
                        <a:t>B</a:t>
                      </a:r>
                      <a:endParaRPr lang="fr-FR" sz="1800" dirty="0">
                        <a:effectLst/>
                        <a:latin typeface="Calibri"/>
                        <a:ea typeface="Calibri"/>
                        <a:cs typeface="Times New Roman"/>
                      </a:endParaRPr>
                    </a:p>
                  </a:txBody>
                  <a:tcPr marL="68580" marR="68580" marT="0" marB="0" anchor="ctr"/>
                </a:tc>
                <a:tc>
                  <a:txBody>
                    <a:bodyPr/>
                    <a:lstStyle/>
                    <a:p>
                      <a:pPr>
                        <a:lnSpc>
                          <a:spcPct val="115000"/>
                        </a:lnSpc>
                        <a:spcAft>
                          <a:spcPts val="0"/>
                        </a:spcAft>
                      </a:pPr>
                      <a:r>
                        <a:rPr lang="fr-FR" sz="1400" dirty="0">
                          <a:solidFill>
                            <a:srgbClr val="FF0000"/>
                          </a:solidFill>
                          <a:effectLst/>
                        </a:rPr>
                        <a:t>Fonction commande (interrupteur)</a:t>
                      </a:r>
                      <a:endParaRPr lang="fr-FR" sz="1400" dirty="0">
                        <a:solidFill>
                          <a:srgbClr val="FF0000"/>
                        </a:solidFill>
                        <a:effectLst/>
                        <a:latin typeface="Calibri"/>
                        <a:ea typeface="Calibri"/>
                        <a:cs typeface="Times New Roman"/>
                      </a:endParaRPr>
                    </a:p>
                  </a:txBody>
                  <a:tcPr marL="68580" marR="68580" marT="0" marB="0" anchor="ctr"/>
                </a:tc>
              </a:tr>
              <a:tr h="496056">
                <a:tc>
                  <a:txBody>
                    <a:bodyPr/>
                    <a:lstStyle/>
                    <a:p>
                      <a:pPr algn="ctr">
                        <a:lnSpc>
                          <a:spcPct val="115000"/>
                        </a:lnSpc>
                        <a:spcAft>
                          <a:spcPts val="0"/>
                        </a:spcAft>
                      </a:pPr>
                      <a:r>
                        <a:rPr lang="fr-FR" sz="1800" dirty="0">
                          <a:effectLst/>
                        </a:rPr>
                        <a:t>C</a:t>
                      </a:r>
                      <a:endParaRPr lang="fr-FR" sz="1800" dirty="0">
                        <a:effectLst/>
                        <a:latin typeface="Calibri"/>
                        <a:ea typeface="Calibri"/>
                        <a:cs typeface="Times New Roman"/>
                      </a:endParaRPr>
                    </a:p>
                  </a:txBody>
                  <a:tcPr marL="68580" marR="68580" marT="0" marB="0" anchor="ctr"/>
                </a:tc>
                <a:tc>
                  <a:txBody>
                    <a:bodyPr/>
                    <a:lstStyle/>
                    <a:p>
                      <a:pPr>
                        <a:lnSpc>
                          <a:spcPct val="115000"/>
                        </a:lnSpc>
                        <a:spcAft>
                          <a:spcPts val="0"/>
                        </a:spcAft>
                      </a:pPr>
                      <a:r>
                        <a:rPr lang="fr-FR" sz="1400">
                          <a:solidFill>
                            <a:srgbClr val="FF0000"/>
                          </a:solidFill>
                          <a:effectLst/>
                        </a:rPr>
                        <a:t>Fonction verrouillage mécanique</a:t>
                      </a:r>
                      <a:endParaRPr lang="fr-FR" sz="1400">
                        <a:solidFill>
                          <a:srgbClr val="FF0000"/>
                        </a:solidFill>
                        <a:effectLst/>
                        <a:latin typeface="Calibri"/>
                        <a:ea typeface="Calibri"/>
                        <a:cs typeface="Times New Roman"/>
                      </a:endParaRPr>
                    </a:p>
                  </a:txBody>
                  <a:tcPr marL="68580" marR="68580" marT="0" marB="0" anchor="ctr"/>
                </a:tc>
              </a:tr>
              <a:tr h="496056">
                <a:tc>
                  <a:txBody>
                    <a:bodyPr/>
                    <a:lstStyle/>
                    <a:p>
                      <a:pPr algn="ctr">
                        <a:lnSpc>
                          <a:spcPct val="115000"/>
                        </a:lnSpc>
                        <a:spcAft>
                          <a:spcPts val="0"/>
                        </a:spcAft>
                      </a:pPr>
                      <a:r>
                        <a:rPr lang="fr-FR" sz="1800" dirty="0">
                          <a:effectLst/>
                        </a:rPr>
                        <a:t>D</a:t>
                      </a:r>
                      <a:endParaRPr lang="fr-FR" sz="1800" dirty="0">
                        <a:effectLst/>
                        <a:latin typeface="Calibri"/>
                        <a:ea typeface="Calibri"/>
                        <a:cs typeface="Times New Roman"/>
                      </a:endParaRPr>
                    </a:p>
                  </a:txBody>
                  <a:tcPr marL="68580" marR="68580" marT="0" marB="0" anchor="ctr"/>
                </a:tc>
                <a:tc>
                  <a:txBody>
                    <a:bodyPr/>
                    <a:lstStyle/>
                    <a:p>
                      <a:pPr>
                        <a:lnSpc>
                          <a:spcPct val="115000"/>
                        </a:lnSpc>
                        <a:spcAft>
                          <a:spcPts val="0"/>
                        </a:spcAft>
                      </a:pPr>
                      <a:r>
                        <a:rPr lang="fr-FR" sz="1400">
                          <a:solidFill>
                            <a:srgbClr val="FF0000"/>
                          </a:solidFill>
                          <a:effectLst/>
                        </a:rPr>
                        <a:t>Fonction protection (fusible)</a:t>
                      </a:r>
                      <a:endParaRPr lang="fr-FR" sz="1400">
                        <a:solidFill>
                          <a:srgbClr val="FF0000"/>
                        </a:solidFill>
                        <a:effectLst/>
                        <a:latin typeface="Calibri"/>
                        <a:ea typeface="Calibri"/>
                        <a:cs typeface="Times New Roman"/>
                      </a:endParaRPr>
                    </a:p>
                  </a:txBody>
                  <a:tcPr marL="68580" marR="68580" marT="0" marB="0" anchor="ctr"/>
                </a:tc>
              </a:tr>
              <a:tr h="992110">
                <a:tc>
                  <a:txBody>
                    <a:bodyPr/>
                    <a:lstStyle/>
                    <a:p>
                      <a:pPr algn="ctr">
                        <a:lnSpc>
                          <a:spcPct val="115000"/>
                        </a:lnSpc>
                        <a:spcAft>
                          <a:spcPts val="0"/>
                        </a:spcAft>
                      </a:pPr>
                      <a:r>
                        <a:rPr lang="fr-FR" sz="1800" dirty="0">
                          <a:effectLst/>
                        </a:rPr>
                        <a:t>E</a:t>
                      </a:r>
                      <a:endParaRPr lang="fr-FR" sz="1800" dirty="0">
                        <a:effectLst/>
                        <a:latin typeface="Calibri"/>
                        <a:ea typeface="Calibri"/>
                        <a:cs typeface="Times New Roman"/>
                      </a:endParaRPr>
                    </a:p>
                  </a:txBody>
                  <a:tcPr marL="68580" marR="68580" marT="0" marB="0" anchor="ctr"/>
                </a:tc>
                <a:tc>
                  <a:txBody>
                    <a:bodyPr/>
                    <a:lstStyle/>
                    <a:p>
                      <a:pPr>
                        <a:lnSpc>
                          <a:spcPct val="115000"/>
                        </a:lnSpc>
                        <a:spcAft>
                          <a:spcPts val="0"/>
                        </a:spcAft>
                      </a:pPr>
                      <a:r>
                        <a:rPr lang="fr-FR" sz="1400">
                          <a:solidFill>
                            <a:srgbClr val="FF0000"/>
                          </a:solidFill>
                          <a:effectLst/>
                        </a:rPr>
                        <a:t>Fonction sectionnement</a:t>
                      </a:r>
                    </a:p>
                    <a:p>
                      <a:pPr>
                        <a:lnSpc>
                          <a:spcPct val="115000"/>
                        </a:lnSpc>
                        <a:spcAft>
                          <a:spcPts val="0"/>
                        </a:spcAft>
                      </a:pPr>
                      <a:r>
                        <a:rPr lang="fr-FR" sz="1400">
                          <a:solidFill>
                            <a:srgbClr val="FF0000"/>
                          </a:solidFill>
                          <a:effectLst/>
                        </a:rPr>
                        <a:t>(sectionneur de mise a la terre)</a:t>
                      </a:r>
                      <a:endParaRPr lang="fr-FR" sz="1400">
                        <a:solidFill>
                          <a:srgbClr val="FF0000"/>
                        </a:solidFill>
                        <a:effectLst/>
                        <a:latin typeface="Calibri"/>
                        <a:ea typeface="Calibri"/>
                        <a:cs typeface="Times New Roman"/>
                      </a:endParaRPr>
                    </a:p>
                  </a:txBody>
                  <a:tcPr marL="68580" marR="68580" marT="0" marB="0" anchor="ctr"/>
                </a:tc>
              </a:tr>
              <a:tr h="736080">
                <a:tc>
                  <a:txBody>
                    <a:bodyPr/>
                    <a:lstStyle/>
                    <a:p>
                      <a:pPr algn="ctr">
                        <a:lnSpc>
                          <a:spcPct val="115000"/>
                        </a:lnSpc>
                        <a:spcAft>
                          <a:spcPts val="0"/>
                        </a:spcAft>
                      </a:pPr>
                      <a:r>
                        <a:rPr lang="fr-FR" sz="1800" dirty="0">
                          <a:effectLst/>
                        </a:rPr>
                        <a:t>F</a:t>
                      </a:r>
                      <a:endParaRPr lang="fr-FR" sz="1800" dirty="0">
                        <a:effectLst/>
                        <a:latin typeface="Calibri"/>
                        <a:ea typeface="Calibri"/>
                        <a:cs typeface="Times New Roman"/>
                      </a:endParaRPr>
                    </a:p>
                  </a:txBody>
                  <a:tcPr marL="68580" marR="68580" marT="0" marB="0" anchor="ctr"/>
                </a:tc>
                <a:tc>
                  <a:txBody>
                    <a:bodyPr/>
                    <a:lstStyle/>
                    <a:p>
                      <a:pPr>
                        <a:lnSpc>
                          <a:spcPct val="115000"/>
                        </a:lnSpc>
                        <a:spcAft>
                          <a:spcPts val="0"/>
                        </a:spcAft>
                      </a:pPr>
                      <a:r>
                        <a:rPr lang="fr-FR" sz="1400" dirty="0">
                          <a:solidFill>
                            <a:srgbClr val="FF0000"/>
                          </a:solidFill>
                          <a:effectLst/>
                        </a:rPr>
                        <a:t>Fonction signalisation</a:t>
                      </a:r>
                    </a:p>
                    <a:p>
                      <a:pPr>
                        <a:lnSpc>
                          <a:spcPct val="115000"/>
                        </a:lnSpc>
                        <a:spcAft>
                          <a:spcPts val="0"/>
                        </a:spcAft>
                      </a:pPr>
                      <a:r>
                        <a:rPr lang="fr-FR" sz="1400" dirty="0">
                          <a:solidFill>
                            <a:srgbClr val="FF0000"/>
                          </a:solidFill>
                          <a:effectLst/>
                        </a:rPr>
                        <a:t>(voyant de présence tension)</a:t>
                      </a:r>
                      <a:endParaRPr lang="fr-FR" sz="1400" dirty="0">
                        <a:solidFill>
                          <a:srgbClr val="FF0000"/>
                        </a:solidFill>
                        <a:effectLst/>
                        <a:latin typeface="Calibri"/>
                        <a:ea typeface="Calibri"/>
                        <a:cs typeface="Times New Roman"/>
                      </a:endParaRPr>
                    </a:p>
                  </a:txBody>
                  <a:tcPr marL="68580" marR="68580" marT="0" marB="0" anchor="ctr"/>
                </a:tc>
              </a:tr>
            </a:tbl>
          </a:graphicData>
        </a:graphic>
      </p:graphicFrame>
      <p:sp>
        <p:nvSpPr>
          <p:cNvPr id="9" name="Rectangle 8"/>
          <p:cNvSpPr/>
          <p:nvPr/>
        </p:nvSpPr>
        <p:spPr>
          <a:xfrm>
            <a:off x="4788024" y="1988840"/>
            <a:ext cx="2880320" cy="72008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Rectangle 11"/>
          <p:cNvSpPr/>
          <p:nvPr/>
        </p:nvSpPr>
        <p:spPr>
          <a:xfrm>
            <a:off x="4788024" y="2708920"/>
            <a:ext cx="2880320" cy="50405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Rectangle 12"/>
          <p:cNvSpPr/>
          <p:nvPr/>
        </p:nvSpPr>
        <p:spPr>
          <a:xfrm>
            <a:off x="4788024" y="3212976"/>
            <a:ext cx="2880320" cy="50405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Rectangle 13"/>
          <p:cNvSpPr/>
          <p:nvPr/>
        </p:nvSpPr>
        <p:spPr>
          <a:xfrm>
            <a:off x="4788024" y="3717032"/>
            <a:ext cx="2880320" cy="50405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Rectangle 14"/>
          <p:cNvSpPr/>
          <p:nvPr/>
        </p:nvSpPr>
        <p:spPr>
          <a:xfrm>
            <a:off x="4788024" y="4223542"/>
            <a:ext cx="2880320" cy="100565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 name="Rectangle 15"/>
          <p:cNvSpPr/>
          <p:nvPr/>
        </p:nvSpPr>
        <p:spPr>
          <a:xfrm>
            <a:off x="4788024" y="5229199"/>
            <a:ext cx="2880320" cy="72008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ZoneTexte 16">
            <a:hlinkClick r:id="rId3" action="ppaction://hlinksldjump"/>
          </p:cNvPr>
          <p:cNvSpPr txBox="1"/>
          <p:nvPr/>
        </p:nvSpPr>
        <p:spPr>
          <a:xfrm>
            <a:off x="179512" y="332656"/>
            <a:ext cx="2088232" cy="369332"/>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fr-FR" dirty="0" err="1" smtClean="0"/>
              <a:t>Doc_ressource</a:t>
            </a:r>
            <a:endParaRPr lang="fr-FR" dirty="0"/>
          </a:p>
        </p:txBody>
      </p:sp>
    </p:spTree>
    <p:extLst>
      <p:ext uri="{BB962C8B-B14F-4D97-AF65-F5344CB8AC3E}">
        <p14:creationId xmlns:p14="http://schemas.microsoft.com/office/powerpoint/2010/main" val="2345493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9"/>
                                        </p:tgtEl>
                                      </p:cBhvr>
                                    </p:animEffect>
                                    <p:set>
                                      <p:cBhvr>
                                        <p:cTn id="7" dur="1" fill="hold">
                                          <p:stCondLst>
                                            <p:cond delay="499"/>
                                          </p:stCondLst>
                                        </p:cTn>
                                        <p:tgtEl>
                                          <p:spTgt spid="9"/>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2"/>
                                        </p:tgtEl>
                                      </p:cBhvr>
                                    </p:animEffect>
                                    <p:set>
                                      <p:cBhvr>
                                        <p:cTn id="12" dur="1" fill="hold">
                                          <p:stCondLst>
                                            <p:cond delay="499"/>
                                          </p:stCondLst>
                                        </p:cTn>
                                        <p:tgtEl>
                                          <p:spTgt spid="12"/>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13"/>
                                        </p:tgtEl>
                                      </p:cBhvr>
                                    </p:animEffect>
                                    <p:set>
                                      <p:cBhvr>
                                        <p:cTn id="17" dur="1" fill="hold">
                                          <p:stCondLst>
                                            <p:cond delay="499"/>
                                          </p:stCondLst>
                                        </p:cTn>
                                        <p:tgtEl>
                                          <p:spTgt spid="13"/>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14"/>
                                        </p:tgtEl>
                                      </p:cBhvr>
                                    </p:animEffect>
                                    <p:set>
                                      <p:cBhvr>
                                        <p:cTn id="22" dur="1" fill="hold">
                                          <p:stCondLst>
                                            <p:cond delay="499"/>
                                          </p:stCondLst>
                                        </p:cTn>
                                        <p:tgtEl>
                                          <p:spTgt spid="14"/>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0" nodeType="clickEffect">
                                  <p:stCondLst>
                                    <p:cond delay="0"/>
                                  </p:stCondLst>
                                  <p:childTnLst>
                                    <p:animEffect transition="out" filter="fade">
                                      <p:cBhvr>
                                        <p:cTn id="26" dur="500"/>
                                        <p:tgtEl>
                                          <p:spTgt spid="15"/>
                                        </p:tgtEl>
                                      </p:cBhvr>
                                    </p:animEffect>
                                    <p:set>
                                      <p:cBhvr>
                                        <p:cTn id="27" dur="1" fill="hold">
                                          <p:stCondLst>
                                            <p:cond delay="499"/>
                                          </p:stCondLst>
                                        </p:cTn>
                                        <p:tgtEl>
                                          <p:spTgt spid="15"/>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grpId="0" nodeType="clickEffect">
                                  <p:stCondLst>
                                    <p:cond delay="0"/>
                                  </p:stCondLst>
                                  <p:childTnLst>
                                    <p:animEffect transition="out" filter="fade">
                                      <p:cBhvr>
                                        <p:cTn id="31" dur="500"/>
                                        <p:tgtEl>
                                          <p:spTgt spid="16"/>
                                        </p:tgtEl>
                                      </p:cBhvr>
                                    </p:animEffect>
                                    <p:set>
                                      <p:cBhvr>
                                        <p:cTn id="32" dur="1" fill="hold">
                                          <p:stCondLst>
                                            <p:cond delay="499"/>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3" grpId="0" animBg="1"/>
      <p:bldP spid="14" grpId="0" animBg="1"/>
      <p:bldP spid="15" grpId="0" animBg="1"/>
      <p:bldP spid="1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BE" smtClean="0"/>
              <a:t>http://myeleec.fr</a:t>
            </a:r>
            <a:endParaRPr lang="fr-BE"/>
          </a:p>
        </p:txBody>
      </p:sp>
      <p:sp>
        <p:nvSpPr>
          <p:cNvPr id="3" name="Espace réservé du numéro de diapositive 2"/>
          <p:cNvSpPr>
            <a:spLocks noGrp="1"/>
          </p:cNvSpPr>
          <p:nvPr>
            <p:ph type="sldNum" sz="quarter" idx="12"/>
          </p:nvPr>
        </p:nvSpPr>
        <p:spPr/>
        <p:txBody>
          <a:bodyPr/>
          <a:lstStyle/>
          <a:p>
            <a:fld id="{CF4668DC-857F-487D-BFFA-8C0CA5037977}" type="slidenum">
              <a:rPr lang="fr-BE" smtClean="0"/>
              <a:t>33</a:t>
            </a:fld>
            <a:endParaRPr lang="fr-BE"/>
          </a:p>
        </p:txBody>
      </p:sp>
      <p:sp>
        <p:nvSpPr>
          <p:cNvPr id="4" name="Titre 3"/>
          <p:cNvSpPr>
            <a:spLocks noGrp="1"/>
          </p:cNvSpPr>
          <p:nvPr>
            <p:ph type="title"/>
          </p:nvPr>
        </p:nvSpPr>
        <p:spPr>
          <a:xfrm>
            <a:off x="2195736" y="188640"/>
            <a:ext cx="6512511" cy="1143000"/>
          </a:xfrm>
        </p:spPr>
        <p:txBody>
          <a:bodyPr/>
          <a:lstStyle/>
          <a:p>
            <a:r>
              <a:rPr lang="fr-FR" dirty="0" smtClean="0"/>
              <a:t>Exercice2 </a:t>
            </a:r>
            <a:endParaRPr lang="fr-FR" dirty="0"/>
          </a:p>
        </p:txBody>
      </p:sp>
      <p:sp>
        <p:nvSpPr>
          <p:cNvPr id="8" name="Espace réservé du contenu 6"/>
          <p:cNvSpPr txBox="1">
            <a:spLocks/>
          </p:cNvSpPr>
          <p:nvPr/>
        </p:nvSpPr>
        <p:spPr>
          <a:xfrm>
            <a:off x="488076" y="1052736"/>
            <a:ext cx="3579868" cy="4104456"/>
          </a:xfrm>
          <a:prstGeom prst="rect">
            <a:avLst/>
          </a:prstGeom>
        </p:spPr>
        <p:txBody>
          <a:bodyPr vert="horz" lIns="91440" tIns="45720" rIns="91440" bIns="45720" rtlCol="0">
            <a:normAutofit fontScale="92500"/>
          </a:bodyPr>
          <a:lst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a:lstStyle>
          <a:p>
            <a:pPr marL="45720" lvl="0" indent="0">
              <a:buNone/>
            </a:pPr>
            <a:r>
              <a:rPr lang="fr-FR" dirty="0" smtClean="0"/>
              <a:t>5-Etablir </a:t>
            </a:r>
            <a:r>
              <a:rPr lang="fr-FR" dirty="0"/>
              <a:t>l’ordre chronologique à respecter afin d’effectuer le remplacement des fusibles de la cellule C10. </a:t>
            </a:r>
            <a:endParaRPr lang="fr-FR" dirty="0" smtClean="0"/>
          </a:p>
          <a:p>
            <a:pPr marL="45720" lvl="0" indent="0">
              <a:buNone/>
            </a:pPr>
            <a:endParaRPr lang="fr-FR" dirty="0" smtClean="0"/>
          </a:p>
          <a:p>
            <a:pPr marL="45720" lvl="0" indent="0">
              <a:buNone/>
            </a:pPr>
            <a:r>
              <a:rPr lang="fr-FR" dirty="0" smtClean="0"/>
              <a:t>Compléter </a:t>
            </a:r>
            <a:r>
              <a:rPr lang="fr-FR" dirty="0"/>
              <a:t>les tableaux suivants en numérotant d’une part les actions (de 1 à 6) et en repérant (de A à F) les conséquences engendrées par ces actions</a:t>
            </a:r>
            <a:r>
              <a:rPr lang="fr-FR" dirty="0" smtClean="0"/>
              <a:t>.</a:t>
            </a:r>
            <a:endParaRPr lang="fr-FR" dirty="0"/>
          </a:p>
        </p:txBody>
      </p:sp>
      <p:sp>
        <p:nvSpPr>
          <p:cNvPr id="10" name="Rectangle 9"/>
          <p:cNvSpPr/>
          <p:nvPr/>
        </p:nvSpPr>
        <p:spPr>
          <a:xfrm>
            <a:off x="7884368" y="3753039"/>
            <a:ext cx="740612" cy="165618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aphicFrame>
        <p:nvGraphicFramePr>
          <p:cNvPr id="5" name="Tableau 4"/>
          <p:cNvGraphicFramePr>
            <a:graphicFrameLocks noGrp="1"/>
          </p:cNvGraphicFramePr>
          <p:nvPr>
            <p:extLst>
              <p:ext uri="{D42A27DB-BD31-4B8C-83A1-F6EECF244321}">
                <p14:modId xmlns:p14="http://schemas.microsoft.com/office/powerpoint/2010/main" val="1970488672"/>
              </p:ext>
            </p:extLst>
          </p:nvPr>
        </p:nvGraphicFramePr>
        <p:xfrm>
          <a:off x="4067944" y="1098894"/>
          <a:ext cx="4701707" cy="4736296"/>
        </p:xfrm>
        <a:graphic>
          <a:graphicData uri="http://schemas.openxmlformats.org/drawingml/2006/table">
            <a:tbl>
              <a:tblPr firstRow="1" firstCol="1" bandRow="1">
                <a:tableStyleId>{46F890A9-2807-4EBB-B81D-B2AA78EC7F39}</a:tableStyleId>
              </a:tblPr>
              <a:tblGrid>
                <a:gridCol w="609126"/>
                <a:gridCol w="1624932"/>
                <a:gridCol w="151308"/>
                <a:gridCol w="691409"/>
                <a:gridCol w="1624932"/>
              </a:tblGrid>
              <a:tr h="379596">
                <a:tc>
                  <a:txBody>
                    <a:bodyPr/>
                    <a:lstStyle/>
                    <a:p>
                      <a:pPr algn="ctr">
                        <a:lnSpc>
                          <a:spcPct val="115000"/>
                        </a:lnSpc>
                        <a:spcAft>
                          <a:spcPts val="0"/>
                        </a:spcAft>
                      </a:pPr>
                      <a:r>
                        <a:rPr lang="fr-FR" sz="1200" dirty="0">
                          <a:effectLst/>
                        </a:rPr>
                        <a:t>N° ordre</a:t>
                      </a:r>
                      <a:endParaRPr lang="fr-FR" sz="1200" dirty="0">
                        <a:effectLst/>
                        <a:latin typeface="Calibri"/>
                        <a:ea typeface="Calibri"/>
                        <a:cs typeface="Times New Roman"/>
                      </a:endParaRPr>
                    </a:p>
                  </a:txBody>
                  <a:tcPr marL="62954" marR="62954" marT="0" marB="0" anchor="ctr"/>
                </a:tc>
                <a:tc>
                  <a:txBody>
                    <a:bodyPr/>
                    <a:lstStyle/>
                    <a:p>
                      <a:pPr algn="ctr">
                        <a:lnSpc>
                          <a:spcPct val="115000"/>
                        </a:lnSpc>
                        <a:spcAft>
                          <a:spcPts val="0"/>
                        </a:spcAft>
                      </a:pPr>
                      <a:r>
                        <a:rPr lang="fr-FR" sz="1200" dirty="0">
                          <a:effectLst/>
                        </a:rPr>
                        <a:t>Action</a:t>
                      </a:r>
                      <a:endParaRPr lang="fr-FR" sz="1200" dirty="0">
                        <a:effectLst/>
                        <a:latin typeface="Calibri"/>
                        <a:ea typeface="Calibri"/>
                        <a:cs typeface="Times New Roman"/>
                      </a:endParaRPr>
                    </a:p>
                  </a:txBody>
                  <a:tcPr marL="62954" marR="62954" marT="0" marB="0" anchor="ctr"/>
                </a:tc>
                <a:tc>
                  <a:txBody>
                    <a:bodyPr/>
                    <a:lstStyle/>
                    <a:p>
                      <a:pPr algn="r">
                        <a:lnSpc>
                          <a:spcPct val="115000"/>
                        </a:lnSpc>
                        <a:spcAft>
                          <a:spcPts val="0"/>
                        </a:spcAft>
                      </a:pPr>
                      <a:r>
                        <a:rPr lang="fr-FR" sz="1200">
                          <a:effectLst/>
                        </a:rPr>
                        <a:t> </a:t>
                      </a:r>
                      <a:endParaRPr lang="fr-FR" sz="1200">
                        <a:effectLst/>
                        <a:latin typeface="Calibri"/>
                        <a:ea typeface="Calibri"/>
                        <a:cs typeface="Times New Roman"/>
                      </a:endParaRPr>
                    </a:p>
                  </a:txBody>
                  <a:tcPr marL="62954" marR="62954" marT="0" marB="0" anchor="ctr"/>
                </a:tc>
                <a:tc>
                  <a:txBody>
                    <a:bodyPr/>
                    <a:lstStyle/>
                    <a:p>
                      <a:pPr algn="ctr">
                        <a:lnSpc>
                          <a:spcPct val="115000"/>
                        </a:lnSpc>
                        <a:spcAft>
                          <a:spcPts val="0"/>
                        </a:spcAft>
                      </a:pPr>
                      <a:r>
                        <a:rPr lang="fr-FR" sz="1200">
                          <a:effectLst/>
                        </a:rPr>
                        <a:t>N° ordre</a:t>
                      </a:r>
                      <a:endParaRPr lang="fr-FR" sz="1200">
                        <a:effectLst/>
                        <a:latin typeface="Calibri"/>
                        <a:ea typeface="Calibri"/>
                        <a:cs typeface="Times New Roman"/>
                      </a:endParaRPr>
                    </a:p>
                  </a:txBody>
                  <a:tcPr marL="62954" marR="62954" marT="0" marB="0" anchor="ctr"/>
                </a:tc>
                <a:tc>
                  <a:txBody>
                    <a:bodyPr/>
                    <a:lstStyle/>
                    <a:p>
                      <a:pPr algn="ctr">
                        <a:lnSpc>
                          <a:spcPct val="115000"/>
                        </a:lnSpc>
                        <a:spcAft>
                          <a:spcPts val="0"/>
                        </a:spcAft>
                      </a:pPr>
                      <a:r>
                        <a:rPr lang="fr-FR" sz="1200">
                          <a:effectLst/>
                        </a:rPr>
                        <a:t>Action</a:t>
                      </a:r>
                      <a:endParaRPr lang="fr-FR" sz="1200">
                        <a:effectLst/>
                        <a:latin typeface="Calibri"/>
                        <a:ea typeface="Calibri"/>
                        <a:cs typeface="Times New Roman"/>
                      </a:endParaRPr>
                    </a:p>
                  </a:txBody>
                  <a:tcPr marL="62954" marR="62954" marT="0" marB="0" anchor="ctr"/>
                </a:tc>
              </a:tr>
              <a:tr h="569395">
                <a:tc>
                  <a:txBody>
                    <a:bodyPr/>
                    <a:lstStyle/>
                    <a:p>
                      <a:pPr algn="ctr">
                        <a:lnSpc>
                          <a:spcPct val="115000"/>
                        </a:lnSpc>
                        <a:spcAft>
                          <a:spcPts val="0"/>
                        </a:spcAft>
                      </a:pPr>
                      <a:r>
                        <a:rPr lang="fr-FR" sz="1600" dirty="0">
                          <a:solidFill>
                            <a:srgbClr val="FF0000"/>
                          </a:solidFill>
                          <a:effectLst/>
                        </a:rPr>
                        <a:t>5</a:t>
                      </a:r>
                      <a:endParaRPr lang="fr-FR" sz="1600" dirty="0">
                        <a:solidFill>
                          <a:srgbClr val="FF0000"/>
                        </a:solidFill>
                        <a:effectLst/>
                        <a:latin typeface="Calibri"/>
                        <a:ea typeface="Calibri"/>
                        <a:cs typeface="Times New Roman"/>
                      </a:endParaRPr>
                    </a:p>
                  </a:txBody>
                  <a:tcPr marL="62954" marR="62954" marT="0" marB="0" anchor="ctr"/>
                </a:tc>
                <a:tc>
                  <a:txBody>
                    <a:bodyPr/>
                    <a:lstStyle/>
                    <a:p>
                      <a:pPr marL="0" algn="ctr" defTabSz="914400" rtl="0" eaLnBrk="1" latinLnBrk="0" hangingPunct="1">
                        <a:lnSpc>
                          <a:spcPct val="115000"/>
                        </a:lnSpc>
                        <a:spcAft>
                          <a:spcPts val="0"/>
                        </a:spcAft>
                      </a:pPr>
                      <a:r>
                        <a:rPr lang="fr-FR" sz="1200" kern="1200" dirty="0">
                          <a:effectLst/>
                        </a:rPr>
                        <a:t>Fermer le SMALT</a:t>
                      </a:r>
                      <a:endParaRPr lang="fr-FR" sz="1200" b="1" kern="1200" dirty="0">
                        <a:solidFill>
                          <a:schemeClr val="lt1"/>
                        </a:solidFill>
                        <a:effectLst/>
                        <a:latin typeface="+mn-lt"/>
                        <a:ea typeface="+mn-ea"/>
                        <a:cs typeface="+mn-cs"/>
                      </a:endParaRPr>
                    </a:p>
                  </a:txBody>
                  <a:tcPr marL="62954" marR="62954" marT="0" marB="0" anchor="ctr"/>
                </a:tc>
                <a:tc>
                  <a:txBody>
                    <a:bodyPr/>
                    <a:lstStyle/>
                    <a:p>
                      <a:pPr algn="r">
                        <a:lnSpc>
                          <a:spcPct val="115000"/>
                        </a:lnSpc>
                        <a:spcAft>
                          <a:spcPts val="0"/>
                        </a:spcAft>
                      </a:pPr>
                      <a:r>
                        <a:rPr lang="fr-FR" sz="1200" dirty="0">
                          <a:effectLst/>
                        </a:rPr>
                        <a:t> </a:t>
                      </a:r>
                      <a:endParaRPr lang="fr-FR" sz="1200" dirty="0">
                        <a:effectLst/>
                        <a:latin typeface="Calibri"/>
                        <a:ea typeface="Calibri"/>
                        <a:cs typeface="Times New Roman"/>
                      </a:endParaRPr>
                    </a:p>
                  </a:txBody>
                  <a:tcPr marL="62954" marR="62954" marT="0" marB="0" anchor="ctr"/>
                </a:tc>
                <a:tc>
                  <a:txBody>
                    <a:bodyPr/>
                    <a:lstStyle/>
                    <a:p>
                      <a:pPr algn="ctr">
                        <a:lnSpc>
                          <a:spcPct val="115000"/>
                        </a:lnSpc>
                        <a:spcAft>
                          <a:spcPts val="0"/>
                        </a:spcAft>
                      </a:pPr>
                      <a:r>
                        <a:rPr lang="fr-FR" sz="1600" dirty="0">
                          <a:solidFill>
                            <a:srgbClr val="FF0000"/>
                          </a:solidFill>
                          <a:effectLst/>
                        </a:rPr>
                        <a:t>B</a:t>
                      </a:r>
                      <a:endParaRPr lang="fr-FR" sz="1600" dirty="0">
                        <a:solidFill>
                          <a:srgbClr val="FF0000"/>
                        </a:solidFill>
                        <a:effectLst/>
                        <a:latin typeface="Calibri"/>
                        <a:ea typeface="Calibri"/>
                        <a:cs typeface="Times New Roman"/>
                      </a:endParaRPr>
                    </a:p>
                  </a:txBody>
                  <a:tcPr marL="62954" marR="62954" marT="0" marB="0" anchor="ctr"/>
                </a:tc>
                <a:tc>
                  <a:txBody>
                    <a:bodyPr/>
                    <a:lstStyle/>
                    <a:p>
                      <a:pPr algn="l">
                        <a:lnSpc>
                          <a:spcPct val="115000"/>
                        </a:lnSpc>
                        <a:spcAft>
                          <a:spcPts val="0"/>
                        </a:spcAft>
                      </a:pPr>
                      <a:r>
                        <a:rPr lang="fr-FR" sz="1200" dirty="0">
                          <a:effectLst/>
                        </a:rPr>
                        <a:t>L’interrupteur devient manœuvrable</a:t>
                      </a:r>
                      <a:endParaRPr lang="fr-FR" sz="1200" dirty="0">
                        <a:effectLst/>
                        <a:latin typeface="Calibri"/>
                        <a:ea typeface="Calibri"/>
                        <a:cs typeface="Times New Roman"/>
                      </a:endParaRPr>
                    </a:p>
                  </a:txBody>
                  <a:tcPr marL="62954" marR="62954" marT="0" marB="0" anchor="ctr"/>
                </a:tc>
              </a:tr>
              <a:tr h="569395">
                <a:tc>
                  <a:txBody>
                    <a:bodyPr/>
                    <a:lstStyle/>
                    <a:p>
                      <a:pPr algn="ctr">
                        <a:lnSpc>
                          <a:spcPct val="115000"/>
                        </a:lnSpc>
                        <a:spcAft>
                          <a:spcPts val="0"/>
                        </a:spcAft>
                      </a:pPr>
                      <a:r>
                        <a:rPr lang="fr-FR" sz="1600" dirty="0">
                          <a:solidFill>
                            <a:srgbClr val="FF0000"/>
                          </a:solidFill>
                          <a:effectLst/>
                        </a:rPr>
                        <a:t>4</a:t>
                      </a:r>
                      <a:endParaRPr lang="fr-FR" sz="1600" dirty="0">
                        <a:solidFill>
                          <a:srgbClr val="FF0000"/>
                        </a:solidFill>
                        <a:effectLst/>
                        <a:latin typeface="Calibri"/>
                        <a:ea typeface="Calibri"/>
                        <a:cs typeface="Times New Roman"/>
                      </a:endParaRPr>
                    </a:p>
                  </a:txBody>
                  <a:tcPr marL="62954" marR="62954" marT="0" marB="0" anchor="ctr"/>
                </a:tc>
                <a:tc>
                  <a:txBody>
                    <a:bodyPr/>
                    <a:lstStyle/>
                    <a:p>
                      <a:pPr marL="0" algn="ctr" defTabSz="914400" rtl="0" eaLnBrk="1" latinLnBrk="0" hangingPunct="1">
                        <a:lnSpc>
                          <a:spcPct val="115000"/>
                        </a:lnSpc>
                        <a:spcAft>
                          <a:spcPts val="0"/>
                        </a:spcAft>
                      </a:pPr>
                      <a:r>
                        <a:rPr lang="fr-FR" sz="1200" kern="1200" dirty="0">
                          <a:effectLst/>
                        </a:rPr>
                        <a:t>Manœuvrer la clef C</a:t>
                      </a:r>
                      <a:endParaRPr lang="fr-FR" sz="1200" b="1" kern="1200" dirty="0">
                        <a:solidFill>
                          <a:schemeClr val="lt1"/>
                        </a:solidFill>
                        <a:effectLst/>
                        <a:latin typeface="+mn-lt"/>
                        <a:ea typeface="+mn-ea"/>
                        <a:cs typeface="+mn-cs"/>
                      </a:endParaRPr>
                    </a:p>
                  </a:txBody>
                  <a:tcPr marL="62954" marR="62954" marT="0" marB="0" anchor="ctr"/>
                </a:tc>
                <a:tc>
                  <a:txBody>
                    <a:bodyPr/>
                    <a:lstStyle/>
                    <a:p>
                      <a:pPr algn="r">
                        <a:lnSpc>
                          <a:spcPct val="115000"/>
                        </a:lnSpc>
                        <a:spcAft>
                          <a:spcPts val="0"/>
                        </a:spcAft>
                      </a:pPr>
                      <a:r>
                        <a:rPr lang="fr-FR" sz="1200">
                          <a:effectLst/>
                        </a:rPr>
                        <a:t> </a:t>
                      </a:r>
                      <a:endParaRPr lang="fr-FR" sz="1200">
                        <a:effectLst/>
                        <a:latin typeface="Calibri"/>
                        <a:ea typeface="Calibri"/>
                        <a:cs typeface="Times New Roman"/>
                      </a:endParaRPr>
                    </a:p>
                  </a:txBody>
                  <a:tcPr marL="62954" marR="62954" marT="0" marB="0" anchor="ctr"/>
                </a:tc>
                <a:tc>
                  <a:txBody>
                    <a:bodyPr/>
                    <a:lstStyle/>
                    <a:p>
                      <a:pPr algn="ctr">
                        <a:lnSpc>
                          <a:spcPct val="115000"/>
                        </a:lnSpc>
                        <a:spcAft>
                          <a:spcPts val="0"/>
                        </a:spcAft>
                      </a:pPr>
                      <a:r>
                        <a:rPr lang="fr-FR" sz="1600" dirty="0">
                          <a:solidFill>
                            <a:srgbClr val="FF0000"/>
                          </a:solidFill>
                          <a:effectLst/>
                        </a:rPr>
                        <a:t>A</a:t>
                      </a:r>
                      <a:endParaRPr lang="fr-FR" sz="1600" dirty="0">
                        <a:solidFill>
                          <a:srgbClr val="FF0000"/>
                        </a:solidFill>
                        <a:effectLst/>
                        <a:latin typeface="Calibri"/>
                        <a:ea typeface="Calibri"/>
                        <a:cs typeface="Times New Roman"/>
                      </a:endParaRPr>
                    </a:p>
                  </a:txBody>
                  <a:tcPr marL="62954" marR="62954" marT="0" marB="0" anchor="ctr"/>
                </a:tc>
                <a:tc>
                  <a:txBody>
                    <a:bodyPr/>
                    <a:lstStyle/>
                    <a:p>
                      <a:pPr algn="l">
                        <a:lnSpc>
                          <a:spcPct val="115000"/>
                        </a:lnSpc>
                        <a:spcAft>
                          <a:spcPts val="0"/>
                        </a:spcAft>
                      </a:pPr>
                      <a:r>
                        <a:rPr lang="fr-FR" sz="1200" dirty="0">
                          <a:effectLst/>
                        </a:rPr>
                        <a:t>Mise hors tension BTA T3-2</a:t>
                      </a:r>
                    </a:p>
                    <a:p>
                      <a:pPr algn="l">
                        <a:lnSpc>
                          <a:spcPct val="115000"/>
                        </a:lnSpc>
                        <a:spcAft>
                          <a:spcPts val="0"/>
                        </a:spcAft>
                      </a:pPr>
                      <a:r>
                        <a:rPr lang="fr-FR" sz="1200" dirty="0">
                          <a:effectLst/>
                        </a:rPr>
                        <a:t>La clef C est libre</a:t>
                      </a:r>
                      <a:endParaRPr lang="fr-FR" sz="1200" dirty="0">
                        <a:effectLst/>
                        <a:latin typeface="Calibri"/>
                        <a:ea typeface="Calibri"/>
                        <a:cs typeface="Times New Roman"/>
                      </a:endParaRPr>
                    </a:p>
                  </a:txBody>
                  <a:tcPr marL="62954" marR="62954" marT="0" marB="0" anchor="ctr"/>
                </a:tc>
              </a:tr>
              <a:tr h="1138789">
                <a:tc>
                  <a:txBody>
                    <a:bodyPr/>
                    <a:lstStyle/>
                    <a:p>
                      <a:pPr algn="ctr">
                        <a:lnSpc>
                          <a:spcPct val="115000"/>
                        </a:lnSpc>
                        <a:spcAft>
                          <a:spcPts val="0"/>
                        </a:spcAft>
                      </a:pPr>
                      <a:r>
                        <a:rPr lang="fr-FR" sz="1600" dirty="0">
                          <a:solidFill>
                            <a:srgbClr val="FF0000"/>
                          </a:solidFill>
                          <a:effectLst/>
                        </a:rPr>
                        <a:t>1</a:t>
                      </a:r>
                      <a:endParaRPr lang="fr-FR" sz="1600" dirty="0">
                        <a:solidFill>
                          <a:srgbClr val="FF0000"/>
                        </a:solidFill>
                        <a:effectLst/>
                        <a:latin typeface="Calibri"/>
                        <a:ea typeface="Calibri"/>
                        <a:cs typeface="Times New Roman"/>
                      </a:endParaRPr>
                    </a:p>
                  </a:txBody>
                  <a:tcPr marL="62954" marR="62954" marT="0" marB="0" anchor="ctr"/>
                </a:tc>
                <a:tc>
                  <a:txBody>
                    <a:bodyPr/>
                    <a:lstStyle/>
                    <a:p>
                      <a:pPr marL="0" algn="ctr" defTabSz="914400" rtl="0" eaLnBrk="1" latinLnBrk="0" hangingPunct="1">
                        <a:lnSpc>
                          <a:spcPct val="115000"/>
                        </a:lnSpc>
                        <a:spcAft>
                          <a:spcPts val="0"/>
                        </a:spcAft>
                      </a:pPr>
                      <a:r>
                        <a:rPr lang="fr-FR" sz="1200" kern="1200" dirty="0">
                          <a:effectLst/>
                        </a:rPr>
                        <a:t>Ouverture de Q2</a:t>
                      </a:r>
                      <a:endParaRPr lang="fr-FR" sz="1200" b="1" kern="1200" dirty="0">
                        <a:solidFill>
                          <a:schemeClr val="lt1"/>
                        </a:solidFill>
                        <a:effectLst/>
                        <a:latin typeface="+mn-lt"/>
                        <a:ea typeface="+mn-ea"/>
                        <a:cs typeface="+mn-cs"/>
                      </a:endParaRPr>
                    </a:p>
                  </a:txBody>
                  <a:tcPr marL="62954" marR="62954" marT="0" marB="0" anchor="ctr"/>
                </a:tc>
                <a:tc>
                  <a:txBody>
                    <a:bodyPr/>
                    <a:lstStyle/>
                    <a:p>
                      <a:pPr algn="r">
                        <a:lnSpc>
                          <a:spcPct val="115000"/>
                        </a:lnSpc>
                        <a:spcAft>
                          <a:spcPts val="0"/>
                        </a:spcAft>
                      </a:pPr>
                      <a:r>
                        <a:rPr lang="fr-FR" sz="1200">
                          <a:effectLst/>
                        </a:rPr>
                        <a:t> </a:t>
                      </a:r>
                      <a:endParaRPr lang="fr-FR" sz="1200">
                        <a:effectLst/>
                        <a:latin typeface="Calibri"/>
                        <a:ea typeface="Calibri"/>
                        <a:cs typeface="Times New Roman"/>
                      </a:endParaRPr>
                    </a:p>
                  </a:txBody>
                  <a:tcPr marL="62954" marR="62954" marT="0" marB="0" anchor="ctr"/>
                </a:tc>
                <a:tc>
                  <a:txBody>
                    <a:bodyPr/>
                    <a:lstStyle/>
                    <a:p>
                      <a:pPr algn="ctr">
                        <a:lnSpc>
                          <a:spcPct val="115000"/>
                        </a:lnSpc>
                        <a:spcAft>
                          <a:spcPts val="0"/>
                        </a:spcAft>
                      </a:pPr>
                      <a:r>
                        <a:rPr lang="fr-FR" sz="1600" dirty="0">
                          <a:solidFill>
                            <a:srgbClr val="FF0000"/>
                          </a:solidFill>
                          <a:effectLst/>
                        </a:rPr>
                        <a:t>E</a:t>
                      </a:r>
                      <a:endParaRPr lang="fr-FR" sz="1600" dirty="0">
                        <a:solidFill>
                          <a:srgbClr val="FF0000"/>
                        </a:solidFill>
                        <a:effectLst/>
                        <a:latin typeface="Calibri"/>
                        <a:ea typeface="Calibri"/>
                        <a:cs typeface="Times New Roman"/>
                      </a:endParaRPr>
                    </a:p>
                  </a:txBody>
                  <a:tcPr marL="62954" marR="62954" marT="0" marB="0" anchor="ctr"/>
                </a:tc>
                <a:tc>
                  <a:txBody>
                    <a:bodyPr/>
                    <a:lstStyle/>
                    <a:p>
                      <a:pPr algn="l">
                        <a:lnSpc>
                          <a:spcPct val="115000"/>
                        </a:lnSpc>
                        <a:spcAft>
                          <a:spcPts val="0"/>
                        </a:spcAft>
                      </a:pPr>
                      <a:r>
                        <a:rPr lang="fr-FR" sz="1200" dirty="0">
                          <a:effectLst/>
                        </a:rPr>
                        <a:t>La clef C devient prisonnière</a:t>
                      </a:r>
                    </a:p>
                    <a:p>
                      <a:pPr algn="l">
                        <a:lnSpc>
                          <a:spcPct val="115000"/>
                        </a:lnSpc>
                        <a:spcAft>
                          <a:spcPts val="0"/>
                        </a:spcAft>
                      </a:pPr>
                      <a:r>
                        <a:rPr lang="fr-FR" sz="1200" dirty="0">
                          <a:effectLst/>
                        </a:rPr>
                        <a:t>Le panneau d’accès aux fusibles peut être retiré</a:t>
                      </a:r>
                      <a:endParaRPr lang="fr-FR" sz="1200" dirty="0">
                        <a:effectLst/>
                        <a:latin typeface="Calibri"/>
                        <a:ea typeface="Calibri"/>
                        <a:cs typeface="Times New Roman"/>
                      </a:endParaRPr>
                    </a:p>
                  </a:txBody>
                  <a:tcPr marL="62954" marR="62954" marT="0" marB="0" anchor="ctr"/>
                </a:tc>
              </a:tr>
              <a:tr h="379596">
                <a:tc>
                  <a:txBody>
                    <a:bodyPr/>
                    <a:lstStyle/>
                    <a:p>
                      <a:pPr algn="ctr">
                        <a:lnSpc>
                          <a:spcPct val="115000"/>
                        </a:lnSpc>
                        <a:spcAft>
                          <a:spcPts val="0"/>
                        </a:spcAft>
                      </a:pPr>
                      <a:r>
                        <a:rPr lang="fr-FR" sz="1600" dirty="0">
                          <a:solidFill>
                            <a:srgbClr val="FF0000"/>
                          </a:solidFill>
                          <a:effectLst/>
                        </a:rPr>
                        <a:t>6</a:t>
                      </a:r>
                      <a:endParaRPr lang="fr-FR" sz="1600" dirty="0">
                        <a:solidFill>
                          <a:srgbClr val="FF0000"/>
                        </a:solidFill>
                        <a:effectLst/>
                        <a:latin typeface="Calibri"/>
                        <a:ea typeface="Calibri"/>
                        <a:cs typeface="Times New Roman"/>
                      </a:endParaRPr>
                    </a:p>
                  </a:txBody>
                  <a:tcPr marL="62954" marR="62954" marT="0" marB="0" anchor="ctr"/>
                </a:tc>
                <a:tc>
                  <a:txBody>
                    <a:bodyPr/>
                    <a:lstStyle/>
                    <a:p>
                      <a:pPr marL="0" algn="ctr" defTabSz="914400" rtl="0" eaLnBrk="1" latinLnBrk="0" hangingPunct="1">
                        <a:lnSpc>
                          <a:spcPct val="115000"/>
                        </a:lnSpc>
                        <a:spcAft>
                          <a:spcPts val="0"/>
                        </a:spcAft>
                      </a:pPr>
                      <a:r>
                        <a:rPr lang="fr-FR" sz="1200" kern="1200" dirty="0">
                          <a:effectLst/>
                        </a:rPr>
                        <a:t>Retirer le panneau</a:t>
                      </a:r>
                      <a:endParaRPr lang="fr-FR" sz="1200" b="1" kern="1200" dirty="0">
                        <a:solidFill>
                          <a:schemeClr val="lt1"/>
                        </a:solidFill>
                        <a:effectLst/>
                        <a:latin typeface="+mn-lt"/>
                        <a:ea typeface="+mn-ea"/>
                        <a:cs typeface="+mn-cs"/>
                      </a:endParaRPr>
                    </a:p>
                  </a:txBody>
                  <a:tcPr marL="62954" marR="62954" marT="0" marB="0" anchor="ctr"/>
                </a:tc>
                <a:tc>
                  <a:txBody>
                    <a:bodyPr/>
                    <a:lstStyle/>
                    <a:p>
                      <a:pPr algn="r">
                        <a:lnSpc>
                          <a:spcPct val="115000"/>
                        </a:lnSpc>
                        <a:spcAft>
                          <a:spcPts val="0"/>
                        </a:spcAft>
                      </a:pPr>
                      <a:r>
                        <a:rPr lang="fr-FR" sz="1200">
                          <a:effectLst/>
                        </a:rPr>
                        <a:t> </a:t>
                      </a:r>
                      <a:endParaRPr lang="fr-FR" sz="1200">
                        <a:effectLst/>
                        <a:latin typeface="Calibri"/>
                        <a:ea typeface="Calibri"/>
                        <a:cs typeface="Times New Roman"/>
                      </a:endParaRPr>
                    </a:p>
                  </a:txBody>
                  <a:tcPr marL="62954" marR="62954" marT="0" marB="0" anchor="ctr"/>
                </a:tc>
                <a:tc>
                  <a:txBody>
                    <a:bodyPr/>
                    <a:lstStyle/>
                    <a:p>
                      <a:pPr algn="ctr">
                        <a:lnSpc>
                          <a:spcPct val="115000"/>
                        </a:lnSpc>
                        <a:spcAft>
                          <a:spcPts val="0"/>
                        </a:spcAft>
                      </a:pPr>
                      <a:r>
                        <a:rPr lang="fr-FR" sz="1600" dirty="0">
                          <a:solidFill>
                            <a:srgbClr val="FF0000"/>
                          </a:solidFill>
                          <a:effectLst/>
                        </a:rPr>
                        <a:t>D</a:t>
                      </a:r>
                      <a:endParaRPr lang="fr-FR" sz="1600" dirty="0">
                        <a:solidFill>
                          <a:srgbClr val="FF0000"/>
                        </a:solidFill>
                        <a:effectLst/>
                        <a:latin typeface="Calibri"/>
                        <a:ea typeface="Calibri"/>
                        <a:cs typeface="Times New Roman"/>
                      </a:endParaRPr>
                    </a:p>
                  </a:txBody>
                  <a:tcPr marL="62954" marR="62954" marT="0" marB="0" anchor="ctr"/>
                </a:tc>
                <a:tc>
                  <a:txBody>
                    <a:bodyPr/>
                    <a:lstStyle/>
                    <a:p>
                      <a:pPr algn="l">
                        <a:lnSpc>
                          <a:spcPct val="115000"/>
                        </a:lnSpc>
                        <a:spcAft>
                          <a:spcPts val="0"/>
                        </a:spcAft>
                      </a:pPr>
                      <a:r>
                        <a:rPr lang="fr-FR" sz="1200" dirty="0">
                          <a:effectLst/>
                        </a:rPr>
                        <a:t>Le SMALT devient manœuvrable</a:t>
                      </a:r>
                      <a:endParaRPr lang="fr-FR" sz="1200" dirty="0">
                        <a:effectLst/>
                        <a:latin typeface="Calibri"/>
                        <a:ea typeface="Calibri"/>
                        <a:cs typeface="Times New Roman"/>
                      </a:endParaRPr>
                    </a:p>
                  </a:txBody>
                  <a:tcPr marL="62954" marR="62954" marT="0" marB="0" anchor="ctr"/>
                </a:tc>
              </a:tr>
              <a:tr h="759193">
                <a:tc>
                  <a:txBody>
                    <a:bodyPr/>
                    <a:lstStyle/>
                    <a:p>
                      <a:pPr algn="ctr">
                        <a:lnSpc>
                          <a:spcPct val="115000"/>
                        </a:lnSpc>
                        <a:spcAft>
                          <a:spcPts val="0"/>
                        </a:spcAft>
                      </a:pPr>
                      <a:r>
                        <a:rPr lang="fr-FR" sz="1600" dirty="0">
                          <a:solidFill>
                            <a:srgbClr val="FF0000"/>
                          </a:solidFill>
                          <a:effectLst/>
                        </a:rPr>
                        <a:t>2</a:t>
                      </a:r>
                      <a:endParaRPr lang="fr-FR" sz="1600" dirty="0">
                        <a:solidFill>
                          <a:srgbClr val="FF0000"/>
                        </a:solidFill>
                        <a:effectLst/>
                        <a:latin typeface="Calibri"/>
                        <a:ea typeface="Calibri"/>
                        <a:cs typeface="Times New Roman"/>
                      </a:endParaRPr>
                    </a:p>
                  </a:txBody>
                  <a:tcPr marL="62954" marR="62954" marT="0" marB="0" anchor="ctr"/>
                </a:tc>
                <a:tc>
                  <a:txBody>
                    <a:bodyPr/>
                    <a:lstStyle/>
                    <a:p>
                      <a:pPr marL="0" algn="ctr" defTabSz="914400" rtl="0" eaLnBrk="1" latinLnBrk="0" hangingPunct="1">
                        <a:lnSpc>
                          <a:spcPct val="115000"/>
                        </a:lnSpc>
                        <a:spcAft>
                          <a:spcPts val="0"/>
                        </a:spcAft>
                      </a:pPr>
                      <a:r>
                        <a:rPr lang="fr-FR" sz="1200" kern="1200" dirty="0">
                          <a:effectLst/>
                        </a:rPr>
                        <a:t>Transférer la clef C sur le SMALT de la cellule</a:t>
                      </a:r>
                    </a:p>
                    <a:p>
                      <a:pPr marL="0" algn="ctr" defTabSz="914400" rtl="0" eaLnBrk="1" latinLnBrk="0" hangingPunct="1">
                        <a:lnSpc>
                          <a:spcPct val="115000"/>
                        </a:lnSpc>
                        <a:spcAft>
                          <a:spcPts val="0"/>
                        </a:spcAft>
                      </a:pPr>
                      <a:r>
                        <a:rPr lang="fr-FR" sz="1200" kern="1200" dirty="0">
                          <a:effectLst/>
                        </a:rPr>
                        <a:t>C10</a:t>
                      </a:r>
                      <a:endParaRPr lang="fr-FR" sz="1200" b="1" kern="1200" dirty="0">
                        <a:solidFill>
                          <a:schemeClr val="lt1"/>
                        </a:solidFill>
                        <a:effectLst/>
                        <a:latin typeface="+mn-lt"/>
                        <a:ea typeface="+mn-ea"/>
                        <a:cs typeface="+mn-cs"/>
                      </a:endParaRPr>
                    </a:p>
                  </a:txBody>
                  <a:tcPr marL="62954" marR="62954" marT="0" marB="0" anchor="ctr"/>
                </a:tc>
                <a:tc>
                  <a:txBody>
                    <a:bodyPr/>
                    <a:lstStyle/>
                    <a:p>
                      <a:pPr algn="r">
                        <a:lnSpc>
                          <a:spcPct val="115000"/>
                        </a:lnSpc>
                        <a:spcAft>
                          <a:spcPts val="0"/>
                        </a:spcAft>
                      </a:pPr>
                      <a:r>
                        <a:rPr lang="fr-FR" sz="1200">
                          <a:effectLst/>
                        </a:rPr>
                        <a:t> </a:t>
                      </a:r>
                      <a:endParaRPr lang="fr-FR" sz="1200">
                        <a:effectLst/>
                        <a:latin typeface="Calibri"/>
                        <a:ea typeface="Calibri"/>
                        <a:cs typeface="Times New Roman"/>
                      </a:endParaRPr>
                    </a:p>
                  </a:txBody>
                  <a:tcPr marL="62954" marR="62954" marT="0" marB="0" anchor="ctr"/>
                </a:tc>
                <a:tc>
                  <a:txBody>
                    <a:bodyPr/>
                    <a:lstStyle/>
                    <a:p>
                      <a:pPr algn="ctr">
                        <a:lnSpc>
                          <a:spcPct val="115000"/>
                        </a:lnSpc>
                        <a:spcAft>
                          <a:spcPts val="0"/>
                        </a:spcAft>
                      </a:pPr>
                      <a:r>
                        <a:rPr lang="fr-FR" sz="1600" dirty="0">
                          <a:solidFill>
                            <a:srgbClr val="FF0000"/>
                          </a:solidFill>
                          <a:effectLst/>
                        </a:rPr>
                        <a:t>F</a:t>
                      </a:r>
                      <a:endParaRPr lang="fr-FR" sz="1600" dirty="0">
                        <a:solidFill>
                          <a:srgbClr val="FF0000"/>
                        </a:solidFill>
                        <a:effectLst/>
                        <a:latin typeface="Calibri"/>
                        <a:ea typeface="Calibri"/>
                        <a:cs typeface="Times New Roman"/>
                      </a:endParaRPr>
                    </a:p>
                  </a:txBody>
                  <a:tcPr marL="62954" marR="62954" marT="0" marB="0" anchor="ctr"/>
                </a:tc>
                <a:tc>
                  <a:txBody>
                    <a:bodyPr/>
                    <a:lstStyle/>
                    <a:p>
                      <a:pPr algn="l">
                        <a:lnSpc>
                          <a:spcPct val="115000"/>
                        </a:lnSpc>
                        <a:spcAft>
                          <a:spcPts val="0"/>
                        </a:spcAft>
                      </a:pPr>
                      <a:r>
                        <a:rPr lang="fr-FR" sz="1200" dirty="0">
                          <a:effectLst/>
                        </a:rPr>
                        <a:t>Les fusibles sont accessibles</a:t>
                      </a:r>
                      <a:endParaRPr lang="fr-FR" sz="1200" dirty="0">
                        <a:effectLst/>
                        <a:latin typeface="Calibri"/>
                        <a:ea typeface="Calibri"/>
                        <a:cs typeface="Times New Roman"/>
                      </a:endParaRPr>
                    </a:p>
                  </a:txBody>
                  <a:tcPr marL="62954" marR="62954" marT="0" marB="0" anchor="ctr"/>
                </a:tc>
              </a:tr>
              <a:tr h="759193">
                <a:tc>
                  <a:txBody>
                    <a:bodyPr/>
                    <a:lstStyle/>
                    <a:p>
                      <a:pPr algn="ctr">
                        <a:lnSpc>
                          <a:spcPct val="115000"/>
                        </a:lnSpc>
                        <a:spcAft>
                          <a:spcPts val="0"/>
                        </a:spcAft>
                      </a:pPr>
                      <a:r>
                        <a:rPr lang="fr-FR" sz="1600" dirty="0">
                          <a:solidFill>
                            <a:srgbClr val="FF0000"/>
                          </a:solidFill>
                          <a:effectLst/>
                        </a:rPr>
                        <a:t>3</a:t>
                      </a:r>
                      <a:endParaRPr lang="fr-FR" sz="1600" dirty="0">
                        <a:solidFill>
                          <a:srgbClr val="FF0000"/>
                        </a:solidFill>
                        <a:effectLst/>
                        <a:latin typeface="Calibri"/>
                        <a:ea typeface="Calibri"/>
                        <a:cs typeface="Times New Roman"/>
                      </a:endParaRPr>
                    </a:p>
                  </a:txBody>
                  <a:tcPr marL="62954" marR="62954" marT="0" marB="0" anchor="ctr"/>
                </a:tc>
                <a:tc>
                  <a:txBody>
                    <a:bodyPr/>
                    <a:lstStyle/>
                    <a:p>
                      <a:pPr marL="0" algn="ctr" defTabSz="914400" rtl="0" eaLnBrk="1" latinLnBrk="0" hangingPunct="1">
                        <a:lnSpc>
                          <a:spcPct val="115000"/>
                        </a:lnSpc>
                        <a:spcAft>
                          <a:spcPts val="0"/>
                        </a:spcAft>
                      </a:pPr>
                      <a:r>
                        <a:rPr lang="fr-FR" sz="1200" kern="1200" dirty="0">
                          <a:effectLst/>
                        </a:rPr>
                        <a:t>Ouvrir l’interrupteur</a:t>
                      </a:r>
                      <a:endParaRPr lang="fr-FR" sz="1200" b="1" kern="1200" dirty="0">
                        <a:solidFill>
                          <a:schemeClr val="lt1"/>
                        </a:solidFill>
                        <a:effectLst/>
                        <a:latin typeface="+mn-lt"/>
                        <a:ea typeface="+mn-ea"/>
                        <a:cs typeface="+mn-cs"/>
                      </a:endParaRPr>
                    </a:p>
                  </a:txBody>
                  <a:tcPr marL="62954" marR="62954" marT="0" marB="0" anchor="ctr"/>
                </a:tc>
                <a:tc>
                  <a:txBody>
                    <a:bodyPr/>
                    <a:lstStyle/>
                    <a:p>
                      <a:pPr algn="r">
                        <a:lnSpc>
                          <a:spcPct val="115000"/>
                        </a:lnSpc>
                        <a:spcAft>
                          <a:spcPts val="0"/>
                        </a:spcAft>
                      </a:pPr>
                      <a:r>
                        <a:rPr lang="fr-FR" sz="1200">
                          <a:effectLst/>
                        </a:rPr>
                        <a:t> </a:t>
                      </a:r>
                      <a:endParaRPr lang="fr-FR" sz="1200">
                        <a:effectLst/>
                        <a:latin typeface="Calibri"/>
                        <a:ea typeface="Calibri"/>
                        <a:cs typeface="Times New Roman"/>
                      </a:endParaRPr>
                    </a:p>
                  </a:txBody>
                  <a:tcPr marL="62954" marR="62954" marT="0" marB="0" anchor="ctr"/>
                </a:tc>
                <a:tc>
                  <a:txBody>
                    <a:bodyPr/>
                    <a:lstStyle/>
                    <a:p>
                      <a:pPr algn="ctr">
                        <a:lnSpc>
                          <a:spcPct val="115000"/>
                        </a:lnSpc>
                        <a:spcAft>
                          <a:spcPts val="0"/>
                        </a:spcAft>
                      </a:pPr>
                      <a:r>
                        <a:rPr lang="fr-FR" sz="1600" dirty="0">
                          <a:solidFill>
                            <a:srgbClr val="FF0000"/>
                          </a:solidFill>
                          <a:effectLst/>
                        </a:rPr>
                        <a:t>C</a:t>
                      </a:r>
                      <a:endParaRPr lang="fr-FR" sz="1600" dirty="0">
                        <a:solidFill>
                          <a:srgbClr val="FF0000"/>
                        </a:solidFill>
                        <a:effectLst/>
                        <a:latin typeface="Calibri"/>
                        <a:ea typeface="Calibri"/>
                        <a:cs typeface="Times New Roman"/>
                      </a:endParaRPr>
                    </a:p>
                  </a:txBody>
                  <a:tcPr marL="62954" marR="62954" marT="0" marB="0" anchor="ctr"/>
                </a:tc>
                <a:tc>
                  <a:txBody>
                    <a:bodyPr/>
                    <a:lstStyle/>
                    <a:p>
                      <a:pPr algn="l">
                        <a:lnSpc>
                          <a:spcPct val="115000"/>
                        </a:lnSpc>
                        <a:spcAft>
                          <a:spcPts val="0"/>
                        </a:spcAft>
                      </a:pPr>
                      <a:r>
                        <a:rPr lang="fr-FR" sz="1200" dirty="0">
                          <a:effectLst/>
                        </a:rPr>
                        <a:t>Mise hors tension HT</a:t>
                      </a:r>
                    </a:p>
                    <a:p>
                      <a:pPr algn="l">
                        <a:lnSpc>
                          <a:spcPct val="115000"/>
                        </a:lnSpc>
                        <a:spcAft>
                          <a:spcPts val="0"/>
                        </a:spcAft>
                      </a:pPr>
                      <a:r>
                        <a:rPr lang="fr-FR" sz="1200" dirty="0">
                          <a:effectLst/>
                        </a:rPr>
                        <a:t>La clef C devient manœuvrable</a:t>
                      </a:r>
                      <a:endParaRPr lang="fr-FR" sz="1200" dirty="0">
                        <a:effectLst/>
                        <a:latin typeface="Calibri"/>
                        <a:ea typeface="Calibri"/>
                        <a:cs typeface="Times New Roman"/>
                      </a:endParaRPr>
                    </a:p>
                  </a:txBody>
                  <a:tcPr marL="62954" marR="62954" marT="0" marB="0" anchor="ctr"/>
                </a:tc>
              </a:tr>
            </a:tbl>
          </a:graphicData>
        </a:graphic>
      </p:graphicFrame>
      <p:sp>
        <p:nvSpPr>
          <p:cNvPr id="6" name="Rectangle 5"/>
          <p:cNvSpPr/>
          <p:nvPr/>
        </p:nvSpPr>
        <p:spPr>
          <a:xfrm>
            <a:off x="683568" y="5866626"/>
            <a:ext cx="8136904" cy="307777"/>
          </a:xfrm>
          <a:prstGeom prst="rect">
            <a:avLst/>
          </a:prstGeom>
        </p:spPr>
        <p:txBody>
          <a:bodyPr wrap="square">
            <a:spAutoFit/>
          </a:bodyPr>
          <a:lstStyle/>
          <a:p>
            <a:pPr algn="r"/>
            <a:r>
              <a:rPr lang="fr-FR" sz="1400" i="1" dirty="0"/>
              <a:t>Exemple : une action numérotée N°3 engendrera une conséquence </a:t>
            </a:r>
            <a:r>
              <a:rPr lang="fr-FR" sz="1400" i="1" dirty="0" smtClean="0"/>
              <a:t>repérée C. </a:t>
            </a:r>
            <a:endParaRPr lang="fr-FR" sz="1400" dirty="0"/>
          </a:p>
        </p:txBody>
      </p:sp>
      <p:sp>
        <p:nvSpPr>
          <p:cNvPr id="11" name="Rectangle 10"/>
          <p:cNvSpPr/>
          <p:nvPr/>
        </p:nvSpPr>
        <p:spPr>
          <a:xfrm>
            <a:off x="4086262" y="2708920"/>
            <a:ext cx="632984" cy="115212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Rectangle 14"/>
          <p:cNvSpPr/>
          <p:nvPr/>
        </p:nvSpPr>
        <p:spPr>
          <a:xfrm>
            <a:off x="6516216" y="2060848"/>
            <a:ext cx="632984" cy="64807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 name="Rectangle 15"/>
          <p:cNvSpPr/>
          <p:nvPr/>
        </p:nvSpPr>
        <p:spPr>
          <a:xfrm>
            <a:off x="4086262" y="4257094"/>
            <a:ext cx="632984" cy="82808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Rectangle 16"/>
          <p:cNvSpPr/>
          <p:nvPr/>
        </p:nvSpPr>
        <p:spPr>
          <a:xfrm>
            <a:off x="6516216" y="1556795"/>
            <a:ext cx="632984" cy="50405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8" name="Rectangle 17"/>
          <p:cNvSpPr/>
          <p:nvPr/>
        </p:nvSpPr>
        <p:spPr>
          <a:xfrm>
            <a:off x="4086262" y="5107671"/>
            <a:ext cx="632984" cy="62558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9" name="Rectangle 18"/>
          <p:cNvSpPr/>
          <p:nvPr/>
        </p:nvSpPr>
        <p:spPr>
          <a:xfrm>
            <a:off x="6516216" y="5096430"/>
            <a:ext cx="632984" cy="62558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0" name="Rectangle 19"/>
          <p:cNvSpPr/>
          <p:nvPr/>
        </p:nvSpPr>
        <p:spPr>
          <a:xfrm>
            <a:off x="4086262" y="2083335"/>
            <a:ext cx="632984" cy="62558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1" name="Rectangle 20"/>
          <p:cNvSpPr/>
          <p:nvPr/>
        </p:nvSpPr>
        <p:spPr>
          <a:xfrm>
            <a:off x="6516216" y="3875879"/>
            <a:ext cx="632984" cy="38121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2" name="Rectangle 21"/>
          <p:cNvSpPr/>
          <p:nvPr/>
        </p:nvSpPr>
        <p:spPr>
          <a:xfrm>
            <a:off x="4086262" y="1521386"/>
            <a:ext cx="632984" cy="56195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3" name="Rectangle 22"/>
          <p:cNvSpPr/>
          <p:nvPr/>
        </p:nvSpPr>
        <p:spPr>
          <a:xfrm>
            <a:off x="6516216" y="2708920"/>
            <a:ext cx="632984" cy="116695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4" name="Rectangle 23"/>
          <p:cNvSpPr/>
          <p:nvPr/>
        </p:nvSpPr>
        <p:spPr>
          <a:xfrm>
            <a:off x="4086262" y="3861049"/>
            <a:ext cx="632984" cy="39604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5" name="Rectangle 24"/>
          <p:cNvSpPr/>
          <p:nvPr/>
        </p:nvSpPr>
        <p:spPr>
          <a:xfrm>
            <a:off x="6516216" y="4255363"/>
            <a:ext cx="632984" cy="82982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6" name="ZoneTexte 25">
            <a:hlinkClick r:id="rId2" action="ppaction://hlinksldjump"/>
          </p:cNvPr>
          <p:cNvSpPr txBox="1"/>
          <p:nvPr/>
        </p:nvSpPr>
        <p:spPr>
          <a:xfrm>
            <a:off x="179512" y="332656"/>
            <a:ext cx="2088232" cy="369332"/>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fr-FR" dirty="0" err="1" smtClean="0"/>
              <a:t>Doc_ressource</a:t>
            </a:r>
            <a:endParaRPr lang="fr-FR" dirty="0"/>
          </a:p>
        </p:txBody>
      </p:sp>
    </p:spTree>
    <p:extLst>
      <p:ext uri="{BB962C8B-B14F-4D97-AF65-F5344CB8AC3E}">
        <p14:creationId xmlns:p14="http://schemas.microsoft.com/office/powerpoint/2010/main" val="2129595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0"/>
                                        </p:tgtEl>
                                      </p:cBhvr>
                                    </p:animEffect>
                                    <p:set>
                                      <p:cBhvr>
                                        <p:cTn id="7" dur="1" fill="hold">
                                          <p:stCondLst>
                                            <p:cond delay="499"/>
                                          </p:stCondLst>
                                        </p:cTn>
                                        <p:tgtEl>
                                          <p:spTgt spid="10"/>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15"/>
                                        </p:tgtEl>
                                      </p:cBhvr>
                                    </p:animEffect>
                                    <p:set>
                                      <p:cBhvr>
                                        <p:cTn id="17" dur="1" fill="hold">
                                          <p:stCondLst>
                                            <p:cond delay="499"/>
                                          </p:stCondLst>
                                        </p:cTn>
                                        <p:tgtEl>
                                          <p:spTgt spid="15"/>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16"/>
                                        </p:tgtEl>
                                      </p:cBhvr>
                                    </p:animEffect>
                                    <p:set>
                                      <p:cBhvr>
                                        <p:cTn id="22" dur="1" fill="hold">
                                          <p:stCondLst>
                                            <p:cond delay="499"/>
                                          </p:stCondLst>
                                        </p:cTn>
                                        <p:tgtEl>
                                          <p:spTgt spid="16"/>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0" nodeType="clickEffect">
                                  <p:stCondLst>
                                    <p:cond delay="0"/>
                                  </p:stCondLst>
                                  <p:childTnLst>
                                    <p:animEffect transition="out" filter="fade">
                                      <p:cBhvr>
                                        <p:cTn id="26" dur="500"/>
                                        <p:tgtEl>
                                          <p:spTgt spid="17"/>
                                        </p:tgtEl>
                                      </p:cBhvr>
                                    </p:animEffect>
                                    <p:set>
                                      <p:cBhvr>
                                        <p:cTn id="27" dur="1" fill="hold">
                                          <p:stCondLst>
                                            <p:cond delay="499"/>
                                          </p:stCondLst>
                                        </p:cTn>
                                        <p:tgtEl>
                                          <p:spTgt spid="17"/>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grpId="0" nodeType="clickEffect">
                                  <p:stCondLst>
                                    <p:cond delay="0"/>
                                  </p:stCondLst>
                                  <p:childTnLst>
                                    <p:animEffect transition="out" filter="fade">
                                      <p:cBhvr>
                                        <p:cTn id="31" dur="500"/>
                                        <p:tgtEl>
                                          <p:spTgt spid="18"/>
                                        </p:tgtEl>
                                      </p:cBhvr>
                                    </p:animEffect>
                                    <p:set>
                                      <p:cBhvr>
                                        <p:cTn id="32" dur="1" fill="hold">
                                          <p:stCondLst>
                                            <p:cond delay="499"/>
                                          </p:stCondLst>
                                        </p:cTn>
                                        <p:tgtEl>
                                          <p:spTgt spid="18"/>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10" presetClass="exit" presetSubtype="0" fill="hold" grpId="0" nodeType="clickEffect">
                                  <p:stCondLst>
                                    <p:cond delay="0"/>
                                  </p:stCondLst>
                                  <p:childTnLst>
                                    <p:animEffect transition="out" filter="fade">
                                      <p:cBhvr>
                                        <p:cTn id="36" dur="500"/>
                                        <p:tgtEl>
                                          <p:spTgt spid="19"/>
                                        </p:tgtEl>
                                      </p:cBhvr>
                                    </p:animEffect>
                                    <p:set>
                                      <p:cBhvr>
                                        <p:cTn id="37" dur="1" fill="hold">
                                          <p:stCondLst>
                                            <p:cond delay="499"/>
                                          </p:stCondLst>
                                        </p:cTn>
                                        <p:tgtEl>
                                          <p:spTgt spid="19"/>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10" presetClass="exit" presetSubtype="0" fill="hold" grpId="0" nodeType="clickEffect">
                                  <p:stCondLst>
                                    <p:cond delay="0"/>
                                  </p:stCondLst>
                                  <p:childTnLst>
                                    <p:animEffect transition="out" filter="fade">
                                      <p:cBhvr>
                                        <p:cTn id="41" dur="500"/>
                                        <p:tgtEl>
                                          <p:spTgt spid="20"/>
                                        </p:tgtEl>
                                      </p:cBhvr>
                                    </p:animEffect>
                                    <p:set>
                                      <p:cBhvr>
                                        <p:cTn id="42" dur="1" fill="hold">
                                          <p:stCondLst>
                                            <p:cond delay="499"/>
                                          </p:stCondLst>
                                        </p:cTn>
                                        <p:tgtEl>
                                          <p:spTgt spid="20"/>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10" presetClass="exit" presetSubtype="0" fill="hold" grpId="0" nodeType="clickEffect">
                                  <p:stCondLst>
                                    <p:cond delay="0"/>
                                  </p:stCondLst>
                                  <p:childTnLst>
                                    <p:animEffect transition="out" filter="fade">
                                      <p:cBhvr>
                                        <p:cTn id="46" dur="500"/>
                                        <p:tgtEl>
                                          <p:spTgt spid="21"/>
                                        </p:tgtEl>
                                      </p:cBhvr>
                                    </p:animEffect>
                                    <p:set>
                                      <p:cBhvr>
                                        <p:cTn id="47" dur="1" fill="hold">
                                          <p:stCondLst>
                                            <p:cond delay="499"/>
                                          </p:stCondLst>
                                        </p:cTn>
                                        <p:tgtEl>
                                          <p:spTgt spid="21"/>
                                        </p:tgtEl>
                                        <p:attrNameLst>
                                          <p:attrName>style.visibility</p:attrName>
                                        </p:attrNameLst>
                                      </p:cBhvr>
                                      <p:to>
                                        <p:strVal val="hidden"/>
                                      </p:to>
                                    </p:set>
                                  </p:childTnLst>
                                </p:cTn>
                              </p:par>
                            </p:childTnLst>
                          </p:cTn>
                        </p:par>
                      </p:childTnLst>
                    </p:cTn>
                  </p:par>
                  <p:par>
                    <p:cTn id="48" fill="hold">
                      <p:stCondLst>
                        <p:cond delay="indefinite"/>
                      </p:stCondLst>
                      <p:childTnLst>
                        <p:par>
                          <p:cTn id="49" fill="hold">
                            <p:stCondLst>
                              <p:cond delay="0"/>
                            </p:stCondLst>
                            <p:childTnLst>
                              <p:par>
                                <p:cTn id="50" presetID="10" presetClass="exit" presetSubtype="0" fill="hold" grpId="0" nodeType="clickEffect">
                                  <p:stCondLst>
                                    <p:cond delay="0"/>
                                  </p:stCondLst>
                                  <p:childTnLst>
                                    <p:animEffect transition="out" filter="fade">
                                      <p:cBhvr>
                                        <p:cTn id="51" dur="500"/>
                                        <p:tgtEl>
                                          <p:spTgt spid="22"/>
                                        </p:tgtEl>
                                      </p:cBhvr>
                                    </p:animEffect>
                                    <p:set>
                                      <p:cBhvr>
                                        <p:cTn id="52" dur="1" fill="hold">
                                          <p:stCondLst>
                                            <p:cond delay="499"/>
                                          </p:stCondLst>
                                        </p:cTn>
                                        <p:tgtEl>
                                          <p:spTgt spid="22"/>
                                        </p:tgtEl>
                                        <p:attrNameLst>
                                          <p:attrName>style.visibility</p:attrName>
                                        </p:attrNameLst>
                                      </p:cBhvr>
                                      <p:to>
                                        <p:strVal val="hidden"/>
                                      </p:to>
                                    </p:set>
                                  </p:childTnLst>
                                </p:cTn>
                              </p:par>
                            </p:childTnLst>
                          </p:cTn>
                        </p:par>
                      </p:childTnLst>
                    </p:cTn>
                  </p:par>
                  <p:par>
                    <p:cTn id="53" fill="hold">
                      <p:stCondLst>
                        <p:cond delay="indefinite"/>
                      </p:stCondLst>
                      <p:childTnLst>
                        <p:par>
                          <p:cTn id="54" fill="hold">
                            <p:stCondLst>
                              <p:cond delay="0"/>
                            </p:stCondLst>
                            <p:childTnLst>
                              <p:par>
                                <p:cTn id="55" presetID="10" presetClass="exit" presetSubtype="0" fill="hold" grpId="0" nodeType="clickEffect">
                                  <p:stCondLst>
                                    <p:cond delay="0"/>
                                  </p:stCondLst>
                                  <p:childTnLst>
                                    <p:animEffect transition="out" filter="fade">
                                      <p:cBhvr>
                                        <p:cTn id="56" dur="500"/>
                                        <p:tgtEl>
                                          <p:spTgt spid="23"/>
                                        </p:tgtEl>
                                      </p:cBhvr>
                                    </p:animEffect>
                                    <p:set>
                                      <p:cBhvr>
                                        <p:cTn id="57" dur="1" fill="hold">
                                          <p:stCondLst>
                                            <p:cond delay="499"/>
                                          </p:stCondLst>
                                        </p:cTn>
                                        <p:tgtEl>
                                          <p:spTgt spid="23"/>
                                        </p:tgtEl>
                                        <p:attrNameLst>
                                          <p:attrName>style.visibility</p:attrName>
                                        </p:attrNameLst>
                                      </p:cBhvr>
                                      <p:to>
                                        <p:strVal val="hidden"/>
                                      </p:to>
                                    </p:set>
                                  </p:childTnLst>
                                </p:cTn>
                              </p:par>
                            </p:childTnLst>
                          </p:cTn>
                        </p:par>
                      </p:childTnLst>
                    </p:cTn>
                  </p:par>
                  <p:par>
                    <p:cTn id="58" fill="hold">
                      <p:stCondLst>
                        <p:cond delay="indefinite"/>
                      </p:stCondLst>
                      <p:childTnLst>
                        <p:par>
                          <p:cTn id="59" fill="hold">
                            <p:stCondLst>
                              <p:cond delay="0"/>
                            </p:stCondLst>
                            <p:childTnLst>
                              <p:par>
                                <p:cTn id="60" presetID="10" presetClass="exit" presetSubtype="0" fill="hold" grpId="0" nodeType="clickEffect">
                                  <p:stCondLst>
                                    <p:cond delay="0"/>
                                  </p:stCondLst>
                                  <p:childTnLst>
                                    <p:animEffect transition="out" filter="fade">
                                      <p:cBhvr>
                                        <p:cTn id="61" dur="500"/>
                                        <p:tgtEl>
                                          <p:spTgt spid="24"/>
                                        </p:tgtEl>
                                      </p:cBhvr>
                                    </p:animEffect>
                                    <p:set>
                                      <p:cBhvr>
                                        <p:cTn id="62" dur="1" fill="hold">
                                          <p:stCondLst>
                                            <p:cond delay="499"/>
                                          </p:stCondLst>
                                        </p:cTn>
                                        <p:tgtEl>
                                          <p:spTgt spid="24"/>
                                        </p:tgtEl>
                                        <p:attrNameLst>
                                          <p:attrName>style.visibility</p:attrName>
                                        </p:attrNameLst>
                                      </p:cBhvr>
                                      <p:to>
                                        <p:strVal val="hidden"/>
                                      </p:to>
                                    </p:set>
                                  </p:childTnLst>
                                </p:cTn>
                              </p:par>
                            </p:childTnLst>
                          </p:cTn>
                        </p:par>
                      </p:childTnLst>
                    </p:cTn>
                  </p:par>
                  <p:par>
                    <p:cTn id="63" fill="hold">
                      <p:stCondLst>
                        <p:cond delay="indefinite"/>
                      </p:stCondLst>
                      <p:childTnLst>
                        <p:par>
                          <p:cTn id="64" fill="hold">
                            <p:stCondLst>
                              <p:cond delay="0"/>
                            </p:stCondLst>
                            <p:childTnLst>
                              <p:par>
                                <p:cTn id="65" presetID="10" presetClass="exit" presetSubtype="0" fill="hold" grpId="0" nodeType="clickEffect">
                                  <p:stCondLst>
                                    <p:cond delay="0"/>
                                  </p:stCondLst>
                                  <p:childTnLst>
                                    <p:animEffect transition="out" filter="fade">
                                      <p:cBhvr>
                                        <p:cTn id="66" dur="500"/>
                                        <p:tgtEl>
                                          <p:spTgt spid="25"/>
                                        </p:tgtEl>
                                      </p:cBhvr>
                                    </p:animEffect>
                                    <p:set>
                                      <p:cBhvr>
                                        <p:cTn id="67" dur="1" fill="hold">
                                          <p:stCondLst>
                                            <p:cond delay="4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BE" smtClean="0"/>
              <a:t>http://myeleec.fr</a:t>
            </a:r>
            <a:endParaRPr lang="fr-BE"/>
          </a:p>
        </p:txBody>
      </p:sp>
      <p:sp>
        <p:nvSpPr>
          <p:cNvPr id="3" name="Espace réservé du numéro de diapositive 2"/>
          <p:cNvSpPr>
            <a:spLocks noGrp="1"/>
          </p:cNvSpPr>
          <p:nvPr>
            <p:ph type="sldNum" sz="quarter" idx="12"/>
          </p:nvPr>
        </p:nvSpPr>
        <p:spPr/>
        <p:txBody>
          <a:bodyPr/>
          <a:lstStyle/>
          <a:p>
            <a:fld id="{CF4668DC-857F-487D-BFFA-8C0CA5037977}" type="slidenum">
              <a:rPr lang="fr-BE" smtClean="0"/>
              <a:t>34</a:t>
            </a:fld>
            <a:endParaRPr lang="fr-BE"/>
          </a:p>
        </p:txBody>
      </p:sp>
      <p:sp>
        <p:nvSpPr>
          <p:cNvPr id="4" name="Titre 3"/>
          <p:cNvSpPr>
            <a:spLocks noGrp="1"/>
          </p:cNvSpPr>
          <p:nvPr>
            <p:ph type="title"/>
          </p:nvPr>
        </p:nvSpPr>
        <p:spPr>
          <a:xfrm>
            <a:off x="323528" y="156168"/>
            <a:ext cx="8568952" cy="641008"/>
          </a:xfrm>
        </p:spPr>
        <p:txBody>
          <a:bodyPr/>
          <a:lstStyle/>
          <a:p>
            <a:pPr marL="0" indent="0" algn="l">
              <a:buNone/>
            </a:pPr>
            <a:r>
              <a:rPr lang="fr-FR" sz="2800" dirty="0" smtClean="0"/>
              <a:t>Documentation technique:</a:t>
            </a:r>
            <a:endParaRPr lang="fr-FR" sz="2800" dirty="0"/>
          </a:p>
        </p:txBody>
      </p:sp>
      <p:pic>
        <p:nvPicPr>
          <p:cNvPr id="9" name="Image 8"/>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1871701" y="-709010"/>
            <a:ext cx="5616625" cy="8424938"/>
          </a:xfrm>
          <a:prstGeom prst="rect">
            <a:avLst/>
          </a:prstGeom>
          <a:noFill/>
          <a:ln>
            <a:solidFill>
              <a:schemeClr val="tx2">
                <a:lumMod val="60000"/>
                <a:lumOff val="40000"/>
              </a:schemeClr>
            </a:solidFill>
          </a:ln>
        </p:spPr>
      </p:pic>
    </p:spTree>
    <p:extLst>
      <p:ext uri="{BB962C8B-B14F-4D97-AF65-F5344CB8AC3E}">
        <p14:creationId xmlns:p14="http://schemas.microsoft.com/office/powerpoint/2010/main" val="361821336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BE" smtClean="0"/>
              <a:t>http://myeleec.fr</a:t>
            </a:r>
            <a:endParaRPr lang="fr-BE"/>
          </a:p>
        </p:txBody>
      </p:sp>
      <p:sp>
        <p:nvSpPr>
          <p:cNvPr id="3" name="Espace réservé du numéro de diapositive 2"/>
          <p:cNvSpPr>
            <a:spLocks noGrp="1"/>
          </p:cNvSpPr>
          <p:nvPr>
            <p:ph type="sldNum" sz="quarter" idx="12"/>
          </p:nvPr>
        </p:nvSpPr>
        <p:spPr/>
        <p:txBody>
          <a:bodyPr/>
          <a:lstStyle/>
          <a:p>
            <a:fld id="{CF4668DC-857F-487D-BFFA-8C0CA5037977}" type="slidenum">
              <a:rPr lang="fr-BE" smtClean="0"/>
              <a:t>35</a:t>
            </a:fld>
            <a:endParaRPr lang="fr-BE"/>
          </a:p>
        </p:txBody>
      </p:sp>
      <p:sp>
        <p:nvSpPr>
          <p:cNvPr id="4" name="Titre 3"/>
          <p:cNvSpPr>
            <a:spLocks noGrp="1"/>
          </p:cNvSpPr>
          <p:nvPr>
            <p:ph type="title"/>
          </p:nvPr>
        </p:nvSpPr>
        <p:spPr>
          <a:xfrm>
            <a:off x="323528" y="156168"/>
            <a:ext cx="8568952" cy="641008"/>
          </a:xfrm>
        </p:spPr>
        <p:txBody>
          <a:bodyPr/>
          <a:lstStyle/>
          <a:p>
            <a:pPr marL="0" indent="0" algn="l">
              <a:buNone/>
            </a:pPr>
            <a:r>
              <a:rPr lang="fr-FR" sz="2800" dirty="0" smtClean="0"/>
              <a:t>Documentation technique:</a:t>
            </a:r>
            <a:endParaRPr lang="fr-FR" sz="2800" dirty="0"/>
          </a:p>
        </p:txBody>
      </p:sp>
      <p:pic>
        <p:nvPicPr>
          <p:cNvPr id="6" name="Image 5"/>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1522730" y="-735672"/>
            <a:ext cx="6098540" cy="8811260"/>
          </a:xfrm>
          <a:prstGeom prst="rect">
            <a:avLst/>
          </a:prstGeom>
          <a:noFill/>
          <a:ln>
            <a:solidFill>
              <a:schemeClr val="tx2">
                <a:lumMod val="60000"/>
                <a:lumOff val="40000"/>
              </a:schemeClr>
            </a:solidFill>
          </a:ln>
        </p:spPr>
      </p:pic>
    </p:spTree>
    <p:extLst>
      <p:ext uri="{BB962C8B-B14F-4D97-AF65-F5344CB8AC3E}">
        <p14:creationId xmlns:p14="http://schemas.microsoft.com/office/powerpoint/2010/main" val="242335689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BE" smtClean="0"/>
              <a:t>http://myeleec.fr</a:t>
            </a:r>
            <a:endParaRPr lang="fr-BE"/>
          </a:p>
        </p:txBody>
      </p:sp>
      <p:sp>
        <p:nvSpPr>
          <p:cNvPr id="3" name="Espace réservé du numéro de diapositive 2"/>
          <p:cNvSpPr>
            <a:spLocks noGrp="1"/>
          </p:cNvSpPr>
          <p:nvPr>
            <p:ph type="sldNum" sz="quarter" idx="12"/>
          </p:nvPr>
        </p:nvSpPr>
        <p:spPr/>
        <p:txBody>
          <a:bodyPr/>
          <a:lstStyle/>
          <a:p>
            <a:fld id="{CF4668DC-857F-487D-BFFA-8C0CA5037977}" type="slidenum">
              <a:rPr lang="fr-BE" smtClean="0"/>
              <a:t>36</a:t>
            </a:fld>
            <a:endParaRPr lang="fr-BE"/>
          </a:p>
        </p:txBody>
      </p:sp>
      <p:sp>
        <p:nvSpPr>
          <p:cNvPr id="4" name="Titre 3"/>
          <p:cNvSpPr>
            <a:spLocks noGrp="1"/>
          </p:cNvSpPr>
          <p:nvPr>
            <p:ph type="title"/>
          </p:nvPr>
        </p:nvSpPr>
        <p:spPr>
          <a:xfrm>
            <a:off x="323528" y="156168"/>
            <a:ext cx="8568952" cy="641008"/>
          </a:xfrm>
        </p:spPr>
        <p:txBody>
          <a:bodyPr/>
          <a:lstStyle/>
          <a:p>
            <a:pPr marL="0" indent="0" algn="l">
              <a:buNone/>
            </a:pPr>
            <a:r>
              <a:rPr lang="fr-FR" sz="2800" dirty="0" smtClean="0"/>
              <a:t>Documentation technique: Cellules HTA</a:t>
            </a:r>
            <a:endParaRPr lang="fr-FR" sz="2800" dirty="0"/>
          </a:p>
        </p:txBody>
      </p:sp>
      <p:pic>
        <p:nvPicPr>
          <p:cNvPr id="512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437" y="764704"/>
            <a:ext cx="3493154" cy="21602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5"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764704"/>
            <a:ext cx="4867275" cy="5667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9111695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BE" smtClean="0"/>
              <a:t>http://myeleec.fr</a:t>
            </a:r>
            <a:endParaRPr lang="fr-BE"/>
          </a:p>
        </p:txBody>
      </p:sp>
      <p:sp>
        <p:nvSpPr>
          <p:cNvPr id="3" name="Espace réservé du numéro de diapositive 2"/>
          <p:cNvSpPr>
            <a:spLocks noGrp="1"/>
          </p:cNvSpPr>
          <p:nvPr>
            <p:ph type="sldNum" sz="quarter" idx="12"/>
          </p:nvPr>
        </p:nvSpPr>
        <p:spPr/>
        <p:txBody>
          <a:bodyPr/>
          <a:lstStyle/>
          <a:p>
            <a:fld id="{CF4668DC-857F-487D-BFFA-8C0CA5037977}" type="slidenum">
              <a:rPr lang="fr-BE" smtClean="0"/>
              <a:t>37</a:t>
            </a:fld>
            <a:endParaRPr lang="fr-BE"/>
          </a:p>
        </p:txBody>
      </p:sp>
      <p:sp>
        <p:nvSpPr>
          <p:cNvPr id="4" name="Titre 3"/>
          <p:cNvSpPr>
            <a:spLocks noGrp="1"/>
          </p:cNvSpPr>
          <p:nvPr>
            <p:ph type="title"/>
          </p:nvPr>
        </p:nvSpPr>
        <p:spPr>
          <a:xfrm>
            <a:off x="323528" y="156168"/>
            <a:ext cx="8568952" cy="641008"/>
          </a:xfrm>
        </p:spPr>
        <p:txBody>
          <a:bodyPr/>
          <a:lstStyle/>
          <a:p>
            <a:pPr marL="0" indent="0" algn="l">
              <a:buNone/>
            </a:pPr>
            <a:r>
              <a:rPr lang="fr-FR" sz="2800" dirty="0" smtClean="0"/>
              <a:t>Documentation technique: Cellules HTA</a:t>
            </a:r>
            <a:endParaRPr lang="fr-FR" sz="2800"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3473" y="3510612"/>
            <a:ext cx="3809528" cy="25683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96577" y="606474"/>
            <a:ext cx="3132212" cy="29041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13001" y="606474"/>
            <a:ext cx="2935905" cy="28076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42034" y="3609824"/>
            <a:ext cx="2206872" cy="29744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1515787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BE" smtClean="0"/>
              <a:t>http://myeleec.fr</a:t>
            </a:r>
            <a:endParaRPr lang="fr-BE"/>
          </a:p>
        </p:txBody>
      </p:sp>
      <p:sp>
        <p:nvSpPr>
          <p:cNvPr id="3" name="Espace réservé du numéro de diapositive 2"/>
          <p:cNvSpPr>
            <a:spLocks noGrp="1"/>
          </p:cNvSpPr>
          <p:nvPr>
            <p:ph type="sldNum" sz="quarter" idx="12"/>
          </p:nvPr>
        </p:nvSpPr>
        <p:spPr/>
        <p:txBody>
          <a:bodyPr/>
          <a:lstStyle/>
          <a:p>
            <a:fld id="{CF4668DC-857F-487D-BFFA-8C0CA5037977}" type="slidenum">
              <a:rPr lang="fr-BE" smtClean="0"/>
              <a:t>38</a:t>
            </a:fld>
            <a:endParaRPr lang="fr-BE"/>
          </a:p>
        </p:txBody>
      </p:sp>
      <p:sp>
        <p:nvSpPr>
          <p:cNvPr id="4" name="Titre 3"/>
          <p:cNvSpPr>
            <a:spLocks noGrp="1"/>
          </p:cNvSpPr>
          <p:nvPr>
            <p:ph type="title"/>
          </p:nvPr>
        </p:nvSpPr>
        <p:spPr>
          <a:xfrm>
            <a:off x="323528" y="156168"/>
            <a:ext cx="8568952" cy="641008"/>
          </a:xfrm>
        </p:spPr>
        <p:txBody>
          <a:bodyPr/>
          <a:lstStyle/>
          <a:p>
            <a:pPr marL="0" indent="0" algn="l">
              <a:buNone/>
            </a:pPr>
            <a:r>
              <a:rPr lang="fr-FR" sz="2800" dirty="0" smtClean="0"/>
              <a:t>Documentation technique: Cellules HTA</a:t>
            </a:r>
            <a:endParaRPr lang="fr-FR" sz="2800"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52588"/>
            <a:ext cx="9191625" cy="3552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3071473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BE" smtClean="0"/>
              <a:t>http://myeleec.fr</a:t>
            </a:r>
            <a:endParaRPr lang="fr-BE"/>
          </a:p>
        </p:txBody>
      </p:sp>
      <p:sp>
        <p:nvSpPr>
          <p:cNvPr id="3" name="Espace réservé du numéro de diapositive 2"/>
          <p:cNvSpPr>
            <a:spLocks noGrp="1"/>
          </p:cNvSpPr>
          <p:nvPr>
            <p:ph type="sldNum" sz="quarter" idx="12"/>
          </p:nvPr>
        </p:nvSpPr>
        <p:spPr/>
        <p:txBody>
          <a:bodyPr/>
          <a:lstStyle/>
          <a:p>
            <a:fld id="{CF4668DC-857F-487D-BFFA-8C0CA5037977}" type="slidenum">
              <a:rPr lang="fr-BE" smtClean="0"/>
              <a:t>39</a:t>
            </a:fld>
            <a:endParaRPr lang="fr-BE"/>
          </a:p>
        </p:txBody>
      </p:sp>
      <p:sp>
        <p:nvSpPr>
          <p:cNvPr id="4" name="Titre 3"/>
          <p:cNvSpPr>
            <a:spLocks noGrp="1"/>
          </p:cNvSpPr>
          <p:nvPr>
            <p:ph type="title"/>
          </p:nvPr>
        </p:nvSpPr>
        <p:spPr>
          <a:xfrm>
            <a:off x="323528" y="156168"/>
            <a:ext cx="8568952" cy="641008"/>
          </a:xfrm>
        </p:spPr>
        <p:txBody>
          <a:bodyPr/>
          <a:lstStyle/>
          <a:p>
            <a:pPr marL="0" indent="0" algn="l">
              <a:buNone/>
            </a:pPr>
            <a:r>
              <a:rPr lang="fr-FR" sz="2800" dirty="0" smtClean="0"/>
              <a:t>Documentation technique: Cellules HTA</a:t>
            </a:r>
            <a:endParaRPr lang="fr-FR" sz="2800" dirty="0"/>
          </a:p>
        </p:txBody>
      </p:sp>
      <p:sp>
        <p:nvSpPr>
          <p:cNvPr id="5" name="ZoneTexte 4"/>
          <p:cNvSpPr txBox="1"/>
          <p:nvPr/>
        </p:nvSpPr>
        <p:spPr>
          <a:xfrm>
            <a:off x="4185061" y="764704"/>
            <a:ext cx="2088232" cy="369332"/>
          </a:xfrm>
          <a:prstGeom prst="rect">
            <a:avLst/>
          </a:prstGeom>
          <a:noFill/>
        </p:spPr>
        <p:txBody>
          <a:bodyPr wrap="square" rtlCol="0">
            <a:spAutoFit/>
          </a:bodyPr>
          <a:lstStyle/>
          <a:p>
            <a:pPr algn="r"/>
            <a:r>
              <a:rPr lang="fr-FR" dirty="0" smtClean="0"/>
              <a:t>Fonctionnement:</a:t>
            </a:r>
            <a:endParaRPr lang="fr-FR" dirty="0"/>
          </a:p>
        </p:txBody>
      </p:sp>
      <p:pic>
        <p:nvPicPr>
          <p:cNvPr id="10"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060848"/>
            <a:ext cx="5256584" cy="41702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1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8184" y="847696"/>
            <a:ext cx="2476500" cy="3209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51589" y="4149080"/>
            <a:ext cx="2371725" cy="2085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1"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3528" y="641623"/>
            <a:ext cx="2124075" cy="1419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2"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23703" y="6309320"/>
            <a:ext cx="2000250" cy="342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72151381"/>
      </p:ext>
    </p:extLst>
  </p:cSld>
  <p:clrMapOvr>
    <a:masterClrMapping/>
  </p:clrMapOvr>
  <p:timing>
    <p:tnLst>
      <p:par>
        <p:cTn id="1" dur="indefinite" restart="never" nodeType="tmRoot"/>
      </p:par>
    </p:tnLst>
  </p:timing>
</p:sld>
</file>

<file path=ppt/theme/theme1.xml><?xml version="1.0" encoding="utf-8"?>
<a:theme xmlns:a="http://schemas.openxmlformats.org/drawingml/2006/main" name="Sillage">
  <a:themeElements>
    <a:clrScheme name="Sillage">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illage">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illage">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304</TotalTime>
  <Words>1479</Words>
  <Application>Microsoft Office PowerPoint</Application>
  <PresentationFormat>Affichage à l'écran (4:3)</PresentationFormat>
  <Paragraphs>318</Paragraphs>
  <Slides>39</Slides>
  <Notes>0</Notes>
  <HiddenSlides>0</HiddenSlides>
  <MMClips>0</MMClips>
  <ScaleCrop>false</ScaleCrop>
  <HeadingPairs>
    <vt:vector size="4" baseType="variant">
      <vt:variant>
        <vt:lpstr>Thème</vt:lpstr>
      </vt:variant>
      <vt:variant>
        <vt:i4>1</vt:i4>
      </vt:variant>
      <vt:variant>
        <vt:lpstr>Titres des diapositives</vt:lpstr>
      </vt:variant>
      <vt:variant>
        <vt:i4>39</vt:i4>
      </vt:variant>
    </vt:vector>
  </HeadingPairs>
  <TitlesOfParts>
    <vt:vector size="40" baseType="lpstr">
      <vt:lpstr>Sillage</vt:lpstr>
      <vt:lpstr>Chapitre N°1</vt:lpstr>
      <vt:lpstr>Introduction</vt:lpstr>
      <vt:lpstr>Classification des tensions des réseaux</vt:lpstr>
      <vt:lpstr>Évolution de la tension le long des réseaux.</vt:lpstr>
      <vt:lpstr>Exemple de plan de recollement pour le remplacement d’un poste HTA/BT</vt:lpstr>
      <vt:lpstr>Les postes de livraison HTB/HTA</vt:lpstr>
      <vt:lpstr>Les postes de livraison HTA/BT</vt:lpstr>
      <vt:lpstr>Composition d’un poste HTA/BT</vt:lpstr>
      <vt:lpstr>Le transformateur </vt:lpstr>
      <vt:lpstr>La protection HTA</vt:lpstr>
      <vt:lpstr>Types de structure de réseau </vt:lpstr>
      <vt:lpstr>Présentation PowerPoint</vt:lpstr>
      <vt:lpstr>Raccordement en « ANTENNE» ou « Simple dérivation</vt:lpstr>
      <vt:lpstr>Raccordement en  « Coupure d’artère »</vt:lpstr>
      <vt:lpstr>Raccordement en  « Double dérivation »</vt:lpstr>
      <vt:lpstr>Les cellules.</vt:lpstr>
      <vt:lpstr>Les cellules.</vt:lpstr>
      <vt:lpstr>Les cellules.</vt:lpstr>
      <vt:lpstr>Les cellules.</vt:lpstr>
      <vt:lpstr>Exercice1 </vt:lpstr>
      <vt:lpstr>Exercice1 </vt:lpstr>
      <vt:lpstr>Exercice1 </vt:lpstr>
      <vt:lpstr>Exercice1 </vt:lpstr>
      <vt:lpstr>Exercice1 </vt:lpstr>
      <vt:lpstr>Poste de livraison et centrale rez de chaussée</vt:lpstr>
      <vt:lpstr>Documentation technique de référence comptage</vt:lpstr>
      <vt:lpstr>Documentation technique de référence comptage</vt:lpstr>
      <vt:lpstr>Documentation technique de référence comptage</vt:lpstr>
      <vt:lpstr>Exercice2 </vt:lpstr>
      <vt:lpstr>Exercice2 </vt:lpstr>
      <vt:lpstr>Exercice2 </vt:lpstr>
      <vt:lpstr>Exercice2 </vt:lpstr>
      <vt:lpstr>Exercice2 </vt:lpstr>
      <vt:lpstr>Documentation technique:</vt:lpstr>
      <vt:lpstr>Documentation technique:</vt:lpstr>
      <vt:lpstr>Documentation technique: Cellules HTA</vt:lpstr>
      <vt:lpstr>Documentation technique: Cellules HTA</vt:lpstr>
      <vt:lpstr>Documentation technique: Cellules HTA</vt:lpstr>
      <vt:lpstr>Documentation technique: Cellules HTA</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Chapitre N°2</dc:title>
  <dc:creator>cabrera christophe</dc:creator>
  <cp:lastModifiedBy>berny</cp:lastModifiedBy>
  <cp:revision>37</cp:revision>
  <dcterms:created xsi:type="dcterms:W3CDTF">2014-03-03T07:04:29Z</dcterms:created>
  <dcterms:modified xsi:type="dcterms:W3CDTF">2014-11-17T09:06:17Z</dcterms:modified>
</cp:coreProperties>
</file>