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handoutMasterIdLst>
    <p:handoutMasterId r:id="rId32"/>
  </p:handoutMasterIdLst>
  <p:sldIdLst>
    <p:sldId id="256" r:id="rId2"/>
    <p:sldId id="257" r:id="rId3"/>
    <p:sldId id="258" r:id="rId4"/>
    <p:sldId id="260" r:id="rId5"/>
    <p:sldId id="267" r:id="rId6"/>
    <p:sldId id="261" r:id="rId7"/>
    <p:sldId id="262" r:id="rId8"/>
    <p:sldId id="270" r:id="rId9"/>
    <p:sldId id="275" r:id="rId10"/>
    <p:sldId id="263" r:id="rId11"/>
    <p:sldId id="264" r:id="rId12"/>
    <p:sldId id="265" r:id="rId13"/>
    <p:sldId id="288" r:id="rId14"/>
    <p:sldId id="269" r:id="rId15"/>
    <p:sldId id="271" r:id="rId16"/>
    <p:sldId id="268" r:id="rId17"/>
    <p:sldId id="274" r:id="rId18"/>
    <p:sldId id="273" r:id="rId19"/>
    <p:sldId id="276" r:id="rId20"/>
    <p:sldId id="278" r:id="rId21"/>
    <p:sldId id="279" r:id="rId22"/>
    <p:sldId id="280" r:id="rId23"/>
    <p:sldId id="281" r:id="rId24"/>
    <p:sldId id="282" r:id="rId25"/>
    <p:sldId id="283" r:id="rId26"/>
    <p:sldId id="284" r:id="rId27"/>
    <p:sldId id="285" r:id="rId28"/>
    <p:sldId id="266" r:id="rId29"/>
    <p:sldId id="259" r:id="rId30"/>
  </p:sldIdLst>
  <p:sldSz cx="9144000" cy="6858000" type="screen4x3"/>
  <p:notesSz cx="6797675" cy="987425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A46"/>
    <a:srgbClr val="00863D"/>
    <a:srgbClr val="99FFCC"/>
    <a:srgbClr val="66FFCC"/>
    <a:srgbClr val="00682F"/>
  </p:clrMru>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Style moyen 2 - Accentuation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C2FFA5D-87B4-456A-9821-1D502468CF0F}" styleName="Style à thème 1 - Accentuation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09" autoAdjust="0"/>
    <p:restoredTop sz="94660"/>
  </p:normalViewPr>
  <p:slideViewPr>
    <p:cSldViewPr>
      <p:cViewPr>
        <p:scale>
          <a:sx n="100" d="100"/>
          <a:sy n="100" d="100"/>
        </p:scale>
        <p:origin x="-78" y="66"/>
      </p:cViewPr>
      <p:guideLst>
        <p:guide orient="horz" pos="2160"/>
        <p:guide pos="2880"/>
      </p:guideLst>
    </p:cSldViewPr>
  </p:slideViewPr>
  <p:notesTextViewPr>
    <p:cViewPr>
      <p:scale>
        <a:sx n="100" d="100"/>
        <a:sy n="100" d="100"/>
      </p:scale>
      <p:origin x="0" y="0"/>
    </p:cViewPr>
  </p:notesTextViewPr>
  <p:notesViewPr>
    <p:cSldViewPr>
      <p:cViewPr varScale="1">
        <p:scale>
          <a:sx n="83" d="100"/>
          <a:sy n="83" d="100"/>
        </p:scale>
        <p:origin x="-1992" y="-72"/>
      </p:cViewPr>
      <p:guideLst>
        <p:guide orient="horz" pos="3110"/>
        <p:guide pos="214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gradFill flip="none" rotWithShape="1">
          <a:gsLst>
            <a:gs pos="0">
              <a:schemeClr val="bg1"/>
            </a:gs>
            <a:gs pos="39999">
              <a:srgbClr val="85C2FF"/>
            </a:gs>
            <a:gs pos="70000">
              <a:srgbClr val="C4D6EB"/>
            </a:gs>
            <a:gs pos="100000">
              <a:srgbClr val="FFEBFA"/>
            </a:gs>
          </a:gsLst>
          <a:lin ang="8100000" scaled="1"/>
          <a:tileRect/>
        </a:gradFill>
        <a:effectLst/>
      </p:bgPr>
    </p:bg>
    <p:spTree>
      <p:nvGrpSpPr>
        <p:cNvPr id="1" name=""/>
        <p:cNvGrpSpPr/>
        <p:nvPr/>
      </p:nvGrpSpPr>
      <p:grpSpPr>
        <a:xfrm>
          <a:off x="0" y="0"/>
          <a:ext cx="0" cy="0"/>
          <a:chOff x="0" y="0"/>
          <a:chExt cx="0" cy="0"/>
        </a:xfrm>
      </p:grpSpPr>
      <p:pic>
        <p:nvPicPr>
          <p:cNvPr id="7" name="Image 6" descr="Logo de l'association KNX"/>
          <p:cNvPicPr>
            <a:picLocks noChangeAspect="1"/>
          </p:cNvPicPr>
          <p:nvPr/>
        </p:nvPicPr>
        <p:blipFill>
          <a:blip r:embed="rId2" cstate="print"/>
          <a:srcRect t="12500" b="20833"/>
          <a:stretch>
            <a:fillRect/>
          </a:stretch>
        </p:blipFill>
        <p:spPr bwMode="auto">
          <a:xfrm>
            <a:off x="0" y="9407750"/>
            <a:ext cx="920630" cy="466500"/>
          </a:xfrm>
          <a:prstGeom prst="rect">
            <a:avLst/>
          </a:prstGeom>
          <a:noFill/>
          <a:ln w="9525">
            <a:noFill/>
            <a:miter lim="800000"/>
            <a:headEnd/>
            <a:tailEnd/>
          </a:ln>
        </p:spPr>
      </p:pic>
      <p:sp>
        <p:nvSpPr>
          <p:cNvPr id="8" name="Espace réservé du numéro de diapositive 7"/>
          <p:cNvSpPr>
            <a:spLocks noGrp="1"/>
          </p:cNvSpPr>
          <p:nvPr>
            <p:ph type="sldNum" sz="quarter" idx="3"/>
          </p:nvPr>
        </p:nvSpPr>
        <p:spPr>
          <a:xfrm>
            <a:off x="3850443" y="9378824"/>
            <a:ext cx="2945659" cy="493713"/>
          </a:xfrm>
          <a:prstGeom prst="rect">
            <a:avLst/>
          </a:prstGeom>
        </p:spPr>
        <p:txBody>
          <a:bodyPr vert="horz" lIns="91440" tIns="45720" rIns="91440" bIns="45720" rtlCol="0" anchor="b"/>
          <a:lstStyle>
            <a:lvl1pPr algn="r">
              <a:defRPr sz="1200"/>
            </a:lvl1pPr>
          </a:lstStyle>
          <a:p>
            <a:fld id="{60E9C03B-F0ED-4F40-B0D5-E509F10E16AE}" type="slidenum">
              <a:rPr lang="fr-FR" smtClean="0"/>
              <a:pPr/>
              <a:t>‹N°›</a:t>
            </a:fld>
            <a:endParaRPr lang="fr-F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3713"/>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50443" y="0"/>
            <a:ext cx="2945659" cy="493713"/>
          </a:xfrm>
          <a:prstGeom prst="rect">
            <a:avLst/>
          </a:prstGeom>
        </p:spPr>
        <p:txBody>
          <a:bodyPr vert="horz" lIns="91440" tIns="45720" rIns="91440" bIns="45720" rtlCol="0"/>
          <a:lstStyle>
            <a:lvl1pPr algn="r">
              <a:defRPr sz="1200"/>
            </a:lvl1pPr>
          </a:lstStyle>
          <a:p>
            <a:fld id="{DC2CCD01-17AE-4032-93EF-42FF20DC1707}" type="datetimeFigureOut">
              <a:rPr lang="fr-FR" smtClean="0"/>
              <a:pPr/>
              <a:t>05/04/2012</a:t>
            </a:fld>
            <a:endParaRPr lang="fr-FR"/>
          </a:p>
        </p:txBody>
      </p:sp>
      <p:sp>
        <p:nvSpPr>
          <p:cNvPr id="4" name="Espace réservé de l'image des diapositives 3"/>
          <p:cNvSpPr>
            <a:spLocks noGrp="1" noRot="1" noChangeAspect="1"/>
          </p:cNvSpPr>
          <p:nvPr>
            <p:ph type="sldImg" idx="2"/>
          </p:nvPr>
        </p:nvSpPr>
        <p:spPr>
          <a:xfrm>
            <a:off x="931863" y="741363"/>
            <a:ext cx="4933950" cy="370205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79768" y="4690269"/>
            <a:ext cx="5438140" cy="444341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9378824"/>
            <a:ext cx="2945659" cy="493713"/>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50443" y="9378824"/>
            <a:ext cx="2945659" cy="493713"/>
          </a:xfrm>
          <a:prstGeom prst="rect">
            <a:avLst/>
          </a:prstGeom>
        </p:spPr>
        <p:txBody>
          <a:bodyPr vert="horz" lIns="91440" tIns="45720" rIns="91440" bIns="45720" rtlCol="0" anchor="b"/>
          <a:lstStyle>
            <a:lvl1pPr algn="r">
              <a:defRPr sz="1200"/>
            </a:lvl1pPr>
          </a:lstStyle>
          <a:p>
            <a:fld id="{1977E742-33C5-47BE-A688-E2492A0850F6}"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1977E742-33C5-47BE-A688-E2492A0850F6}" type="slidenum">
              <a:rPr lang="fr-FR" smtClean="0"/>
              <a:pPr/>
              <a:t>7</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12" name="Image 11" descr="Logo de l'association KNX"/>
          <p:cNvPicPr>
            <a:picLocks noChangeAspect="1"/>
          </p:cNvPicPr>
          <p:nvPr userDrawn="1"/>
        </p:nvPicPr>
        <p:blipFill>
          <a:blip r:embed="rId2" cstate="print"/>
          <a:srcRect t="12500" b="20833"/>
          <a:stretch>
            <a:fillRect/>
          </a:stretch>
        </p:blipFill>
        <p:spPr bwMode="auto">
          <a:xfrm>
            <a:off x="0" y="6426000"/>
            <a:ext cx="928800" cy="432000"/>
          </a:xfrm>
          <a:prstGeom prst="rect">
            <a:avLst/>
          </a:prstGeom>
          <a:noFill/>
          <a:ln w="9525">
            <a:noFill/>
            <a:miter lim="800000"/>
            <a:headEnd/>
            <a:tailEnd/>
          </a:ln>
        </p:spPr>
      </p:pic>
      <p:pic>
        <p:nvPicPr>
          <p:cNvPr id="1026" name="Picture 2"/>
          <p:cNvPicPr>
            <a:picLocks noChangeAspect="1" noChangeArrowheads="1"/>
          </p:cNvPicPr>
          <p:nvPr userDrawn="1"/>
        </p:nvPicPr>
        <p:blipFill>
          <a:blip r:embed="rId3" cstate="print"/>
          <a:srcRect/>
          <a:stretch>
            <a:fillRect/>
          </a:stretch>
        </p:blipFill>
        <p:spPr bwMode="auto">
          <a:xfrm>
            <a:off x="8028384" y="0"/>
            <a:ext cx="1115616" cy="557808"/>
          </a:xfrm>
          <a:prstGeom prst="rect">
            <a:avLst/>
          </a:prstGeom>
          <a:noFill/>
          <a:ln w="9525">
            <a:noFill/>
            <a:miter lim="800000"/>
            <a:headEnd/>
            <a:tailEnd/>
          </a:ln>
        </p:spPr>
      </p:pic>
      <p:sp>
        <p:nvSpPr>
          <p:cNvPr id="6" name="Espace réservé du numéro de diapositive 3"/>
          <p:cNvSpPr>
            <a:spLocks noGrp="1"/>
          </p:cNvSpPr>
          <p:nvPr userDrawn="1">
            <p:ph type="sldNum" sz="quarter" idx="4294967295"/>
          </p:nvPr>
        </p:nvSpPr>
        <p:spPr>
          <a:xfrm>
            <a:off x="8639944" y="6492875"/>
            <a:ext cx="504056" cy="365125"/>
          </a:xfrm>
        </p:spPr>
        <p:txBody>
          <a:bodyPr/>
          <a:lstStyle>
            <a:lvl1pPr algn="ctr">
              <a:defRPr/>
            </a:lvl1pPr>
          </a:lstStyle>
          <a:p>
            <a:fld id="{FC5AF07A-2128-4901-9549-20CA33A2CA02}" type="slidenum">
              <a:rPr lang="fr-FR" b="1" smtClean="0">
                <a:solidFill>
                  <a:schemeClr val="tx2"/>
                </a:solidFill>
                <a:cs typeface="Aharoni" pitchFamily="2" charset="-79"/>
              </a:rPr>
              <a:pPr/>
              <a:t>‹N°›</a:t>
            </a:fld>
            <a:endParaRPr lang="fr-FR" b="1" dirty="0">
              <a:solidFill>
                <a:schemeClr val="tx2"/>
              </a:solidFill>
              <a:cs typeface="Aharoni" pitchFamily="2" charset="-79"/>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C5AF07A-2128-4901-9549-20CA33A2CA02}"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C5AF07A-2128-4901-9549-20CA33A2CA02}"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C5AF07A-2128-4901-9549-20CA33A2CA02}"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C5AF07A-2128-4901-9549-20CA33A2CA02}" type="slidenum">
              <a:rPr lang="fr-FR" smtClean="0"/>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FC5AF07A-2128-4901-9549-20CA33A2CA02}"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FC5AF07A-2128-4901-9549-20CA33A2CA02}"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FC5AF07A-2128-4901-9549-20CA33A2CA02}"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FC5AF07A-2128-4901-9549-20CA33A2CA02}"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FC5AF07A-2128-4901-9549-20CA33A2CA02}"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FC5AF07A-2128-4901-9549-20CA33A2CA02}"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gs>
            <a:gs pos="39999">
              <a:srgbClr val="85C2FF"/>
            </a:gs>
            <a:gs pos="70000">
              <a:srgbClr val="C4D6EB"/>
            </a:gs>
            <a:gs pos="100000">
              <a:srgbClr val="FFEBFA"/>
            </a:gs>
          </a:gsLst>
          <a:lin ang="8100000" scaled="1"/>
          <a:tileRect/>
        </a:gradFill>
        <a:effectLst/>
      </p:bgPr>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5AF07A-2128-4901-9549-20CA33A2CA02}"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28.xml"/><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gif"/></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107504" y="188640"/>
            <a:ext cx="3312368" cy="369332"/>
          </a:xfrm>
          <a:prstGeom prst="rect">
            <a:avLst/>
          </a:prstGeom>
          <a:noFill/>
        </p:spPr>
        <p:txBody>
          <a:bodyPr wrap="square" rtlCol="0">
            <a:spAutoFit/>
          </a:bodyPr>
          <a:lstStyle/>
          <a:p>
            <a:r>
              <a:rPr lang="fr-FR" b="1" dirty="0" smtClean="0">
                <a:solidFill>
                  <a:srgbClr val="00B050"/>
                </a:solidFill>
                <a:latin typeface="Arial" pitchFamily="34" charset="0"/>
                <a:cs typeface="Arial" pitchFamily="34" charset="0"/>
              </a:rPr>
              <a:t>1/ </a:t>
            </a:r>
            <a:r>
              <a:rPr lang="fr-FR" b="1" u="sng" dirty="0" smtClean="0">
                <a:solidFill>
                  <a:srgbClr val="00B050"/>
                </a:solidFill>
                <a:latin typeface="Arial" pitchFamily="34" charset="0"/>
                <a:cs typeface="Arial" pitchFamily="34" charset="0"/>
              </a:rPr>
              <a:t>L’association KNX</a:t>
            </a:r>
            <a:r>
              <a:rPr lang="fr-FR" b="1" dirty="0" smtClean="0">
                <a:solidFill>
                  <a:srgbClr val="00B050"/>
                </a:solidFill>
                <a:latin typeface="Arial" pitchFamily="34" charset="0"/>
                <a:cs typeface="Arial" pitchFamily="34" charset="0"/>
              </a:rPr>
              <a:t>:</a:t>
            </a:r>
            <a:endParaRPr lang="fr-FR" b="1" dirty="0">
              <a:solidFill>
                <a:srgbClr val="00B050"/>
              </a:solidFill>
              <a:latin typeface="Arial" pitchFamily="34" charset="0"/>
              <a:cs typeface="Arial" pitchFamily="34" charset="0"/>
            </a:endParaRPr>
          </a:p>
        </p:txBody>
      </p:sp>
      <p:sp>
        <p:nvSpPr>
          <p:cNvPr id="10" name="Rectangle 9"/>
          <p:cNvSpPr/>
          <p:nvPr/>
        </p:nvSpPr>
        <p:spPr>
          <a:xfrm>
            <a:off x="395536" y="692696"/>
            <a:ext cx="8748464" cy="1477328"/>
          </a:xfrm>
          <a:prstGeom prst="rect">
            <a:avLst/>
          </a:prstGeom>
        </p:spPr>
        <p:txBody>
          <a:bodyPr wrap="square">
            <a:spAutoFit/>
          </a:bodyPr>
          <a:lstStyle/>
          <a:p>
            <a:pPr lvl="0" fontAlgn="base">
              <a:spcBef>
                <a:spcPct val="0"/>
              </a:spcBef>
              <a:spcAft>
                <a:spcPct val="0"/>
              </a:spcAft>
            </a:pPr>
            <a:r>
              <a:rPr lang="fr-FR" b="1" dirty="0" smtClean="0">
                <a:solidFill>
                  <a:schemeClr val="tx1">
                    <a:lumMod val="75000"/>
                    <a:lumOff val="25000"/>
                  </a:schemeClr>
                </a:solidFill>
                <a:ea typeface="Times New Roman" pitchFamily="18" charset="0"/>
                <a:cs typeface="Times New Roman" pitchFamily="18" charset="0"/>
              </a:rPr>
              <a:t>L</a:t>
            </a:r>
            <a:r>
              <a:rPr lang="fr-FR" b="1" dirty="0" smtClean="0">
                <a:solidFill>
                  <a:schemeClr val="tx1">
                    <a:lumMod val="75000"/>
                    <a:lumOff val="25000"/>
                  </a:schemeClr>
                </a:solidFill>
                <a:ea typeface="Times New Roman" pitchFamily="18" charset="0"/>
                <a:cs typeface="Arial" pitchFamily="34" charset="0"/>
              </a:rPr>
              <a:t>'association KNX regroupe plus d’une centaine de membres, dans le monde entier, principalement des fabricants de matériel électrique, des entreprises de GTB (Gestion Technique des Bâtiments), des distributeurs d’énergie et des entreprises de télécoms. Garant de l’</a:t>
            </a:r>
            <a:r>
              <a:rPr lang="fr-FR" b="1" dirty="0" smtClean="0">
                <a:solidFill>
                  <a:schemeClr val="tx1">
                    <a:lumMod val="75000"/>
                    <a:lumOff val="25000"/>
                  </a:schemeClr>
                </a:solidFill>
                <a:ea typeface="Times New Roman" pitchFamily="18" charset="0"/>
                <a:cs typeface="Arial" pitchFamily="34" charset="0"/>
                <a:hlinkClick r:id="rId2" action="ppaction://hlinksldjump"/>
              </a:rPr>
              <a:t>interopérabilité</a:t>
            </a:r>
            <a:r>
              <a:rPr lang="fr-FR" b="1" dirty="0" smtClean="0">
                <a:solidFill>
                  <a:schemeClr val="tx1">
                    <a:lumMod val="75000"/>
                    <a:lumOff val="25000"/>
                  </a:schemeClr>
                </a:solidFill>
                <a:ea typeface="Times New Roman" pitchFamily="18" charset="0"/>
                <a:cs typeface="Arial" pitchFamily="34" charset="0"/>
              </a:rPr>
              <a:t> des produits et de la pérennité du système, le standard KNX propose des fonctionnalités étendues, indépendantes des constructeurs.</a:t>
            </a:r>
            <a:endParaRPr lang="fr-FR" sz="2400" b="1" dirty="0" smtClean="0">
              <a:solidFill>
                <a:schemeClr val="tx1">
                  <a:lumMod val="75000"/>
                  <a:lumOff val="25000"/>
                </a:schemeClr>
              </a:solidFill>
              <a:ea typeface="Times New Roman" pitchFamily="18" charset="0"/>
              <a:cs typeface="Times New Roman" pitchFamily="18" charset="0"/>
            </a:endParaRPr>
          </a:p>
        </p:txBody>
      </p:sp>
      <p:sp>
        <p:nvSpPr>
          <p:cNvPr id="11" name="Rectangle 10"/>
          <p:cNvSpPr/>
          <p:nvPr/>
        </p:nvSpPr>
        <p:spPr>
          <a:xfrm>
            <a:off x="395536" y="2276872"/>
            <a:ext cx="8748464" cy="2862322"/>
          </a:xfrm>
          <a:prstGeom prst="rect">
            <a:avLst/>
          </a:prstGeom>
        </p:spPr>
        <p:txBody>
          <a:bodyPr wrap="square">
            <a:spAutoFit/>
          </a:bodyPr>
          <a:lstStyle/>
          <a:p>
            <a:pPr lvl="0" fontAlgn="base">
              <a:spcBef>
                <a:spcPct val="0"/>
              </a:spcBef>
              <a:spcAft>
                <a:spcPct val="0"/>
              </a:spcAft>
              <a:tabLst>
                <a:tab pos="457200" algn="l"/>
              </a:tabLst>
            </a:pPr>
            <a:r>
              <a:rPr lang="fr-FR" b="1" dirty="0" smtClean="0">
                <a:solidFill>
                  <a:schemeClr val="tx1">
                    <a:lumMod val="75000"/>
                    <a:lumOff val="25000"/>
                  </a:schemeClr>
                </a:solidFill>
                <a:ea typeface="Calibri" pitchFamily="34" charset="0"/>
                <a:cs typeface="Arial" pitchFamily="34" charset="0"/>
              </a:rPr>
              <a:t>Le standard KNX a été créé par l’association KNX (KONNEX). Cette association a été fondée en mai 1999 par la fusion des associations :</a:t>
            </a:r>
          </a:p>
          <a:p>
            <a:pPr lvl="0" fontAlgn="base">
              <a:spcBef>
                <a:spcPct val="0"/>
              </a:spcBef>
              <a:spcAft>
                <a:spcPct val="0"/>
              </a:spcAft>
              <a:tabLst>
                <a:tab pos="457200" algn="l"/>
              </a:tabLst>
            </a:pPr>
            <a:endParaRPr lang="fr-FR" b="1" dirty="0" smtClean="0">
              <a:solidFill>
                <a:schemeClr val="tx1">
                  <a:lumMod val="75000"/>
                  <a:lumOff val="25000"/>
                </a:schemeClr>
              </a:solidFill>
              <a:cs typeface="Arial" pitchFamily="34" charset="0"/>
            </a:endParaRPr>
          </a:p>
          <a:p>
            <a:pPr lvl="1" eaLnBrk="0" fontAlgn="base" hangingPunct="0">
              <a:spcBef>
                <a:spcPct val="0"/>
              </a:spcBef>
              <a:spcAft>
                <a:spcPct val="0"/>
              </a:spcAft>
              <a:buFontTx/>
              <a:buChar char="•"/>
              <a:tabLst>
                <a:tab pos="457200" algn="l"/>
              </a:tabLst>
            </a:pPr>
            <a:r>
              <a:rPr lang="fr-FR" b="1" dirty="0" smtClean="0">
                <a:solidFill>
                  <a:schemeClr val="tx1">
                    <a:lumMod val="75000"/>
                    <a:lumOff val="25000"/>
                  </a:schemeClr>
                </a:solidFill>
                <a:ea typeface="Calibri" pitchFamily="34" charset="0"/>
                <a:cs typeface="Arial" pitchFamily="34" charset="0"/>
              </a:rPr>
              <a:t>EIBA (</a:t>
            </a:r>
            <a:r>
              <a:rPr lang="fr-FR" b="1" dirty="0" err="1" smtClean="0">
                <a:solidFill>
                  <a:schemeClr val="tx1">
                    <a:lumMod val="75000"/>
                    <a:lumOff val="25000"/>
                  </a:schemeClr>
                </a:solidFill>
                <a:ea typeface="Calibri" pitchFamily="34" charset="0"/>
                <a:cs typeface="Arial" pitchFamily="34" charset="0"/>
              </a:rPr>
              <a:t>European</a:t>
            </a:r>
            <a:r>
              <a:rPr lang="fr-FR" b="1" dirty="0" smtClean="0">
                <a:solidFill>
                  <a:schemeClr val="tx1">
                    <a:lumMod val="75000"/>
                    <a:lumOff val="25000"/>
                  </a:schemeClr>
                </a:solidFill>
                <a:ea typeface="Calibri" pitchFamily="34" charset="0"/>
                <a:cs typeface="Arial" pitchFamily="34" charset="0"/>
              </a:rPr>
              <a:t> Installation Bus Association)</a:t>
            </a:r>
          </a:p>
          <a:p>
            <a:pPr lvl="1" eaLnBrk="0" fontAlgn="base" hangingPunct="0">
              <a:spcBef>
                <a:spcPct val="0"/>
              </a:spcBef>
              <a:spcAft>
                <a:spcPct val="0"/>
              </a:spcAft>
              <a:buFontTx/>
              <a:buChar char="•"/>
              <a:tabLst>
                <a:tab pos="457200" algn="l"/>
              </a:tabLst>
            </a:pPr>
            <a:endParaRPr lang="fr-FR" b="1" dirty="0" smtClean="0">
              <a:solidFill>
                <a:schemeClr val="tx1">
                  <a:lumMod val="75000"/>
                  <a:lumOff val="25000"/>
                </a:schemeClr>
              </a:solidFill>
              <a:cs typeface="Arial" pitchFamily="34" charset="0"/>
            </a:endParaRPr>
          </a:p>
          <a:p>
            <a:pPr lvl="1" eaLnBrk="0" fontAlgn="base" hangingPunct="0">
              <a:spcBef>
                <a:spcPct val="0"/>
              </a:spcBef>
              <a:spcAft>
                <a:spcPct val="0"/>
              </a:spcAft>
              <a:buFontTx/>
              <a:buChar char="•"/>
              <a:tabLst>
                <a:tab pos="457200" algn="l"/>
              </a:tabLst>
            </a:pPr>
            <a:endParaRPr lang="fr-FR" b="1" dirty="0" smtClean="0">
              <a:solidFill>
                <a:schemeClr val="tx1">
                  <a:lumMod val="75000"/>
                  <a:lumOff val="25000"/>
                </a:schemeClr>
              </a:solidFill>
              <a:cs typeface="Arial" pitchFamily="34" charset="0"/>
            </a:endParaRPr>
          </a:p>
          <a:p>
            <a:pPr lvl="1" eaLnBrk="0" fontAlgn="base" hangingPunct="0">
              <a:spcBef>
                <a:spcPct val="0"/>
              </a:spcBef>
              <a:spcAft>
                <a:spcPct val="0"/>
              </a:spcAft>
              <a:buFontTx/>
              <a:buChar char="•"/>
              <a:tabLst>
                <a:tab pos="457200" algn="l"/>
              </a:tabLst>
            </a:pPr>
            <a:r>
              <a:rPr lang="fr-FR" b="1" dirty="0" smtClean="0">
                <a:solidFill>
                  <a:schemeClr val="tx1">
                    <a:lumMod val="75000"/>
                    <a:lumOff val="25000"/>
                  </a:schemeClr>
                </a:solidFill>
                <a:ea typeface="Calibri" pitchFamily="34" charset="0"/>
                <a:cs typeface="Arial" pitchFamily="34" charset="0"/>
              </a:rPr>
              <a:t>EHSA (</a:t>
            </a:r>
            <a:r>
              <a:rPr lang="fr-FR" b="1" dirty="0" err="1" smtClean="0">
                <a:solidFill>
                  <a:schemeClr val="tx1">
                    <a:lumMod val="75000"/>
                    <a:lumOff val="25000"/>
                  </a:schemeClr>
                </a:solidFill>
                <a:ea typeface="Calibri" pitchFamily="34" charset="0"/>
                <a:cs typeface="Arial" pitchFamily="34" charset="0"/>
              </a:rPr>
              <a:t>European</a:t>
            </a:r>
            <a:r>
              <a:rPr lang="fr-FR" b="1" dirty="0" smtClean="0">
                <a:solidFill>
                  <a:schemeClr val="tx1">
                    <a:lumMod val="75000"/>
                    <a:lumOff val="25000"/>
                  </a:schemeClr>
                </a:solidFill>
                <a:ea typeface="Calibri" pitchFamily="34" charset="0"/>
                <a:cs typeface="Arial" pitchFamily="34" charset="0"/>
              </a:rPr>
              <a:t> Home Systems Association)</a:t>
            </a:r>
          </a:p>
          <a:p>
            <a:pPr lvl="1" eaLnBrk="0" fontAlgn="base" hangingPunct="0">
              <a:spcBef>
                <a:spcPct val="0"/>
              </a:spcBef>
              <a:spcAft>
                <a:spcPct val="0"/>
              </a:spcAft>
              <a:buFontTx/>
              <a:buChar char="•"/>
              <a:tabLst>
                <a:tab pos="457200" algn="l"/>
              </a:tabLst>
            </a:pPr>
            <a:endParaRPr lang="fr-FR" b="1" dirty="0" smtClean="0">
              <a:solidFill>
                <a:schemeClr val="tx1">
                  <a:lumMod val="75000"/>
                  <a:lumOff val="25000"/>
                </a:schemeClr>
              </a:solidFill>
              <a:cs typeface="Arial" pitchFamily="34" charset="0"/>
            </a:endParaRPr>
          </a:p>
          <a:p>
            <a:pPr lvl="1" eaLnBrk="0" fontAlgn="base" hangingPunct="0">
              <a:spcBef>
                <a:spcPct val="0"/>
              </a:spcBef>
              <a:spcAft>
                <a:spcPct val="0"/>
              </a:spcAft>
              <a:buFontTx/>
              <a:buChar char="•"/>
              <a:tabLst>
                <a:tab pos="457200" algn="l"/>
              </a:tabLst>
            </a:pPr>
            <a:endParaRPr lang="fr-FR" b="1" dirty="0" smtClean="0">
              <a:solidFill>
                <a:schemeClr val="tx1">
                  <a:lumMod val="75000"/>
                  <a:lumOff val="25000"/>
                </a:schemeClr>
              </a:solidFill>
              <a:cs typeface="Arial" pitchFamily="34" charset="0"/>
            </a:endParaRPr>
          </a:p>
          <a:p>
            <a:pPr lvl="1" eaLnBrk="0" fontAlgn="base" hangingPunct="0">
              <a:spcBef>
                <a:spcPct val="0"/>
              </a:spcBef>
              <a:spcAft>
                <a:spcPct val="0"/>
              </a:spcAft>
              <a:buFontTx/>
              <a:buChar char="•"/>
              <a:tabLst>
                <a:tab pos="457200" algn="l"/>
              </a:tabLst>
            </a:pPr>
            <a:r>
              <a:rPr lang="fr-FR" b="1" dirty="0" smtClean="0">
                <a:solidFill>
                  <a:schemeClr val="tx1">
                    <a:lumMod val="75000"/>
                    <a:lumOff val="25000"/>
                  </a:schemeClr>
                </a:solidFill>
                <a:ea typeface="Calibri" pitchFamily="34" charset="0"/>
                <a:cs typeface="Arial" pitchFamily="34" charset="0"/>
              </a:rPr>
              <a:t>BCI (</a:t>
            </a:r>
            <a:r>
              <a:rPr lang="fr-FR" b="1" dirty="0" err="1" smtClean="0">
                <a:solidFill>
                  <a:schemeClr val="tx1">
                    <a:lumMod val="75000"/>
                    <a:lumOff val="25000"/>
                  </a:schemeClr>
                </a:solidFill>
                <a:ea typeface="Calibri" pitchFamily="34" charset="0"/>
                <a:cs typeface="Arial" pitchFamily="34" charset="0"/>
              </a:rPr>
              <a:t>BatiBUS</a:t>
            </a:r>
            <a:r>
              <a:rPr lang="fr-FR" b="1" dirty="0" smtClean="0">
                <a:solidFill>
                  <a:schemeClr val="tx1">
                    <a:lumMod val="75000"/>
                    <a:lumOff val="25000"/>
                  </a:schemeClr>
                </a:solidFill>
                <a:ea typeface="Calibri" pitchFamily="34" charset="0"/>
                <a:cs typeface="Arial" pitchFamily="34" charset="0"/>
              </a:rPr>
              <a:t> Club International)</a:t>
            </a:r>
            <a:endParaRPr lang="fr-FR" b="1" dirty="0" smtClean="0">
              <a:solidFill>
                <a:schemeClr val="tx1">
                  <a:lumMod val="75000"/>
                  <a:lumOff val="25000"/>
                </a:schemeClr>
              </a:solidFill>
              <a:cs typeface="Arial" pitchFamily="34" charset="0"/>
            </a:endParaRPr>
          </a:p>
        </p:txBody>
      </p:sp>
      <p:pic>
        <p:nvPicPr>
          <p:cNvPr id="12" name="Image 11" descr="Logo Batibus club"/>
          <p:cNvPicPr>
            <a:picLocks noChangeAspect="1"/>
          </p:cNvPicPr>
          <p:nvPr/>
        </p:nvPicPr>
        <p:blipFill>
          <a:blip r:embed="rId3" cstate="print"/>
          <a:srcRect/>
          <a:stretch>
            <a:fillRect/>
          </a:stretch>
        </p:blipFill>
        <p:spPr bwMode="auto">
          <a:xfrm>
            <a:off x="4139952" y="4509120"/>
            <a:ext cx="372414" cy="540000"/>
          </a:xfrm>
          <a:prstGeom prst="rect">
            <a:avLst/>
          </a:prstGeom>
          <a:noFill/>
          <a:ln w="9525">
            <a:noFill/>
            <a:miter lim="800000"/>
            <a:headEnd/>
            <a:tailEnd/>
          </a:ln>
        </p:spPr>
      </p:pic>
      <p:pic>
        <p:nvPicPr>
          <p:cNvPr id="13" name="Image 12" descr="logo EIB"/>
          <p:cNvPicPr>
            <a:picLocks noChangeAspect="1"/>
          </p:cNvPicPr>
          <p:nvPr/>
        </p:nvPicPr>
        <p:blipFill>
          <a:blip r:embed="rId4" cstate="print"/>
          <a:srcRect/>
          <a:stretch>
            <a:fillRect/>
          </a:stretch>
        </p:blipFill>
        <p:spPr bwMode="auto">
          <a:xfrm>
            <a:off x="5364088" y="2852936"/>
            <a:ext cx="1080000" cy="540000"/>
          </a:xfrm>
          <a:prstGeom prst="rect">
            <a:avLst/>
          </a:prstGeom>
          <a:noFill/>
          <a:ln w="9525">
            <a:noFill/>
            <a:miter lim="800000"/>
            <a:headEnd/>
            <a:tailEnd/>
          </a:ln>
        </p:spPr>
      </p:pic>
      <p:pic>
        <p:nvPicPr>
          <p:cNvPr id="14" name="Image 13" descr="logo EHSA"/>
          <p:cNvPicPr>
            <a:picLocks noChangeAspect="1"/>
          </p:cNvPicPr>
          <p:nvPr/>
        </p:nvPicPr>
        <p:blipFill>
          <a:blip r:embed="rId5" cstate="print"/>
          <a:srcRect/>
          <a:stretch>
            <a:fillRect/>
          </a:stretch>
        </p:blipFill>
        <p:spPr bwMode="auto">
          <a:xfrm>
            <a:off x="5364088" y="3717032"/>
            <a:ext cx="496363" cy="540000"/>
          </a:xfrm>
          <a:prstGeom prst="rect">
            <a:avLst/>
          </a:prstGeom>
          <a:noFill/>
          <a:ln w="9525">
            <a:noFill/>
            <a:miter lim="800000"/>
            <a:headEnd/>
            <a:tailEnd/>
          </a:ln>
        </p:spPr>
      </p:pic>
      <p:sp>
        <p:nvSpPr>
          <p:cNvPr id="8" name="Espace réservé du numéro de diapositive 7"/>
          <p:cNvSpPr>
            <a:spLocks noGrp="1"/>
          </p:cNvSpPr>
          <p:nvPr>
            <p:ph type="sldNum" sz="quarter" idx="4294967295"/>
          </p:nvPr>
        </p:nvSpPr>
        <p:spPr/>
        <p:txBody>
          <a:bodyPr/>
          <a:lstStyle/>
          <a:p>
            <a:fld id="{FC5AF07A-2128-4901-9549-20CA33A2CA02}" type="slidenum">
              <a:rPr lang="fr-FR" b="1" smtClean="0">
                <a:solidFill>
                  <a:schemeClr val="tx2"/>
                </a:solidFill>
                <a:cs typeface="Aharoni" pitchFamily="2" charset="-79"/>
              </a:rPr>
              <a:pPr/>
              <a:t>1</a:t>
            </a:fld>
            <a:endParaRPr lang="fr-FR" b="1" dirty="0">
              <a:solidFill>
                <a:schemeClr val="tx2"/>
              </a:solidFill>
              <a:cs typeface="Aharoni" pitchFamily="2" charset="-79"/>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4" presetClass="entr" presetSubtype="0" fill="hold" nodeType="clickEffect">
                                  <p:stCondLst>
                                    <p:cond delay="0"/>
                                  </p:stCondLst>
                                  <p:childTnLst>
                                    <p:set>
                                      <p:cBhvr>
                                        <p:cTn id="13" dur="1" fill="hold">
                                          <p:stCondLst>
                                            <p:cond delay="0"/>
                                          </p:stCondLst>
                                        </p:cTn>
                                        <p:tgtEl>
                                          <p:spTgt spid="11">
                                            <p:txEl>
                                              <p:pRg st="0" end="0"/>
                                            </p:txEl>
                                          </p:spTgt>
                                        </p:tgtEl>
                                        <p:attrNameLst>
                                          <p:attrName>style.visibility</p:attrName>
                                        </p:attrNameLst>
                                      </p:cBhvr>
                                      <p:to>
                                        <p:strVal val="visible"/>
                                      </p:to>
                                    </p:set>
                                    <p:anim from="(-#ppt_w/2)" to="(#ppt_x)" calcmode="lin" valueType="num">
                                      <p:cBhvr>
                                        <p:cTn id="14" dur="600" fill="hold">
                                          <p:stCondLst>
                                            <p:cond delay="0"/>
                                          </p:stCondLst>
                                        </p:cTn>
                                        <p:tgtEl>
                                          <p:spTgt spid="11">
                                            <p:txEl>
                                              <p:pRg st="0" end="0"/>
                                            </p:txEl>
                                          </p:spTgt>
                                        </p:tgtEl>
                                        <p:attrNameLst>
                                          <p:attrName>ppt_x</p:attrName>
                                        </p:attrNameLst>
                                      </p:cBhvr>
                                    </p:anim>
                                    <p:anim from="0" to="-1.0" calcmode="lin" valueType="num">
                                      <p:cBhvr>
                                        <p:cTn id="15" dur="200" decel="50000" autoRev="1" fill="hold">
                                          <p:stCondLst>
                                            <p:cond delay="600"/>
                                          </p:stCondLst>
                                        </p:cTn>
                                        <p:tgtEl>
                                          <p:spTgt spid="11">
                                            <p:txEl>
                                              <p:pRg st="0" end="0"/>
                                            </p:txEl>
                                          </p:spTgt>
                                        </p:tgtEl>
                                        <p:attrNameLst>
                                          <p:attrName>xshear</p:attrName>
                                        </p:attrNameLst>
                                      </p:cBhvr>
                                    </p:anim>
                                    <p:animScale>
                                      <p:cBhvr>
                                        <p:cTn id="16" dur="200" decel="100000" autoRev="1" fill="hold">
                                          <p:stCondLst>
                                            <p:cond delay="600"/>
                                          </p:stCondLst>
                                        </p:cTn>
                                        <p:tgtEl>
                                          <p:spTgt spid="11">
                                            <p:txEl>
                                              <p:pRg st="0" end="0"/>
                                            </p:txEl>
                                          </p:spTgt>
                                        </p:tgtEl>
                                      </p:cBhvr>
                                      <p:from x="100000" y="100000"/>
                                      <p:to x="80000" y="100000"/>
                                    </p:animScale>
                                    <p:anim by="(#ppt_h/3+#ppt_w*0.1)" calcmode="lin" valueType="num">
                                      <p:cBhvr additive="sum">
                                        <p:cTn id="17" dur="200" decel="100000" autoRev="1" fill="hold">
                                          <p:stCondLst>
                                            <p:cond delay="600"/>
                                          </p:stCondLst>
                                        </p:cTn>
                                        <p:tgtEl>
                                          <p:spTgt spid="11">
                                            <p:txEl>
                                              <p:pRg st="0" end="0"/>
                                            </p:txEl>
                                          </p:spTgt>
                                        </p:tgtEl>
                                        <p:attrNameLst>
                                          <p:attrName>ppt_x</p:attrName>
                                        </p:attrNameLst>
                                      </p:cBhvr>
                                    </p:anim>
                                  </p:childTnLst>
                                </p:cTn>
                              </p:par>
                            </p:childTnLst>
                          </p:cTn>
                        </p:par>
                        <p:par>
                          <p:cTn id="18" fill="hold">
                            <p:stCondLst>
                              <p:cond delay="1000"/>
                            </p:stCondLst>
                            <p:childTnLst>
                              <p:par>
                                <p:cTn id="19" presetID="34" presetClass="entr" presetSubtype="0" fill="hold" nodeType="afterEffect">
                                  <p:stCondLst>
                                    <p:cond delay="0"/>
                                  </p:stCondLst>
                                  <p:childTnLst>
                                    <p:set>
                                      <p:cBhvr>
                                        <p:cTn id="20" dur="1" fill="hold">
                                          <p:stCondLst>
                                            <p:cond delay="0"/>
                                          </p:stCondLst>
                                        </p:cTn>
                                        <p:tgtEl>
                                          <p:spTgt spid="11">
                                            <p:txEl>
                                              <p:pRg st="2" end="2"/>
                                            </p:txEl>
                                          </p:spTgt>
                                        </p:tgtEl>
                                        <p:attrNameLst>
                                          <p:attrName>style.visibility</p:attrName>
                                        </p:attrNameLst>
                                      </p:cBhvr>
                                      <p:to>
                                        <p:strVal val="visible"/>
                                      </p:to>
                                    </p:set>
                                    <p:anim from="(-#ppt_w/2)" to="(#ppt_x)" calcmode="lin" valueType="num">
                                      <p:cBhvr>
                                        <p:cTn id="21" dur="600" fill="hold">
                                          <p:stCondLst>
                                            <p:cond delay="0"/>
                                          </p:stCondLst>
                                        </p:cTn>
                                        <p:tgtEl>
                                          <p:spTgt spid="11">
                                            <p:txEl>
                                              <p:pRg st="2" end="2"/>
                                            </p:txEl>
                                          </p:spTgt>
                                        </p:tgtEl>
                                        <p:attrNameLst>
                                          <p:attrName>ppt_x</p:attrName>
                                        </p:attrNameLst>
                                      </p:cBhvr>
                                    </p:anim>
                                    <p:anim from="0" to="-1.0" calcmode="lin" valueType="num">
                                      <p:cBhvr>
                                        <p:cTn id="22" dur="200" decel="50000" autoRev="1" fill="hold">
                                          <p:stCondLst>
                                            <p:cond delay="600"/>
                                          </p:stCondLst>
                                        </p:cTn>
                                        <p:tgtEl>
                                          <p:spTgt spid="11">
                                            <p:txEl>
                                              <p:pRg st="2" end="2"/>
                                            </p:txEl>
                                          </p:spTgt>
                                        </p:tgtEl>
                                        <p:attrNameLst>
                                          <p:attrName>xshear</p:attrName>
                                        </p:attrNameLst>
                                      </p:cBhvr>
                                    </p:anim>
                                    <p:animScale>
                                      <p:cBhvr>
                                        <p:cTn id="23" dur="200" decel="100000" autoRev="1" fill="hold">
                                          <p:stCondLst>
                                            <p:cond delay="600"/>
                                          </p:stCondLst>
                                        </p:cTn>
                                        <p:tgtEl>
                                          <p:spTgt spid="11">
                                            <p:txEl>
                                              <p:pRg st="2" end="2"/>
                                            </p:txEl>
                                          </p:spTgt>
                                        </p:tgtEl>
                                      </p:cBhvr>
                                      <p:from x="100000" y="100000"/>
                                      <p:to x="80000" y="100000"/>
                                    </p:animScale>
                                    <p:anim by="(#ppt_h/3+#ppt_w*0.1)" calcmode="lin" valueType="num">
                                      <p:cBhvr additive="sum">
                                        <p:cTn id="24" dur="200" decel="100000" autoRev="1" fill="hold">
                                          <p:stCondLst>
                                            <p:cond delay="600"/>
                                          </p:stCondLst>
                                        </p:cTn>
                                        <p:tgtEl>
                                          <p:spTgt spid="11">
                                            <p:txEl>
                                              <p:pRg st="2" end="2"/>
                                            </p:txEl>
                                          </p:spTgt>
                                        </p:tgtEl>
                                        <p:attrNameLst>
                                          <p:attrName>ppt_x</p:attrName>
                                        </p:attrNameLst>
                                      </p:cBhvr>
                                    </p:anim>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childTnLst>
                                </p:cTn>
                              </p:par>
                            </p:childTnLst>
                          </p:cTn>
                        </p:par>
                        <p:par>
                          <p:cTn id="29" fill="hold">
                            <p:stCondLst>
                              <p:cond delay="3000"/>
                            </p:stCondLst>
                            <p:childTnLst>
                              <p:par>
                                <p:cTn id="30" presetID="34" presetClass="entr" presetSubtype="0" fill="hold" nodeType="afterEffect">
                                  <p:stCondLst>
                                    <p:cond delay="0"/>
                                  </p:stCondLst>
                                  <p:childTnLst>
                                    <p:set>
                                      <p:cBhvr>
                                        <p:cTn id="31" dur="1" fill="hold">
                                          <p:stCondLst>
                                            <p:cond delay="0"/>
                                          </p:stCondLst>
                                        </p:cTn>
                                        <p:tgtEl>
                                          <p:spTgt spid="11">
                                            <p:txEl>
                                              <p:pRg st="5" end="5"/>
                                            </p:txEl>
                                          </p:spTgt>
                                        </p:tgtEl>
                                        <p:attrNameLst>
                                          <p:attrName>style.visibility</p:attrName>
                                        </p:attrNameLst>
                                      </p:cBhvr>
                                      <p:to>
                                        <p:strVal val="visible"/>
                                      </p:to>
                                    </p:set>
                                    <p:anim from="(-#ppt_w/2)" to="(#ppt_x)" calcmode="lin" valueType="num">
                                      <p:cBhvr>
                                        <p:cTn id="32" dur="600" fill="hold">
                                          <p:stCondLst>
                                            <p:cond delay="0"/>
                                          </p:stCondLst>
                                        </p:cTn>
                                        <p:tgtEl>
                                          <p:spTgt spid="11">
                                            <p:txEl>
                                              <p:pRg st="5" end="5"/>
                                            </p:txEl>
                                          </p:spTgt>
                                        </p:tgtEl>
                                        <p:attrNameLst>
                                          <p:attrName>ppt_x</p:attrName>
                                        </p:attrNameLst>
                                      </p:cBhvr>
                                    </p:anim>
                                    <p:anim from="0" to="-1.0" calcmode="lin" valueType="num">
                                      <p:cBhvr>
                                        <p:cTn id="33" dur="200" decel="50000" autoRev="1" fill="hold">
                                          <p:stCondLst>
                                            <p:cond delay="600"/>
                                          </p:stCondLst>
                                        </p:cTn>
                                        <p:tgtEl>
                                          <p:spTgt spid="11">
                                            <p:txEl>
                                              <p:pRg st="5" end="5"/>
                                            </p:txEl>
                                          </p:spTgt>
                                        </p:tgtEl>
                                        <p:attrNameLst>
                                          <p:attrName>xshear</p:attrName>
                                        </p:attrNameLst>
                                      </p:cBhvr>
                                    </p:anim>
                                    <p:animScale>
                                      <p:cBhvr>
                                        <p:cTn id="34" dur="200" decel="100000" autoRev="1" fill="hold">
                                          <p:stCondLst>
                                            <p:cond delay="600"/>
                                          </p:stCondLst>
                                        </p:cTn>
                                        <p:tgtEl>
                                          <p:spTgt spid="11">
                                            <p:txEl>
                                              <p:pRg st="5" end="5"/>
                                            </p:txEl>
                                          </p:spTgt>
                                        </p:tgtEl>
                                      </p:cBhvr>
                                      <p:from x="100000" y="100000"/>
                                      <p:to x="80000" y="100000"/>
                                    </p:animScale>
                                    <p:anim by="(#ppt_h/3+#ppt_w*0.1)" calcmode="lin" valueType="num">
                                      <p:cBhvr additive="sum">
                                        <p:cTn id="35" dur="200" decel="100000" autoRev="1" fill="hold">
                                          <p:stCondLst>
                                            <p:cond delay="600"/>
                                          </p:stCondLst>
                                        </p:cTn>
                                        <p:tgtEl>
                                          <p:spTgt spid="11">
                                            <p:txEl>
                                              <p:pRg st="5" end="5"/>
                                            </p:txEl>
                                          </p:spTgt>
                                        </p:tgtEl>
                                        <p:attrNameLst>
                                          <p:attrName>ppt_x</p:attrName>
                                        </p:attrNameLst>
                                      </p:cBhvr>
                                    </p:anim>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1000"/>
                                        <p:tgtEl>
                                          <p:spTgt spid="14"/>
                                        </p:tgtEl>
                                      </p:cBhvr>
                                    </p:animEffect>
                                  </p:childTnLst>
                                </p:cTn>
                              </p:par>
                            </p:childTnLst>
                          </p:cTn>
                        </p:par>
                        <p:par>
                          <p:cTn id="40" fill="hold">
                            <p:stCondLst>
                              <p:cond delay="5000"/>
                            </p:stCondLst>
                            <p:childTnLst>
                              <p:par>
                                <p:cTn id="41" presetID="34" presetClass="entr" presetSubtype="0" fill="hold" nodeType="afterEffect">
                                  <p:stCondLst>
                                    <p:cond delay="0"/>
                                  </p:stCondLst>
                                  <p:childTnLst>
                                    <p:set>
                                      <p:cBhvr>
                                        <p:cTn id="42" dur="1" fill="hold">
                                          <p:stCondLst>
                                            <p:cond delay="0"/>
                                          </p:stCondLst>
                                        </p:cTn>
                                        <p:tgtEl>
                                          <p:spTgt spid="11">
                                            <p:txEl>
                                              <p:pRg st="8" end="8"/>
                                            </p:txEl>
                                          </p:spTgt>
                                        </p:tgtEl>
                                        <p:attrNameLst>
                                          <p:attrName>style.visibility</p:attrName>
                                        </p:attrNameLst>
                                      </p:cBhvr>
                                      <p:to>
                                        <p:strVal val="visible"/>
                                      </p:to>
                                    </p:set>
                                    <p:anim from="(-#ppt_w/2)" to="(#ppt_x)" calcmode="lin" valueType="num">
                                      <p:cBhvr>
                                        <p:cTn id="43" dur="600" fill="hold">
                                          <p:stCondLst>
                                            <p:cond delay="0"/>
                                          </p:stCondLst>
                                        </p:cTn>
                                        <p:tgtEl>
                                          <p:spTgt spid="11">
                                            <p:txEl>
                                              <p:pRg st="8" end="8"/>
                                            </p:txEl>
                                          </p:spTgt>
                                        </p:tgtEl>
                                        <p:attrNameLst>
                                          <p:attrName>ppt_x</p:attrName>
                                        </p:attrNameLst>
                                      </p:cBhvr>
                                    </p:anim>
                                    <p:anim from="0" to="-1.0" calcmode="lin" valueType="num">
                                      <p:cBhvr>
                                        <p:cTn id="44" dur="200" decel="50000" autoRev="1" fill="hold">
                                          <p:stCondLst>
                                            <p:cond delay="600"/>
                                          </p:stCondLst>
                                        </p:cTn>
                                        <p:tgtEl>
                                          <p:spTgt spid="11">
                                            <p:txEl>
                                              <p:pRg st="8" end="8"/>
                                            </p:txEl>
                                          </p:spTgt>
                                        </p:tgtEl>
                                        <p:attrNameLst>
                                          <p:attrName>xshear</p:attrName>
                                        </p:attrNameLst>
                                      </p:cBhvr>
                                    </p:anim>
                                    <p:animScale>
                                      <p:cBhvr>
                                        <p:cTn id="45" dur="200" decel="100000" autoRev="1" fill="hold">
                                          <p:stCondLst>
                                            <p:cond delay="600"/>
                                          </p:stCondLst>
                                        </p:cTn>
                                        <p:tgtEl>
                                          <p:spTgt spid="11">
                                            <p:txEl>
                                              <p:pRg st="8" end="8"/>
                                            </p:txEl>
                                          </p:spTgt>
                                        </p:tgtEl>
                                      </p:cBhvr>
                                      <p:from x="100000" y="100000"/>
                                      <p:to x="80000" y="100000"/>
                                    </p:animScale>
                                    <p:anim by="(#ppt_h/3+#ppt_w*0.1)" calcmode="lin" valueType="num">
                                      <p:cBhvr additive="sum">
                                        <p:cTn id="46" dur="200" decel="100000" autoRev="1" fill="hold">
                                          <p:stCondLst>
                                            <p:cond delay="600"/>
                                          </p:stCondLst>
                                        </p:cTn>
                                        <p:tgtEl>
                                          <p:spTgt spid="11">
                                            <p:txEl>
                                              <p:pRg st="8" end="8"/>
                                            </p:txEl>
                                          </p:spTgt>
                                        </p:tgtEl>
                                        <p:attrNameLst>
                                          <p:attrName>ppt_x</p:attrName>
                                        </p:attrNameLst>
                                      </p:cBhvr>
                                    </p:anim>
                                  </p:childTnLst>
                                </p:cTn>
                              </p:par>
                            </p:childTnLst>
                          </p:cTn>
                        </p:par>
                        <p:par>
                          <p:cTn id="47" fill="hold">
                            <p:stCondLst>
                              <p:cond delay="6000"/>
                            </p:stCondLst>
                            <p:childTnLst>
                              <p:par>
                                <p:cTn id="48" presetID="10" presetClass="entr" presetSubtype="0" fill="hold"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107504" y="188640"/>
            <a:ext cx="5040560" cy="369332"/>
          </a:xfrm>
          <a:prstGeom prst="rect">
            <a:avLst/>
          </a:prstGeom>
          <a:noFill/>
        </p:spPr>
        <p:txBody>
          <a:bodyPr wrap="square" rtlCol="0">
            <a:spAutoFit/>
          </a:bodyPr>
          <a:lstStyle/>
          <a:p>
            <a:r>
              <a:rPr lang="fr-FR" b="1" dirty="0" smtClean="0">
                <a:solidFill>
                  <a:srgbClr val="00B050"/>
                </a:solidFill>
                <a:latin typeface="Arial" pitchFamily="34" charset="0"/>
                <a:cs typeface="Arial" pitchFamily="34" charset="0"/>
              </a:rPr>
              <a:t>5/ </a:t>
            </a:r>
            <a:r>
              <a:rPr lang="fr-FR" b="1" u="sng" dirty="0" smtClean="0">
                <a:solidFill>
                  <a:srgbClr val="00B050"/>
                </a:solidFill>
                <a:latin typeface="Arial" pitchFamily="34" charset="0"/>
                <a:cs typeface="Arial" pitchFamily="34" charset="0"/>
              </a:rPr>
              <a:t>Topologie d’une installation KNX</a:t>
            </a:r>
            <a:r>
              <a:rPr lang="fr-FR" b="1" dirty="0" smtClean="0">
                <a:solidFill>
                  <a:srgbClr val="00B050"/>
                </a:solidFill>
                <a:latin typeface="Arial" pitchFamily="34" charset="0"/>
                <a:cs typeface="Arial" pitchFamily="34" charset="0"/>
              </a:rPr>
              <a:t>:</a:t>
            </a:r>
            <a:endParaRPr lang="fr-FR" b="1" dirty="0">
              <a:solidFill>
                <a:srgbClr val="00B050"/>
              </a:solidFill>
              <a:latin typeface="Arial" pitchFamily="34" charset="0"/>
              <a:cs typeface="Arial" pitchFamily="34" charset="0"/>
            </a:endParaRPr>
          </a:p>
        </p:txBody>
      </p:sp>
      <p:sp>
        <p:nvSpPr>
          <p:cNvPr id="3" name="Espace réservé du numéro de diapositive 2"/>
          <p:cNvSpPr>
            <a:spLocks noGrp="1"/>
          </p:cNvSpPr>
          <p:nvPr>
            <p:ph type="sldNum" sz="quarter" idx="4294967295"/>
          </p:nvPr>
        </p:nvSpPr>
        <p:spPr>
          <a:xfrm>
            <a:off x="8639944" y="6492875"/>
            <a:ext cx="504056" cy="365125"/>
          </a:xfrm>
        </p:spPr>
        <p:txBody>
          <a:bodyPr/>
          <a:lstStyle/>
          <a:p>
            <a:fld id="{FC5AF07A-2128-4901-9549-20CA33A2CA02}" type="slidenum">
              <a:rPr lang="fr-FR" b="1" smtClean="0">
                <a:solidFill>
                  <a:schemeClr val="tx2"/>
                </a:solidFill>
                <a:cs typeface="Aharoni" pitchFamily="2" charset="-79"/>
              </a:rPr>
              <a:pPr/>
              <a:t>10</a:t>
            </a:fld>
            <a:endParaRPr lang="fr-FR" b="1" dirty="0">
              <a:solidFill>
                <a:schemeClr val="tx2"/>
              </a:solidFill>
              <a:cs typeface="Aharoni" pitchFamily="2" charset="-79"/>
            </a:endParaRPr>
          </a:p>
        </p:txBody>
      </p:sp>
      <p:pic>
        <p:nvPicPr>
          <p:cNvPr id="3074" name="Picture 2"/>
          <p:cNvPicPr>
            <a:picLocks noChangeAspect="1" noChangeArrowheads="1"/>
          </p:cNvPicPr>
          <p:nvPr/>
        </p:nvPicPr>
        <p:blipFill>
          <a:blip r:embed="rId2" cstate="print"/>
          <a:srcRect/>
          <a:stretch>
            <a:fillRect/>
          </a:stretch>
        </p:blipFill>
        <p:spPr bwMode="auto">
          <a:xfrm>
            <a:off x="467544" y="692696"/>
            <a:ext cx="4104456" cy="4185733"/>
          </a:xfrm>
          <a:prstGeom prst="rect">
            <a:avLst/>
          </a:prstGeom>
          <a:noFill/>
          <a:ln w="9525">
            <a:noFill/>
            <a:miter lim="800000"/>
            <a:headEnd/>
            <a:tailEnd/>
          </a:ln>
        </p:spPr>
      </p:pic>
      <p:sp>
        <p:nvSpPr>
          <p:cNvPr id="5" name="Rectangle 4"/>
          <p:cNvSpPr/>
          <p:nvPr/>
        </p:nvSpPr>
        <p:spPr>
          <a:xfrm>
            <a:off x="4644008" y="1052736"/>
            <a:ext cx="4248472" cy="1754326"/>
          </a:xfrm>
          <a:prstGeom prst="rect">
            <a:avLst/>
          </a:prstGeom>
        </p:spPr>
        <p:txBody>
          <a:bodyPr wrap="square">
            <a:spAutoFit/>
          </a:bodyPr>
          <a:lstStyle/>
          <a:p>
            <a:r>
              <a:rPr lang="fr-FR" b="1" dirty="0" smtClean="0">
                <a:solidFill>
                  <a:schemeClr val="tx1">
                    <a:lumMod val="75000"/>
                    <a:lumOff val="25000"/>
                  </a:schemeClr>
                </a:solidFill>
              </a:rPr>
              <a:t>Le réseau KNX est hiérarchisé : sa plus petite unité, la «ligne de bus», peut accueillir jusqu’à 64 stations (participants)</a:t>
            </a:r>
            <a:r>
              <a:rPr lang="fr-FR" b="1" i="1" dirty="0" smtClean="0">
                <a:solidFill>
                  <a:schemeClr val="tx1">
                    <a:lumMod val="75000"/>
                    <a:lumOff val="25000"/>
                  </a:schemeClr>
                </a:solidFill>
              </a:rPr>
              <a:t>.</a:t>
            </a:r>
          </a:p>
          <a:p>
            <a:r>
              <a:rPr lang="fr-FR" b="1" dirty="0" smtClean="0">
                <a:solidFill>
                  <a:schemeClr val="tx1">
                    <a:lumMod val="75000"/>
                    <a:lumOff val="25000"/>
                  </a:schemeClr>
                </a:solidFill>
              </a:rPr>
              <a:t>Il est inutile de respecter un ordre prédéfini pour raccorder ces participants au bus.</a:t>
            </a:r>
          </a:p>
        </p:txBody>
      </p:sp>
      <p:sp>
        <p:nvSpPr>
          <p:cNvPr id="7" name="Rectangle 6"/>
          <p:cNvSpPr/>
          <p:nvPr/>
        </p:nvSpPr>
        <p:spPr>
          <a:xfrm>
            <a:off x="467544" y="4941168"/>
            <a:ext cx="8208912" cy="1200329"/>
          </a:xfrm>
          <a:prstGeom prst="rect">
            <a:avLst/>
          </a:prstGeom>
        </p:spPr>
        <p:txBody>
          <a:bodyPr wrap="square">
            <a:spAutoFit/>
          </a:bodyPr>
          <a:lstStyle/>
          <a:p>
            <a:r>
              <a:rPr lang="fr-FR" b="1" dirty="0" smtClean="0">
                <a:solidFill>
                  <a:schemeClr val="tx1">
                    <a:lumMod val="75000"/>
                    <a:lumOff val="25000"/>
                  </a:schemeClr>
                </a:solidFill>
              </a:rPr>
              <a:t>Le système EIB/KNX est décentralisé : une fois mis en route, il n’a pas besoin d’ordinateur ni d’automate pour piloter, surveiller et signaler les fonctions programmées. Toute l’«intelligence» est répartie et stockée dans les stations qui peuvent librement s’échanger des informations, sous forme de «télégrammes».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2000"/>
                                        <p:tgtEl>
                                          <p:spTgt spid="3074"/>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4"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from="(-#ppt_w/2)" to="(#ppt_x)" calcmode="lin" valueType="num">
                                      <p:cBhvr>
                                        <p:cTn id="18" dur="600" fill="hold">
                                          <p:stCondLst>
                                            <p:cond delay="0"/>
                                          </p:stCondLst>
                                        </p:cTn>
                                        <p:tgtEl>
                                          <p:spTgt spid="7"/>
                                        </p:tgtEl>
                                        <p:attrNameLst>
                                          <p:attrName>ppt_x</p:attrName>
                                        </p:attrNameLst>
                                      </p:cBhvr>
                                    </p:anim>
                                    <p:anim from="0" to="-1.0" calcmode="lin" valueType="num">
                                      <p:cBhvr>
                                        <p:cTn id="19" dur="200" decel="50000" autoRev="1" fill="hold">
                                          <p:stCondLst>
                                            <p:cond delay="600"/>
                                          </p:stCondLst>
                                        </p:cTn>
                                        <p:tgtEl>
                                          <p:spTgt spid="7"/>
                                        </p:tgtEl>
                                        <p:attrNameLst>
                                          <p:attrName>xshear</p:attrName>
                                        </p:attrNameLst>
                                      </p:cBhvr>
                                    </p:anim>
                                    <p:animScale>
                                      <p:cBhvr>
                                        <p:cTn id="20" dur="200" decel="100000" autoRev="1" fill="hold">
                                          <p:stCondLst>
                                            <p:cond delay="600"/>
                                          </p:stCondLst>
                                        </p:cTn>
                                        <p:tgtEl>
                                          <p:spTgt spid="7"/>
                                        </p:tgtEl>
                                      </p:cBhvr>
                                      <p:from x="100000" y="100000"/>
                                      <p:to x="80000" y="100000"/>
                                    </p:animScale>
                                    <p:anim by="(#ppt_h/3+#ppt_w*0.1)" calcmode="lin" valueType="num">
                                      <p:cBhvr additive="sum">
                                        <p:cTn id="21" dur="200" decel="100000" autoRev="1" fill="hold">
                                          <p:stCondLst>
                                            <p:cond delay="600"/>
                                          </p:stCondLst>
                                        </p:cTn>
                                        <p:tgtEl>
                                          <p:spTgt spid="7"/>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4294967295"/>
          </p:nvPr>
        </p:nvSpPr>
        <p:spPr>
          <a:xfrm>
            <a:off x="8639944" y="6492875"/>
            <a:ext cx="504056" cy="365125"/>
          </a:xfrm>
        </p:spPr>
        <p:txBody>
          <a:bodyPr/>
          <a:lstStyle/>
          <a:p>
            <a:fld id="{FC5AF07A-2128-4901-9549-20CA33A2CA02}" type="slidenum">
              <a:rPr lang="fr-FR" b="1" smtClean="0">
                <a:solidFill>
                  <a:schemeClr val="tx2"/>
                </a:solidFill>
                <a:cs typeface="Aharoni" pitchFamily="2" charset="-79"/>
              </a:rPr>
              <a:pPr/>
              <a:t>11</a:t>
            </a:fld>
            <a:endParaRPr lang="fr-FR" b="1" dirty="0">
              <a:solidFill>
                <a:schemeClr val="tx2"/>
              </a:solidFill>
              <a:cs typeface="Aharoni" pitchFamily="2" charset="-79"/>
            </a:endParaRPr>
          </a:p>
        </p:txBody>
      </p:sp>
      <p:sp>
        <p:nvSpPr>
          <p:cNvPr id="4" name="ZoneTexte 3"/>
          <p:cNvSpPr txBox="1"/>
          <p:nvPr/>
        </p:nvSpPr>
        <p:spPr>
          <a:xfrm>
            <a:off x="107504" y="188640"/>
            <a:ext cx="5040560" cy="369332"/>
          </a:xfrm>
          <a:prstGeom prst="rect">
            <a:avLst/>
          </a:prstGeom>
          <a:noFill/>
        </p:spPr>
        <p:txBody>
          <a:bodyPr wrap="square" rtlCol="0">
            <a:spAutoFit/>
          </a:bodyPr>
          <a:lstStyle/>
          <a:p>
            <a:r>
              <a:rPr lang="fr-FR" b="1" dirty="0" smtClean="0">
                <a:solidFill>
                  <a:srgbClr val="00B050"/>
                </a:solidFill>
                <a:latin typeface="Arial" pitchFamily="34" charset="0"/>
                <a:cs typeface="Arial" pitchFamily="34" charset="0"/>
              </a:rPr>
              <a:t>5/ </a:t>
            </a:r>
            <a:r>
              <a:rPr lang="fr-FR" b="1" u="sng" dirty="0" smtClean="0">
                <a:solidFill>
                  <a:srgbClr val="00B050"/>
                </a:solidFill>
                <a:latin typeface="Arial" pitchFamily="34" charset="0"/>
                <a:cs typeface="Arial" pitchFamily="34" charset="0"/>
              </a:rPr>
              <a:t>Topologie d’une installation KNX</a:t>
            </a:r>
            <a:r>
              <a:rPr lang="fr-FR" b="1" dirty="0" smtClean="0">
                <a:solidFill>
                  <a:srgbClr val="00B050"/>
                </a:solidFill>
                <a:latin typeface="Arial" pitchFamily="34" charset="0"/>
                <a:cs typeface="Arial" pitchFamily="34" charset="0"/>
              </a:rPr>
              <a:t>:</a:t>
            </a:r>
            <a:endParaRPr lang="fr-FR" b="1" dirty="0">
              <a:solidFill>
                <a:srgbClr val="00B050"/>
              </a:solidFill>
              <a:latin typeface="Arial" pitchFamily="34" charset="0"/>
              <a:cs typeface="Arial" pitchFamily="34" charset="0"/>
            </a:endParaRPr>
          </a:p>
        </p:txBody>
      </p:sp>
      <p:sp>
        <p:nvSpPr>
          <p:cNvPr id="5" name="Rectangle 4"/>
          <p:cNvSpPr/>
          <p:nvPr/>
        </p:nvSpPr>
        <p:spPr>
          <a:xfrm>
            <a:off x="323528" y="620688"/>
            <a:ext cx="8352928" cy="1754326"/>
          </a:xfrm>
          <a:prstGeom prst="rect">
            <a:avLst/>
          </a:prstGeom>
        </p:spPr>
        <p:txBody>
          <a:bodyPr wrap="square">
            <a:spAutoFit/>
          </a:bodyPr>
          <a:lstStyle/>
          <a:p>
            <a:r>
              <a:rPr lang="fr-FR" b="1" dirty="0" smtClean="0">
                <a:solidFill>
                  <a:schemeClr val="tx1">
                    <a:lumMod val="75000"/>
                    <a:lumOff val="25000"/>
                  </a:schemeClr>
                </a:solidFill>
              </a:rPr>
              <a:t>Le câble de bus peut combiner deux topologies, linéaire et étoilée, et se déployer sur 15 lignes pour former une «zone» reliée par un «coupleur de ligne». Une installation peut à son tour aligner 15 zones, raccordées par autant de «coupleurs de zone», sur une «dorsale».</a:t>
            </a:r>
          </a:p>
          <a:p>
            <a:r>
              <a:rPr lang="fr-FR" b="1" dirty="0" smtClean="0">
                <a:solidFill>
                  <a:schemeClr val="tx1">
                    <a:lumMod val="75000"/>
                    <a:lumOff val="25000"/>
                  </a:schemeClr>
                </a:solidFill>
              </a:rPr>
              <a:t>Cette hiérarchisation facilite la visibilité et l’extension du système qui totalise ainsi jusqu’à 14 400 participants sans répéteurs et plus de 60 000 avec répéteurs !</a:t>
            </a:r>
          </a:p>
        </p:txBody>
      </p:sp>
      <p:pic>
        <p:nvPicPr>
          <p:cNvPr id="4098" name="Picture 2"/>
          <p:cNvPicPr>
            <a:picLocks noChangeAspect="1" noChangeArrowheads="1"/>
          </p:cNvPicPr>
          <p:nvPr/>
        </p:nvPicPr>
        <p:blipFill>
          <a:blip r:embed="rId2" cstate="print"/>
          <a:srcRect/>
          <a:stretch>
            <a:fillRect/>
          </a:stretch>
        </p:blipFill>
        <p:spPr bwMode="auto">
          <a:xfrm>
            <a:off x="971600" y="2348880"/>
            <a:ext cx="7992888" cy="42672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fade">
                                      <p:cBhvr>
                                        <p:cTn id="13" dur="1000"/>
                                        <p:tgtEl>
                                          <p:spTgt spid="5">
                                            <p:txEl>
                                              <p:pRg st="1" end="1"/>
                                            </p:txEl>
                                          </p:spTgt>
                                        </p:tgtEl>
                                      </p:cBhvr>
                                    </p:animEffect>
                                    <p:anim calcmode="lin" valueType="num">
                                      <p:cBhvr>
                                        <p:cTn id="14"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5">
                                            <p:txEl>
                                              <p:pRg st="1" end="1"/>
                                            </p:txEl>
                                          </p:spTgt>
                                        </p:tgtEl>
                                        <p:attrNameLst>
                                          <p:attrName>ppt_y</p:attrName>
                                        </p:attrNameLst>
                                      </p:cBhvr>
                                      <p:tavLst>
                                        <p:tav tm="0">
                                          <p:val>
                                            <p:strVal val="#ppt_y+.1"/>
                                          </p:val>
                                        </p:tav>
                                        <p:tav tm="100000">
                                          <p:val>
                                            <p:strVal val="#ppt_y"/>
                                          </p:val>
                                        </p:tav>
                                      </p:tavLst>
                                    </p:anim>
                                  </p:childTnLst>
                                </p:cTn>
                              </p:par>
                              <p:par>
                                <p:cTn id="16" presetID="53" presetClass="entr" presetSubtype="0" fill="hold" nodeType="withEffect">
                                  <p:stCondLst>
                                    <p:cond delay="0"/>
                                  </p:stCondLst>
                                  <p:childTnLst>
                                    <p:set>
                                      <p:cBhvr>
                                        <p:cTn id="17" dur="1" fill="hold">
                                          <p:stCondLst>
                                            <p:cond delay="0"/>
                                          </p:stCondLst>
                                        </p:cTn>
                                        <p:tgtEl>
                                          <p:spTgt spid="4098"/>
                                        </p:tgtEl>
                                        <p:attrNameLst>
                                          <p:attrName>style.visibility</p:attrName>
                                        </p:attrNameLst>
                                      </p:cBhvr>
                                      <p:to>
                                        <p:strVal val="visible"/>
                                      </p:to>
                                    </p:set>
                                    <p:anim calcmode="lin" valueType="num">
                                      <p:cBhvr>
                                        <p:cTn id="18" dur="2000" fill="hold"/>
                                        <p:tgtEl>
                                          <p:spTgt spid="4098"/>
                                        </p:tgtEl>
                                        <p:attrNameLst>
                                          <p:attrName>ppt_w</p:attrName>
                                        </p:attrNameLst>
                                      </p:cBhvr>
                                      <p:tavLst>
                                        <p:tav tm="0">
                                          <p:val>
                                            <p:fltVal val="0"/>
                                          </p:val>
                                        </p:tav>
                                        <p:tav tm="100000">
                                          <p:val>
                                            <p:strVal val="#ppt_w"/>
                                          </p:val>
                                        </p:tav>
                                      </p:tavLst>
                                    </p:anim>
                                    <p:anim calcmode="lin" valueType="num">
                                      <p:cBhvr>
                                        <p:cTn id="19" dur="2000" fill="hold"/>
                                        <p:tgtEl>
                                          <p:spTgt spid="4098"/>
                                        </p:tgtEl>
                                        <p:attrNameLst>
                                          <p:attrName>ppt_h</p:attrName>
                                        </p:attrNameLst>
                                      </p:cBhvr>
                                      <p:tavLst>
                                        <p:tav tm="0">
                                          <p:val>
                                            <p:fltVal val="0"/>
                                          </p:val>
                                        </p:tav>
                                        <p:tav tm="100000">
                                          <p:val>
                                            <p:strVal val="#ppt_h"/>
                                          </p:val>
                                        </p:tav>
                                      </p:tavLst>
                                    </p:anim>
                                    <p:animEffect transition="in" filter="fade">
                                      <p:cBhvr>
                                        <p:cTn id="20"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4294967295"/>
          </p:nvPr>
        </p:nvSpPr>
        <p:spPr>
          <a:xfrm>
            <a:off x="8639944" y="6492875"/>
            <a:ext cx="504056" cy="365125"/>
          </a:xfrm>
        </p:spPr>
        <p:txBody>
          <a:bodyPr/>
          <a:lstStyle/>
          <a:p>
            <a:fld id="{FC5AF07A-2128-4901-9549-20CA33A2CA02}" type="slidenum">
              <a:rPr lang="fr-FR" b="1" smtClean="0">
                <a:solidFill>
                  <a:schemeClr val="tx2"/>
                </a:solidFill>
                <a:cs typeface="Aharoni" pitchFamily="2" charset="-79"/>
              </a:rPr>
              <a:pPr/>
              <a:t>12</a:t>
            </a:fld>
            <a:endParaRPr lang="fr-FR" b="1" dirty="0">
              <a:solidFill>
                <a:schemeClr val="tx2"/>
              </a:solidFill>
              <a:cs typeface="Aharoni" pitchFamily="2" charset="-79"/>
            </a:endParaRPr>
          </a:p>
        </p:txBody>
      </p:sp>
      <p:sp>
        <p:nvSpPr>
          <p:cNvPr id="5" name="ZoneTexte 4"/>
          <p:cNvSpPr txBox="1"/>
          <p:nvPr/>
        </p:nvSpPr>
        <p:spPr>
          <a:xfrm>
            <a:off x="107504" y="188640"/>
            <a:ext cx="5040560" cy="369332"/>
          </a:xfrm>
          <a:prstGeom prst="rect">
            <a:avLst/>
          </a:prstGeom>
          <a:noFill/>
        </p:spPr>
        <p:txBody>
          <a:bodyPr wrap="square" rtlCol="0">
            <a:spAutoFit/>
          </a:bodyPr>
          <a:lstStyle/>
          <a:p>
            <a:r>
              <a:rPr lang="fr-FR" b="1" dirty="0" smtClean="0">
                <a:solidFill>
                  <a:srgbClr val="00B050"/>
                </a:solidFill>
                <a:latin typeface="Arial" pitchFamily="34" charset="0"/>
                <a:cs typeface="Arial" pitchFamily="34" charset="0"/>
              </a:rPr>
              <a:t>5/ </a:t>
            </a:r>
            <a:r>
              <a:rPr lang="fr-FR" b="1" u="sng" dirty="0" smtClean="0">
                <a:solidFill>
                  <a:srgbClr val="00B050"/>
                </a:solidFill>
                <a:latin typeface="Arial" pitchFamily="34" charset="0"/>
                <a:cs typeface="Arial" pitchFamily="34" charset="0"/>
              </a:rPr>
              <a:t>Topologie d’une installation KNX</a:t>
            </a:r>
            <a:r>
              <a:rPr lang="fr-FR" b="1" dirty="0" smtClean="0">
                <a:solidFill>
                  <a:srgbClr val="00B050"/>
                </a:solidFill>
                <a:latin typeface="Arial" pitchFamily="34" charset="0"/>
                <a:cs typeface="Arial" pitchFamily="34" charset="0"/>
              </a:rPr>
              <a:t>:</a:t>
            </a:r>
            <a:endParaRPr lang="fr-FR" b="1" dirty="0">
              <a:solidFill>
                <a:srgbClr val="00B050"/>
              </a:solidFill>
              <a:latin typeface="Arial" pitchFamily="34" charset="0"/>
              <a:cs typeface="Arial" pitchFamily="34" charset="0"/>
            </a:endParaRPr>
          </a:p>
        </p:txBody>
      </p:sp>
      <p:sp>
        <p:nvSpPr>
          <p:cNvPr id="7" name="Rectangle 6"/>
          <p:cNvSpPr/>
          <p:nvPr/>
        </p:nvSpPr>
        <p:spPr>
          <a:xfrm>
            <a:off x="395536" y="908720"/>
            <a:ext cx="4176464" cy="1200329"/>
          </a:xfrm>
          <a:prstGeom prst="rect">
            <a:avLst/>
          </a:prstGeom>
        </p:spPr>
        <p:txBody>
          <a:bodyPr wrap="square">
            <a:spAutoFit/>
          </a:bodyPr>
          <a:lstStyle/>
          <a:p>
            <a:r>
              <a:rPr lang="fr-FR" b="1" dirty="0" smtClean="0">
                <a:solidFill>
                  <a:schemeClr val="tx1">
                    <a:lumMod val="75000"/>
                    <a:lumOff val="25000"/>
                  </a:schemeClr>
                </a:solidFill>
              </a:rPr>
              <a:t>Le câble de bus EIB/KNX peut combiner trois topologies (linéaire, étoilée et arborescente), sans nécessiter de résistance de terminaison.</a:t>
            </a:r>
          </a:p>
        </p:txBody>
      </p:sp>
      <p:pic>
        <p:nvPicPr>
          <p:cNvPr id="5123" name="Picture 3"/>
          <p:cNvPicPr>
            <a:picLocks noChangeAspect="1" noChangeArrowheads="1"/>
          </p:cNvPicPr>
          <p:nvPr/>
        </p:nvPicPr>
        <p:blipFill>
          <a:blip r:embed="rId2" cstate="print"/>
          <a:srcRect/>
          <a:stretch>
            <a:fillRect/>
          </a:stretch>
        </p:blipFill>
        <p:spPr bwMode="auto">
          <a:xfrm>
            <a:off x="4427984" y="692696"/>
            <a:ext cx="4499992" cy="1760867"/>
          </a:xfrm>
          <a:prstGeom prst="rect">
            <a:avLst/>
          </a:prstGeom>
          <a:noFill/>
          <a:ln w="9525">
            <a:noFill/>
            <a:miter lim="800000"/>
            <a:headEnd/>
            <a:tailEnd/>
          </a:ln>
        </p:spPr>
      </p:pic>
      <p:pic>
        <p:nvPicPr>
          <p:cNvPr id="5124" name="Picture 4"/>
          <p:cNvPicPr>
            <a:picLocks noChangeAspect="1" noChangeArrowheads="1"/>
          </p:cNvPicPr>
          <p:nvPr/>
        </p:nvPicPr>
        <p:blipFill>
          <a:blip r:embed="rId3" cstate="print"/>
          <a:srcRect/>
          <a:stretch>
            <a:fillRect/>
          </a:stretch>
        </p:blipFill>
        <p:spPr bwMode="auto">
          <a:xfrm>
            <a:off x="323528" y="2492896"/>
            <a:ext cx="8604448" cy="389222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from="(-#ppt_w/2)" to="(#ppt_x)" calcmode="lin" valueType="num">
                                      <p:cBhvr>
                                        <p:cTn id="7" dur="600" fill="hold">
                                          <p:stCondLst>
                                            <p:cond delay="0"/>
                                          </p:stCondLst>
                                        </p:cTn>
                                        <p:tgtEl>
                                          <p:spTgt spid="7"/>
                                        </p:tgtEl>
                                        <p:attrNameLst>
                                          <p:attrName>ppt_x</p:attrName>
                                        </p:attrNameLst>
                                      </p:cBhvr>
                                    </p:anim>
                                    <p:anim from="0" to="-1.0" calcmode="lin" valueType="num">
                                      <p:cBhvr>
                                        <p:cTn id="8" dur="200" decel="50000" autoRev="1" fill="hold">
                                          <p:stCondLst>
                                            <p:cond delay="600"/>
                                          </p:stCondLst>
                                        </p:cTn>
                                        <p:tgtEl>
                                          <p:spTgt spid="7"/>
                                        </p:tgtEl>
                                        <p:attrNameLst>
                                          <p:attrName>xshear</p:attrName>
                                        </p:attrNameLst>
                                      </p:cBhvr>
                                    </p:anim>
                                    <p:animScale>
                                      <p:cBhvr>
                                        <p:cTn id="9" dur="200" decel="100000" autoRev="1" fill="hold">
                                          <p:stCondLst>
                                            <p:cond delay="600"/>
                                          </p:stCondLst>
                                        </p:cTn>
                                        <p:tgtEl>
                                          <p:spTgt spid="7"/>
                                        </p:tgtEl>
                                      </p:cBhvr>
                                      <p:from x="100000" y="100000"/>
                                      <p:to x="80000" y="100000"/>
                                    </p:animScale>
                                    <p:anim by="(#ppt_h/3+#ppt_w*0.1)" calcmode="lin" valueType="num">
                                      <p:cBhvr additive="sum">
                                        <p:cTn id="10" dur="200" decel="100000" autoRev="1" fill="hold">
                                          <p:stCondLst>
                                            <p:cond delay="600"/>
                                          </p:stCondLst>
                                        </p:cTn>
                                        <p:tgtEl>
                                          <p:spTgt spid="7"/>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53" presetClass="entr" presetSubtype="0" fill="hold" nodeType="clickEffect">
                                  <p:stCondLst>
                                    <p:cond delay="0"/>
                                  </p:stCondLst>
                                  <p:childTnLst>
                                    <p:set>
                                      <p:cBhvr>
                                        <p:cTn id="14" dur="1" fill="hold">
                                          <p:stCondLst>
                                            <p:cond delay="0"/>
                                          </p:stCondLst>
                                        </p:cTn>
                                        <p:tgtEl>
                                          <p:spTgt spid="5123"/>
                                        </p:tgtEl>
                                        <p:attrNameLst>
                                          <p:attrName>style.visibility</p:attrName>
                                        </p:attrNameLst>
                                      </p:cBhvr>
                                      <p:to>
                                        <p:strVal val="visible"/>
                                      </p:to>
                                    </p:set>
                                    <p:anim calcmode="lin" valueType="num">
                                      <p:cBhvr>
                                        <p:cTn id="15" dur="500" fill="hold"/>
                                        <p:tgtEl>
                                          <p:spTgt spid="5123"/>
                                        </p:tgtEl>
                                        <p:attrNameLst>
                                          <p:attrName>ppt_w</p:attrName>
                                        </p:attrNameLst>
                                      </p:cBhvr>
                                      <p:tavLst>
                                        <p:tav tm="0">
                                          <p:val>
                                            <p:fltVal val="0"/>
                                          </p:val>
                                        </p:tav>
                                        <p:tav tm="100000">
                                          <p:val>
                                            <p:strVal val="#ppt_w"/>
                                          </p:val>
                                        </p:tav>
                                      </p:tavLst>
                                    </p:anim>
                                    <p:anim calcmode="lin" valueType="num">
                                      <p:cBhvr>
                                        <p:cTn id="16" dur="500" fill="hold"/>
                                        <p:tgtEl>
                                          <p:spTgt spid="5123"/>
                                        </p:tgtEl>
                                        <p:attrNameLst>
                                          <p:attrName>ppt_h</p:attrName>
                                        </p:attrNameLst>
                                      </p:cBhvr>
                                      <p:tavLst>
                                        <p:tav tm="0">
                                          <p:val>
                                            <p:fltVal val="0"/>
                                          </p:val>
                                        </p:tav>
                                        <p:tav tm="100000">
                                          <p:val>
                                            <p:strVal val="#ppt_h"/>
                                          </p:val>
                                        </p:tav>
                                      </p:tavLst>
                                    </p:anim>
                                    <p:animEffect transition="in" filter="fade">
                                      <p:cBhvr>
                                        <p:cTn id="17" dur="5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107504" y="188640"/>
            <a:ext cx="3312368" cy="369332"/>
          </a:xfrm>
          <a:prstGeom prst="rect">
            <a:avLst/>
          </a:prstGeom>
          <a:noFill/>
        </p:spPr>
        <p:txBody>
          <a:bodyPr wrap="square" rtlCol="0">
            <a:spAutoFit/>
          </a:bodyPr>
          <a:lstStyle/>
          <a:p>
            <a:r>
              <a:rPr lang="fr-FR" b="1" dirty="0" smtClean="0">
                <a:solidFill>
                  <a:srgbClr val="00B050"/>
                </a:solidFill>
                <a:latin typeface="Arial" pitchFamily="34" charset="0"/>
                <a:cs typeface="Arial" pitchFamily="34" charset="0"/>
              </a:rPr>
              <a:t>6/ </a:t>
            </a:r>
            <a:r>
              <a:rPr lang="fr-FR" b="1" u="sng" dirty="0" smtClean="0">
                <a:solidFill>
                  <a:srgbClr val="00B050"/>
                </a:solidFill>
                <a:latin typeface="Arial" pitchFamily="34" charset="0"/>
                <a:cs typeface="Arial" pitchFamily="34" charset="0"/>
              </a:rPr>
              <a:t>Exemple de composants </a:t>
            </a:r>
            <a:r>
              <a:rPr lang="fr-FR" b="1" dirty="0" smtClean="0">
                <a:solidFill>
                  <a:srgbClr val="00B050"/>
                </a:solidFill>
                <a:latin typeface="Arial" pitchFamily="34" charset="0"/>
                <a:cs typeface="Arial" pitchFamily="34" charset="0"/>
              </a:rPr>
              <a:t>:</a:t>
            </a:r>
            <a:endParaRPr lang="fr-FR" b="1" dirty="0">
              <a:solidFill>
                <a:srgbClr val="00B050"/>
              </a:solidFill>
              <a:latin typeface="Arial" pitchFamily="34" charset="0"/>
              <a:cs typeface="Arial" pitchFamily="34" charset="0"/>
            </a:endParaRPr>
          </a:p>
        </p:txBody>
      </p:sp>
      <p:sp>
        <p:nvSpPr>
          <p:cNvPr id="3" name="Espace réservé du numéro de diapositive 2"/>
          <p:cNvSpPr>
            <a:spLocks noGrp="1"/>
          </p:cNvSpPr>
          <p:nvPr>
            <p:ph type="sldNum" sz="quarter" idx="4294967295"/>
          </p:nvPr>
        </p:nvSpPr>
        <p:spPr>
          <a:xfrm>
            <a:off x="8639944" y="6492875"/>
            <a:ext cx="504056" cy="365125"/>
          </a:xfrm>
        </p:spPr>
        <p:txBody>
          <a:bodyPr/>
          <a:lstStyle/>
          <a:p>
            <a:fld id="{FC5AF07A-2128-4901-9549-20CA33A2CA02}" type="slidenum">
              <a:rPr lang="fr-FR" b="1" smtClean="0">
                <a:solidFill>
                  <a:schemeClr val="tx2"/>
                </a:solidFill>
                <a:cs typeface="Aharoni" pitchFamily="2" charset="-79"/>
              </a:rPr>
              <a:pPr/>
              <a:t>13</a:t>
            </a:fld>
            <a:endParaRPr lang="fr-FR" b="1" dirty="0">
              <a:solidFill>
                <a:schemeClr val="tx2"/>
              </a:solidFill>
              <a:cs typeface="Aharoni" pitchFamily="2" charset="-79"/>
            </a:endParaRPr>
          </a:p>
        </p:txBody>
      </p:sp>
      <p:pic>
        <p:nvPicPr>
          <p:cNvPr id="9" name="Picture 2"/>
          <p:cNvPicPr>
            <a:picLocks noChangeAspect="1" noChangeArrowheads="1"/>
          </p:cNvPicPr>
          <p:nvPr/>
        </p:nvPicPr>
        <p:blipFill>
          <a:blip r:embed="rId2" cstate="print"/>
          <a:srcRect/>
          <a:stretch>
            <a:fillRect/>
          </a:stretch>
        </p:blipFill>
        <p:spPr bwMode="auto">
          <a:xfrm>
            <a:off x="0" y="764704"/>
            <a:ext cx="9144000" cy="5131868"/>
          </a:xfrm>
          <a:prstGeom prst="rect">
            <a:avLst/>
          </a:prstGeom>
          <a:noFill/>
          <a:ln w="9525">
            <a:noFill/>
            <a:round/>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3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107504" y="188640"/>
            <a:ext cx="5040560" cy="369332"/>
          </a:xfrm>
          <a:prstGeom prst="rect">
            <a:avLst/>
          </a:prstGeom>
          <a:noFill/>
        </p:spPr>
        <p:txBody>
          <a:bodyPr wrap="square" rtlCol="0">
            <a:spAutoFit/>
          </a:bodyPr>
          <a:lstStyle/>
          <a:p>
            <a:r>
              <a:rPr lang="fr-FR" b="1" dirty="0" smtClean="0">
                <a:solidFill>
                  <a:srgbClr val="00B050"/>
                </a:solidFill>
                <a:latin typeface="Arial" pitchFamily="34" charset="0"/>
                <a:cs typeface="Arial" pitchFamily="34" charset="0"/>
              </a:rPr>
              <a:t>7/ </a:t>
            </a:r>
            <a:r>
              <a:rPr lang="fr-FR" b="1" u="sng" dirty="0" smtClean="0">
                <a:solidFill>
                  <a:srgbClr val="00B050"/>
                </a:solidFill>
                <a:latin typeface="Arial" pitchFamily="34" charset="0"/>
                <a:cs typeface="Arial" pitchFamily="34" charset="0"/>
              </a:rPr>
              <a:t>Technique de transmission EIB/KNX </a:t>
            </a:r>
            <a:r>
              <a:rPr lang="fr-FR" b="1" dirty="0" smtClean="0">
                <a:solidFill>
                  <a:srgbClr val="00B050"/>
                </a:solidFill>
                <a:latin typeface="Arial" pitchFamily="34" charset="0"/>
                <a:cs typeface="Arial" pitchFamily="34" charset="0"/>
              </a:rPr>
              <a:t>:</a:t>
            </a:r>
            <a:endParaRPr lang="fr-FR" b="1" dirty="0">
              <a:solidFill>
                <a:srgbClr val="00B050"/>
              </a:solidFill>
              <a:latin typeface="Arial" pitchFamily="34" charset="0"/>
              <a:cs typeface="Arial" pitchFamily="34" charset="0"/>
            </a:endParaRPr>
          </a:p>
        </p:txBody>
      </p:sp>
      <p:sp>
        <p:nvSpPr>
          <p:cNvPr id="3" name="Espace réservé du numéro de diapositive 2"/>
          <p:cNvSpPr>
            <a:spLocks noGrp="1"/>
          </p:cNvSpPr>
          <p:nvPr>
            <p:ph type="sldNum" sz="quarter" idx="4294967295"/>
          </p:nvPr>
        </p:nvSpPr>
        <p:spPr>
          <a:xfrm>
            <a:off x="8639944" y="6492875"/>
            <a:ext cx="504056" cy="365125"/>
          </a:xfrm>
        </p:spPr>
        <p:txBody>
          <a:bodyPr/>
          <a:lstStyle/>
          <a:p>
            <a:fld id="{FC5AF07A-2128-4901-9549-20CA33A2CA02}" type="slidenum">
              <a:rPr lang="fr-FR" b="1" smtClean="0">
                <a:solidFill>
                  <a:schemeClr val="tx2"/>
                </a:solidFill>
                <a:cs typeface="Aharoni" pitchFamily="2" charset="-79"/>
              </a:rPr>
              <a:pPr/>
              <a:t>14</a:t>
            </a:fld>
            <a:endParaRPr lang="fr-FR" b="1" dirty="0">
              <a:solidFill>
                <a:schemeClr val="tx2"/>
              </a:solidFill>
              <a:cs typeface="Aharoni" pitchFamily="2" charset="-79"/>
            </a:endParaRPr>
          </a:p>
        </p:txBody>
      </p:sp>
      <p:sp>
        <p:nvSpPr>
          <p:cNvPr id="4" name="Rectangle 3"/>
          <p:cNvSpPr/>
          <p:nvPr/>
        </p:nvSpPr>
        <p:spPr>
          <a:xfrm>
            <a:off x="467544" y="620688"/>
            <a:ext cx="8208912" cy="1754326"/>
          </a:xfrm>
          <a:prstGeom prst="rect">
            <a:avLst/>
          </a:prstGeom>
        </p:spPr>
        <p:txBody>
          <a:bodyPr wrap="square">
            <a:spAutoFit/>
          </a:bodyPr>
          <a:lstStyle/>
          <a:p>
            <a:r>
              <a:rPr lang="fr-FR" b="1" dirty="0" smtClean="0">
                <a:solidFill>
                  <a:schemeClr val="tx1">
                    <a:lumMod val="75000"/>
                    <a:lumOff val="25000"/>
                  </a:schemeClr>
                </a:solidFill>
              </a:rPr>
              <a:t>La technologie KNX est basée l’échange de télégrammes entre les participants connectés sur la ligne de bus. La transmission se fait de manière symétrique sur la ligne de bus, c'est-à-dire par différence de potentiel entre les deux conducteurs et non pas par rapport à un potentiel de terre. Les perturbations extérieures agissant sur les deux conducteurs simultanément n’ont donc pas d’influence sur la transmission.</a:t>
            </a:r>
            <a:endParaRPr lang="fr-FR" b="1" dirty="0">
              <a:solidFill>
                <a:schemeClr val="tx1">
                  <a:lumMod val="75000"/>
                  <a:lumOff val="25000"/>
                </a:schemeClr>
              </a:solidFill>
            </a:endParaRPr>
          </a:p>
        </p:txBody>
      </p:sp>
      <p:pic>
        <p:nvPicPr>
          <p:cNvPr id="5" name="Image 4" descr="Méthode de transmission des données sur le bus KNX"/>
          <p:cNvPicPr>
            <a:picLocks noChangeAspect="1"/>
          </p:cNvPicPr>
          <p:nvPr/>
        </p:nvPicPr>
        <p:blipFill>
          <a:blip r:embed="rId2" cstate="print"/>
          <a:srcRect/>
          <a:stretch>
            <a:fillRect/>
          </a:stretch>
        </p:blipFill>
        <p:spPr bwMode="auto">
          <a:xfrm>
            <a:off x="1835696" y="2204864"/>
            <a:ext cx="5400000" cy="357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53"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2000" fill="hold"/>
                                        <p:tgtEl>
                                          <p:spTgt spid="5"/>
                                        </p:tgtEl>
                                        <p:attrNameLst>
                                          <p:attrName>ppt_w</p:attrName>
                                        </p:attrNameLst>
                                      </p:cBhvr>
                                      <p:tavLst>
                                        <p:tav tm="0">
                                          <p:val>
                                            <p:fltVal val="0"/>
                                          </p:val>
                                        </p:tav>
                                        <p:tav tm="100000">
                                          <p:val>
                                            <p:strVal val="#ppt_w"/>
                                          </p:val>
                                        </p:tav>
                                      </p:tavLst>
                                    </p:anim>
                                    <p:anim calcmode="lin" valueType="num">
                                      <p:cBhvr>
                                        <p:cTn id="13" dur="2000" fill="hold"/>
                                        <p:tgtEl>
                                          <p:spTgt spid="5"/>
                                        </p:tgtEl>
                                        <p:attrNameLst>
                                          <p:attrName>ppt_h</p:attrName>
                                        </p:attrNameLst>
                                      </p:cBhvr>
                                      <p:tavLst>
                                        <p:tav tm="0">
                                          <p:val>
                                            <p:fltVal val="0"/>
                                          </p:val>
                                        </p:tav>
                                        <p:tav tm="100000">
                                          <p:val>
                                            <p:strVal val="#ppt_h"/>
                                          </p:val>
                                        </p:tav>
                                      </p:tavLst>
                                    </p:anim>
                                    <p:animEffect transition="in" filter="fade">
                                      <p:cBhvr>
                                        <p:cTn id="1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107504" y="188640"/>
            <a:ext cx="5040560" cy="369332"/>
          </a:xfrm>
          <a:prstGeom prst="rect">
            <a:avLst/>
          </a:prstGeom>
          <a:noFill/>
        </p:spPr>
        <p:txBody>
          <a:bodyPr wrap="square" rtlCol="0">
            <a:spAutoFit/>
          </a:bodyPr>
          <a:lstStyle/>
          <a:p>
            <a:r>
              <a:rPr lang="fr-FR" b="1" dirty="0" smtClean="0">
                <a:solidFill>
                  <a:srgbClr val="00B050"/>
                </a:solidFill>
                <a:latin typeface="Arial" pitchFamily="34" charset="0"/>
                <a:cs typeface="Arial" pitchFamily="34" charset="0"/>
              </a:rPr>
              <a:t>7/ </a:t>
            </a:r>
            <a:r>
              <a:rPr lang="fr-FR" b="1" u="sng" dirty="0" smtClean="0">
                <a:solidFill>
                  <a:srgbClr val="00B050"/>
                </a:solidFill>
                <a:latin typeface="Arial" pitchFamily="34" charset="0"/>
                <a:cs typeface="Arial" pitchFamily="34" charset="0"/>
              </a:rPr>
              <a:t>Technique de transmission EIB/KNX </a:t>
            </a:r>
            <a:r>
              <a:rPr lang="fr-FR" b="1" dirty="0" smtClean="0">
                <a:solidFill>
                  <a:srgbClr val="00B050"/>
                </a:solidFill>
                <a:latin typeface="Arial" pitchFamily="34" charset="0"/>
                <a:cs typeface="Arial" pitchFamily="34" charset="0"/>
              </a:rPr>
              <a:t>:</a:t>
            </a:r>
            <a:endParaRPr lang="fr-FR" b="1" dirty="0">
              <a:solidFill>
                <a:srgbClr val="00B050"/>
              </a:solidFill>
              <a:latin typeface="Arial" pitchFamily="34" charset="0"/>
              <a:cs typeface="Arial" pitchFamily="34" charset="0"/>
            </a:endParaRPr>
          </a:p>
        </p:txBody>
      </p:sp>
      <p:sp>
        <p:nvSpPr>
          <p:cNvPr id="3" name="Espace réservé du numéro de diapositive 2"/>
          <p:cNvSpPr>
            <a:spLocks noGrp="1"/>
          </p:cNvSpPr>
          <p:nvPr>
            <p:ph type="sldNum" sz="quarter" idx="4294967295"/>
          </p:nvPr>
        </p:nvSpPr>
        <p:spPr>
          <a:xfrm>
            <a:off x="8639944" y="6492875"/>
            <a:ext cx="504056" cy="365125"/>
          </a:xfrm>
        </p:spPr>
        <p:txBody>
          <a:bodyPr/>
          <a:lstStyle/>
          <a:p>
            <a:fld id="{FC5AF07A-2128-4901-9549-20CA33A2CA02}" type="slidenum">
              <a:rPr lang="fr-FR" b="1" smtClean="0">
                <a:solidFill>
                  <a:schemeClr val="tx2"/>
                </a:solidFill>
                <a:cs typeface="Aharoni" pitchFamily="2" charset="-79"/>
              </a:rPr>
              <a:pPr/>
              <a:t>15</a:t>
            </a:fld>
            <a:endParaRPr lang="fr-FR" b="1" dirty="0">
              <a:solidFill>
                <a:schemeClr val="tx2"/>
              </a:solidFill>
              <a:cs typeface="Aharoni" pitchFamily="2" charset="-79"/>
            </a:endParaRPr>
          </a:p>
        </p:txBody>
      </p:sp>
      <p:sp>
        <p:nvSpPr>
          <p:cNvPr id="18" name="Rectangle 17"/>
          <p:cNvSpPr/>
          <p:nvPr/>
        </p:nvSpPr>
        <p:spPr>
          <a:xfrm>
            <a:off x="395536" y="620688"/>
            <a:ext cx="8424936" cy="923330"/>
          </a:xfrm>
          <a:prstGeom prst="rect">
            <a:avLst/>
          </a:prstGeom>
        </p:spPr>
        <p:txBody>
          <a:bodyPr wrap="square">
            <a:spAutoFit/>
          </a:bodyPr>
          <a:lstStyle/>
          <a:p>
            <a:r>
              <a:rPr lang="fr-FR" b="1" dirty="0" smtClean="0">
                <a:solidFill>
                  <a:schemeClr val="tx1">
                    <a:lumMod val="75000"/>
                    <a:lumOff val="25000"/>
                  </a:schemeClr>
                </a:solidFill>
              </a:rPr>
              <a:t>Les données qui forment le « message » EIB sont transmises en mode série différentiel avec un débit de 9600 bits/s. La durée d'un bit est donc de 1/9600 = 104 </a:t>
            </a:r>
            <a:r>
              <a:rPr lang="fr-FR" b="1" dirty="0" err="1" smtClean="0">
                <a:solidFill>
                  <a:schemeClr val="tx1">
                    <a:lumMod val="75000"/>
                    <a:lumOff val="25000"/>
                  </a:schemeClr>
                </a:solidFill>
              </a:rPr>
              <a:t>μs</a:t>
            </a:r>
            <a:r>
              <a:rPr lang="fr-FR" b="1" dirty="0" smtClean="0">
                <a:solidFill>
                  <a:schemeClr val="tx1">
                    <a:lumMod val="75000"/>
                    <a:lumOff val="25000"/>
                  </a:schemeClr>
                </a:solidFill>
              </a:rPr>
              <a:t>. La durée moyenne de transmission, y compris émission et acquittement est de l’ordre de 25ms</a:t>
            </a:r>
            <a:r>
              <a:rPr lang="fr-FR" dirty="0" smtClean="0"/>
              <a:t>.</a:t>
            </a:r>
            <a:endParaRPr lang="fr-FR" dirty="0"/>
          </a:p>
        </p:txBody>
      </p:sp>
      <p:sp>
        <p:nvSpPr>
          <p:cNvPr id="6156" name="Rectangle 12"/>
          <p:cNvSpPr>
            <a:spLocks noChangeArrowheads="1"/>
          </p:cNvSpPr>
          <p:nvPr/>
        </p:nvSpPr>
        <p:spPr bwMode="auto">
          <a:xfrm>
            <a:off x="323528" y="4869160"/>
            <a:ext cx="8316416" cy="14773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fr-FR" b="1" i="0" u="none" strike="noStrike" cap="none" normalizeH="0" baseline="0" dirty="0" smtClean="0">
                <a:ln>
                  <a:noFill/>
                </a:ln>
                <a:solidFill>
                  <a:schemeClr val="tx1">
                    <a:lumMod val="75000"/>
                    <a:lumOff val="25000"/>
                  </a:schemeClr>
                </a:solidFill>
                <a:effectLst/>
                <a:ea typeface="Times New Roman" pitchFamily="18" charset="0"/>
                <a:cs typeface="Arial" pitchFamily="34" charset="0"/>
              </a:rPr>
              <a:t>La communication entre modules est effectuée par l'intermédiaire de télégrammes asynchrones qui définissent l'émetteur, le ou les destinataires, les ordres ou informations à transmettre. Pour permettre une telle communication entre les équipements de manière efficace, on s’appuie sur le protocole CSMA/CA (Carrier </a:t>
            </a:r>
            <a:r>
              <a:rPr kumimoji="0" lang="fr-FR" b="1" i="0" u="none" strike="noStrike" cap="none" normalizeH="0" baseline="0" dirty="0" err="1" smtClean="0">
                <a:ln>
                  <a:noFill/>
                </a:ln>
                <a:solidFill>
                  <a:schemeClr val="tx1">
                    <a:lumMod val="75000"/>
                    <a:lumOff val="25000"/>
                  </a:schemeClr>
                </a:solidFill>
                <a:effectLst/>
                <a:ea typeface="Times New Roman" pitchFamily="18" charset="0"/>
                <a:cs typeface="Arial" pitchFamily="34" charset="0"/>
              </a:rPr>
              <a:t>Sense</a:t>
            </a:r>
            <a:r>
              <a:rPr kumimoji="0" lang="fr-FR" b="1" i="0" u="none" strike="noStrike" cap="none" normalizeH="0" baseline="0" dirty="0" smtClean="0">
                <a:ln>
                  <a:noFill/>
                </a:ln>
                <a:solidFill>
                  <a:schemeClr val="tx1">
                    <a:lumMod val="75000"/>
                    <a:lumOff val="25000"/>
                  </a:schemeClr>
                </a:solidFill>
                <a:effectLst/>
                <a:ea typeface="Times New Roman" pitchFamily="18" charset="0"/>
                <a:cs typeface="Arial" pitchFamily="34" charset="0"/>
              </a:rPr>
              <a:t> Multiple Access </a:t>
            </a:r>
            <a:r>
              <a:rPr kumimoji="0" lang="fr-FR" b="1" i="0" u="none" strike="noStrike" cap="none" normalizeH="0" baseline="0" dirty="0" err="1" smtClean="0">
                <a:ln>
                  <a:noFill/>
                </a:ln>
                <a:solidFill>
                  <a:schemeClr val="tx1">
                    <a:lumMod val="75000"/>
                    <a:lumOff val="25000"/>
                  </a:schemeClr>
                </a:solidFill>
                <a:effectLst/>
                <a:ea typeface="Times New Roman" pitchFamily="18" charset="0"/>
                <a:cs typeface="Arial" pitchFamily="34" charset="0"/>
              </a:rPr>
              <a:t>with</a:t>
            </a:r>
            <a:r>
              <a:rPr kumimoji="0" lang="fr-FR" b="1" i="0" u="none" strike="noStrike" cap="none" normalizeH="0" baseline="0" dirty="0" smtClean="0">
                <a:ln>
                  <a:noFill/>
                </a:ln>
                <a:solidFill>
                  <a:schemeClr val="tx1">
                    <a:lumMod val="75000"/>
                    <a:lumOff val="25000"/>
                  </a:schemeClr>
                </a:solidFill>
                <a:effectLst/>
                <a:ea typeface="Times New Roman" pitchFamily="18" charset="0"/>
                <a:cs typeface="Arial" pitchFamily="34" charset="0"/>
              </a:rPr>
              <a:t> Collision </a:t>
            </a:r>
            <a:r>
              <a:rPr kumimoji="0" lang="fr-FR" b="1" i="0" u="none" strike="noStrike" cap="none" normalizeH="0" baseline="0" dirty="0" err="1" smtClean="0">
                <a:ln>
                  <a:noFill/>
                </a:ln>
                <a:solidFill>
                  <a:schemeClr val="tx1">
                    <a:lumMod val="75000"/>
                    <a:lumOff val="25000"/>
                  </a:schemeClr>
                </a:solidFill>
                <a:effectLst/>
                <a:ea typeface="Times New Roman" pitchFamily="18" charset="0"/>
                <a:cs typeface="Arial" pitchFamily="34" charset="0"/>
              </a:rPr>
              <a:t>Avoidance</a:t>
            </a:r>
            <a:r>
              <a:rPr kumimoji="0" lang="fr-FR" b="1" i="0" u="none" strike="noStrike" cap="none" normalizeH="0" baseline="0" dirty="0" smtClean="0">
                <a:ln>
                  <a:noFill/>
                </a:ln>
                <a:solidFill>
                  <a:schemeClr val="tx1">
                    <a:lumMod val="75000"/>
                    <a:lumOff val="25000"/>
                  </a:schemeClr>
                </a:solidFill>
                <a:effectLst/>
                <a:ea typeface="Times New Roman" pitchFamily="18" charset="0"/>
                <a:cs typeface="Arial" pitchFamily="34" charset="0"/>
              </a:rPr>
              <a:t>).</a:t>
            </a:r>
            <a:endParaRPr kumimoji="0" lang="fr-FR" b="1" i="0" u="none" strike="noStrike" cap="none" normalizeH="0" baseline="0" dirty="0" smtClean="0">
              <a:ln>
                <a:noFill/>
              </a:ln>
              <a:solidFill>
                <a:schemeClr val="tx1">
                  <a:lumMod val="75000"/>
                  <a:lumOff val="25000"/>
                </a:schemeClr>
              </a:solidFill>
              <a:effectLst/>
              <a:cs typeface="Arial" pitchFamily="34" charset="0"/>
            </a:endParaRPr>
          </a:p>
        </p:txBody>
      </p:sp>
      <p:sp>
        <p:nvSpPr>
          <p:cNvPr id="6158"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900" b="0" i="0" u="none" strike="noStrike" cap="none" normalizeH="0" baseline="0" smtClean="0">
                <a:ln>
                  <a:noFill/>
                </a:ln>
                <a:solidFill>
                  <a:srgbClr val="555555"/>
                </a:solidFill>
                <a:effectLst/>
                <a:latin typeface="Arial" pitchFamily="34" charset="0"/>
                <a:ea typeface="Times New Roman" pitchFamily="18" charset="0"/>
                <a:cs typeface="Arial" pitchFamily="34" charset="0"/>
              </a:rPr>
              <a:t/>
            </a:r>
            <a:br>
              <a:rPr kumimoji="0" lang="fr-FR" sz="900" b="0" i="0" u="none" strike="noStrike" cap="none" normalizeH="0" baseline="0" smtClean="0">
                <a:ln>
                  <a:noFill/>
                </a:ln>
                <a:solidFill>
                  <a:srgbClr val="555555"/>
                </a:solidFill>
                <a:effectLst/>
                <a:latin typeface="Arial" pitchFamily="34" charset="0"/>
                <a:ea typeface="Times New Roman" pitchFamily="18" charset="0"/>
                <a:cs typeface="Arial" pitchFamily="34" charset="0"/>
              </a:rPr>
            </a:br>
            <a:endParaRPr kumimoji="0" lang="fr-FR"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30" name="Groupe 29"/>
          <p:cNvGrpSpPr>
            <a:grpSpLocks noChangeAspect="1"/>
          </p:cNvGrpSpPr>
          <p:nvPr/>
        </p:nvGrpSpPr>
        <p:grpSpPr>
          <a:xfrm>
            <a:off x="2123728" y="1340768"/>
            <a:ext cx="4464496" cy="3618204"/>
            <a:chOff x="2123728" y="1340768"/>
            <a:chExt cx="4531378" cy="3672408"/>
          </a:xfrm>
        </p:grpSpPr>
        <p:cxnSp>
          <p:nvCxnSpPr>
            <p:cNvPr id="6162" name="AutoShape 18"/>
            <p:cNvCxnSpPr>
              <a:cxnSpLocks noChangeShapeType="1"/>
            </p:cNvCxnSpPr>
            <p:nvPr/>
          </p:nvCxnSpPr>
          <p:spPr bwMode="auto">
            <a:xfrm flipH="1">
              <a:off x="3964687" y="2558429"/>
              <a:ext cx="440200" cy="785"/>
            </a:xfrm>
            <a:prstGeom prst="straightConnector1">
              <a:avLst/>
            </a:prstGeom>
            <a:noFill/>
            <a:ln w="15875">
              <a:solidFill>
                <a:srgbClr val="FF0000"/>
              </a:solidFill>
              <a:prstDash val="dash"/>
              <a:round/>
              <a:headEnd/>
              <a:tailEnd/>
            </a:ln>
          </p:spPr>
        </p:cxnSp>
        <p:cxnSp>
          <p:nvCxnSpPr>
            <p:cNvPr id="6163" name="AutoShape 19"/>
            <p:cNvCxnSpPr>
              <a:cxnSpLocks noChangeShapeType="1"/>
            </p:cNvCxnSpPr>
            <p:nvPr/>
          </p:nvCxnSpPr>
          <p:spPr bwMode="auto">
            <a:xfrm flipH="1">
              <a:off x="3903548" y="3076416"/>
              <a:ext cx="379061" cy="0"/>
            </a:xfrm>
            <a:prstGeom prst="straightConnector1">
              <a:avLst/>
            </a:prstGeom>
            <a:noFill/>
            <a:ln w="15875">
              <a:solidFill>
                <a:srgbClr val="FF0000"/>
              </a:solidFill>
              <a:prstDash val="dash"/>
              <a:round/>
              <a:headEnd/>
              <a:tailEnd/>
            </a:ln>
          </p:spPr>
        </p:cxnSp>
        <p:grpSp>
          <p:nvGrpSpPr>
            <p:cNvPr id="29" name="Groupe 28"/>
            <p:cNvGrpSpPr/>
            <p:nvPr/>
          </p:nvGrpSpPr>
          <p:grpSpPr>
            <a:xfrm>
              <a:off x="2123728" y="1340768"/>
              <a:ext cx="4531378" cy="3672408"/>
              <a:chOff x="2123728" y="1340768"/>
              <a:chExt cx="4531378" cy="3672408"/>
            </a:xfrm>
          </p:grpSpPr>
          <p:pic>
            <p:nvPicPr>
              <p:cNvPr id="6157" name="Image 2" descr="Vitesse de transmission des données sur le bus KNX"/>
              <p:cNvPicPr>
                <a:picLocks noChangeAspect="1" noChangeArrowheads="1"/>
              </p:cNvPicPr>
              <p:nvPr/>
            </p:nvPicPr>
            <p:blipFill>
              <a:blip r:embed="rId2" cstate="print"/>
              <a:srcRect/>
              <a:stretch>
                <a:fillRect/>
              </a:stretch>
            </p:blipFill>
            <p:spPr bwMode="auto">
              <a:xfrm>
                <a:off x="2123728" y="1340768"/>
                <a:ext cx="4531378" cy="3672408"/>
              </a:xfrm>
              <a:prstGeom prst="rect">
                <a:avLst/>
              </a:prstGeom>
              <a:noFill/>
            </p:spPr>
          </p:pic>
          <p:sp>
            <p:nvSpPr>
              <p:cNvPr id="6160" name="Freeform 16"/>
              <p:cNvSpPr>
                <a:spLocks/>
              </p:cNvSpPr>
              <p:nvPr/>
            </p:nvSpPr>
            <p:spPr bwMode="auto">
              <a:xfrm>
                <a:off x="3059832" y="2564904"/>
                <a:ext cx="3228131" cy="510923"/>
              </a:xfrm>
              <a:custGeom>
                <a:avLst/>
                <a:gdLst/>
                <a:ahLst/>
                <a:cxnLst>
                  <a:cxn ang="0">
                    <a:pos x="0" y="330"/>
                  </a:cxn>
                  <a:cxn ang="0">
                    <a:pos x="1275" y="330"/>
                  </a:cxn>
                  <a:cxn ang="0">
                    <a:pos x="1275" y="660"/>
                  </a:cxn>
                  <a:cxn ang="0">
                    <a:pos x="1605" y="660"/>
                  </a:cxn>
                  <a:cxn ang="0">
                    <a:pos x="1605" y="0"/>
                  </a:cxn>
                  <a:cxn ang="0">
                    <a:pos x="1920" y="0"/>
                  </a:cxn>
                  <a:cxn ang="0">
                    <a:pos x="1920" y="330"/>
                  </a:cxn>
                  <a:cxn ang="0">
                    <a:pos x="3960" y="330"/>
                  </a:cxn>
                </a:cxnLst>
                <a:rect l="0" t="0" r="r" b="b"/>
                <a:pathLst>
                  <a:path w="3960" h="660">
                    <a:moveTo>
                      <a:pt x="0" y="330"/>
                    </a:moveTo>
                    <a:lnTo>
                      <a:pt x="1275" y="330"/>
                    </a:lnTo>
                    <a:lnTo>
                      <a:pt x="1275" y="660"/>
                    </a:lnTo>
                    <a:lnTo>
                      <a:pt x="1605" y="660"/>
                    </a:lnTo>
                    <a:lnTo>
                      <a:pt x="1605" y="0"/>
                    </a:lnTo>
                    <a:lnTo>
                      <a:pt x="1920" y="0"/>
                    </a:lnTo>
                    <a:lnTo>
                      <a:pt x="1920" y="330"/>
                    </a:lnTo>
                    <a:lnTo>
                      <a:pt x="3960" y="330"/>
                    </a:lnTo>
                  </a:path>
                </a:pathLst>
              </a:custGeom>
              <a:noFill/>
              <a:ln w="44450" cmpd="sng">
                <a:solidFill>
                  <a:srgbClr val="FF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6161" name="Text Box 17"/>
              <p:cNvSpPr txBox="1">
                <a:spLocks noChangeArrowheads="1"/>
              </p:cNvSpPr>
              <p:nvPr/>
            </p:nvSpPr>
            <p:spPr bwMode="auto">
              <a:xfrm>
                <a:off x="3585463" y="2363982"/>
                <a:ext cx="648072" cy="88293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1100" b="1" i="0" u="none" strike="noStrike" cap="none" normalizeH="0" baseline="0" dirty="0" smtClean="0">
                    <a:ln>
                      <a:noFill/>
                    </a:ln>
                    <a:solidFill>
                      <a:srgbClr val="FF0000"/>
                    </a:solidFill>
                    <a:effectLst/>
                    <a:latin typeface="Calibri" pitchFamily="34" charset="0"/>
                    <a:cs typeface="Arial" pitchFamily="34" charset="0"/>
                  </a:rPr>
                  <a:t>+5V</a:t>
                </a:r>
              </a:p>
              <a:p>
                <a:pPr marL="0" marR="0" lvl="0" indent="0" algn="l" defTabSz="914400" rtl="0" eaLnBrk="1" fontAlgn="base" latinLnBrk="0" hangingPunct="1">
                  <a:lnSpc>
                    <a:spcPct val="100000"/>
                  </a:lnSpc>
                  <a:spcBef>
                    <a:spcPct val="0"/>
                  </a:spcBef>
                  <a:spcAft>
                    <a:spcPts val="1000"/>
                  </a:spcAft>
                  <a:buClrTx/>
                  <a:buSzTx/>
                  <a:buFontTx/>
                  <a:buNone/>
                  <a:tabLst/>
                </a:pPr>
                <a:endParaRPr kumimoji="0" lang="fr-FR" sz="800" b="1" i="0" u="none" strike="noStrike" cap="none" normalizeH="0" baseline="0" dirty="0" smtClean="0">
                  <a:ln>
                    <a:noFill/>
                  </a:ln>
                  <a:solidFill>
                    <a:srgbClr val="FF0000"/>
                  </a:solidFill>
                  <a:effectLst/>
                  <a:latin typeface="Calibri" pitchFamily="34" charset="0"/>
                  <a:cs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r>
                  <a:rPr kumimoji="0" lang="fr-FR" sz="1100" b="1" i="0" u="none" strike="noStrike" cap="none" normalizeH="0" baseline="0" dirty="0" smtClean="0">
                    <a:ln>
                      <a:noFill/>
                    </a:ln>
                    <a:solidFill>
                      <a:srgbClr val="FF0000"/>
                    </a:solidFill>
                    <a:effectLst/>
                    <a:latin typeface="Calibri" pitchFamily="34" charset="0"/>
                    <a:cs typeface="Arial" pitchFamily="34" charset="0"/>
                  </a:rPr>
                  <a:t>-5V</a:t>
                </a: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6164" name="AutoShape 20"/>
              <p:cNvCxnSpPr>
                <a:cxnSpLocks noChangeShapeType="1"/>
              </p:cNvCxnSpPr>
              <p:nvPr/>
            </p:nvCxnSpPr>
            <p:spPr bwMode="auto">
              <a:xfrm>
                <a:off x="3059832" y="4149080"/>
                <a:ext cx="3312368" cy="0"/>
              </a:xfrm>
              <a:prstGeom prst="straightConnector1">
                <a:avLst/>
              </a:prstGeom>
              <a:noFill/>
              <a:ln w="44450">
                <a:solidFill>
                  <a:srgbClr val="0070C0"/>
                </a:solidFill>
                <a:round/>
                <a:headEnd/>
                <a:tailEnd/>
              </a:ln>
            </p:spPr>
          </p:cxn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20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6156"/>
                                        </p:tgtEl>
                                        <p:attrNameLst>
                                          <p:attrName>style.visibility</p:attrName>
                                        </p:attrNameLst>
                                      </p:cBhvr>
                                      <p:to>
                                        <p:strVal val="visible"/>
                                      </p:to>
                                    </p:set>
                                    <p:animEffect transition="in" filter="fade">
                                      <p:cBhvr>
                                        <p:cTn id="17" dur="1000"/>
                                        <p:tgtEl>
                                          <p:spTgt spid="6156"/>
                                        </p:tgtEl>
                                      </p:cBhvr>
                                    </p:animEffect>
                                    <p:anim calcmode="lin" valueType="num">
                                      <p:cBhvr>
                                        <p:cTn id="18" dur="1000" fill="hold"/>
                                        <p:tgtEl>
                                          <p:spTgt spid="6156"/>
                                        </p:tgtEl>
                                        <p:attrNameLst>
                                          <p:attrName>ppt_x</p:attrName>
                                        </p:attrNameLst>
                                      </p:cBhvr>
                                      <p:tavLst>
                                        <p:tav tm="0">
                                          <p:val>
                                            <p:strVal val="#ppt_x"/>
                                          </p:val>
                                        </p:tav>
                                        <p:tav tm="100000">
                                          <p:val>
                                            <p:strVal val="#ppt_x"/>
                                          </p:val>
                                        </p:tav>
                                      </p:tavLst>
                                    </p:anim>
                                    <p:anim calcmode="lin" valueType="num">
                                      <p:cBhvr>
                                        <p:cTn id="19" dur="1000" fill="hold"/>
                                        <p:tgtEl>
                                          <p:spTgt spid="61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615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107504" y="188640"/>
            <a:ext cx="3312368" cy="369332"/>
          </a:xfrm>
          <a:prstGeom prst="rect">
            <a:avLst/>
          </a:prstGeom>
          <a:noFill/>
        </p:spPr>
        <p:txBody>
          <a:bodyPr wrap="square" rtlCol="0">
            <a:spAutoFit/>
          </a:bodyPr>
          <a:lstStyle/>
          <a:p>
            <a:r>
              <a:rPr lang="fr-FR" b="1" dirty="0" smtClean="0">
                <a:solidFill>
                  <a:srgbClr val="00B050"/>
                </a:solidFill>
                <a:latin typeface="Arial" pitchFamily="34" charset="0"/>
                <a:cs typeface="Arial" pitchFamily="34" charset="0"/>
              </a:rPr>
              <a:t>8/ </a:t>
            </a:r>
            <a:r>
              <a:rPr lang="fr-FR" b="1" u="sng" dirty="0" smtClean="0">
                <a:solidFill>
                  <a:srgbClr val="00B050"/>
                </a:solidFill>
                <a:latin typeface="Arial" pitchFamily="34" charset="0"/>
                <a:cs typeface="Arial" pitchFamily="34" charset="0"/>
              </a:rPr>
              <a:t>Le protocole CSMA/CA</a:t>
            </a:r>
            <a:r>
              <a:rPr lang="fr-FR" b="1" dirty="0" smtClean="0">
                <a:solidFill>
                  <a:srgbClr val="00B050"/>
                </a:solidFill>
                <a:latin typeface="Arial" pitchFamily="34" charset="0"/>
                <a:cs typeface="Arial" pitchFamily="34" charset="0"/>
              </a:rPr>
              <a:t>:</a:t>
            </a:r>
            <a:endParaRPr lang="fr-FR" b="1" dirty="0">
              <a:solidFill>
                <a:srgbClr val="00B050"/>
              </a:solidFill>
              <a:latin typeface="Arial" pitchFamily="34" charset="0"/>
              <a:cs typeface="Arial" pitchFamily="34" charset="0"/>
            </a:endParaRPr>
          </a:p>
        </p:txBody>
      </p:sp>
      <p:sp>
        <p:nvSpPr>
          <p:cNvPr id="3" name="Espace réservé du numéro de diapositive 2"/>
          <p:cNvSpPr>
            <a:spLocks noGrp="1"/>
          </p:cNvSpPr>
          <p:nvPr>
            <p:ph type="sldNum" sz="quarter" idx="4294967295"/>
          </p:nvPr>
        </p:nvSpPr>
        <p:spPr>
          <a:xfrm>
            <a:off x="8639944" y="6492875"/>
            <a:ext cx="504056" cy="365125"/>
          </a:xfrm>
        </p:spPr>
        <p:txBody>
          <a:bodyPr/>
          <a:lstStyle/>
          <a:p>
            <a:fld id="{FC5AF07A-2128-4901-9549-20CA33A2CA02}" type="slidenum">
              <a:rPr lang="fr-FR" b="1" smtClean="0">
                <a:solidFill>
                  <a:schemeClr val="tx2"/>
                </a:solidFill>
                <a:cs typeface="Aharoni" pitchFamily="2" charset="-79"/>
              </a:rPr>
              <a:pPr/>
              <a:t>16</a:t>
            </a:fld>
            <a:endParaRPr lang="fr-FR" b="1" dirty="0">
              <a:solidFill>
                <a:schemeClr val="tx2"/>
              </a:solidFill>
              <a:cs typeface="Aharoni" pitchFamily="2" charset="-79"/>
            </a:endParaRPr>
          </a:p>
        </p:txBody>
      </p:sp>
      <p:sp>
        <p:nvSpPr>
          <p:cNvPr id="10241" name="Rectangle 1"/>
          <p:cNvSpPr>
            <a:spLocks noChangeArrowheads="1"/>
          </p:cNvSpPr>
          <p:nvPr/>
        </p:nvSpPr>
        <p:spPr bwMode="auto">
          <a:xfrm>
            <a:off x="251520" y="554197"/>
            <a:ext cx="8640960"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b="1" i="0" u="none" strike="noStrike" cap="none" normalizeH="0" baseline="0" dirty="0" smtClean="0">
                <a:ln>
                  <a:noFill/>
                </a:ln>
                <a:solidFill>
                  <a:schemeClr val="tx1">
                    <a:lumMod val="75000"/>
                    <a:lumOff val="25000"/>
                  </a:schemeClr>
                </a:solidFill>
                <a:effectLst/>
                <a:ea typeface="Times New Roman" pitchFamily="18" charset="0"/>
                <a:cs typeface="Arial" pitchFamily="34" charset="0"/>
              </a:rPr>
              <a:t>Le protocole CSMA/CA utilise un mécanisme permettant d’éviter les collisions basé sur un principe d'accusé de réception réciproque entre l'émetteur et le récepteur :</a:t>
            </a:r>
            <a:br>
              <a:rPr kumimoji="0" lang="fr-FR" b="1" i="0" u="none" strike="noStrike" cap="none" normalizeH="0" baseline="0" dirty="0" smtClean="0">
                <a:ln>
                  <a:noFill/>
                </a:ln>
                <a:solidFill>
                  <a:schemeClr val="tx1">
                    <a:lumMod val="75000"/>
                    <a:lumOff val="25000"/>
                  </a:schemeClr>
                </a:solidFill>
                <a:effectLst/>
                <a:ea typeface="Times New Roman" pitchFamily="18" charset="0"/>
                <a:cs typeface="Arial" pitchFamily="34" charset="0"/>
              </a:rPr>
            </a:br>
            <a:r>
              <a:rPr kumimoji="0" lang="fr-FR" b="1" i="0" u="none" strike="noStrike" cap="none" normalizeH="0" baseline="0" dirty="0" smtClean="0">
                <a:ln>
                  <a:noFill/>
                </a:ln>
                <a:solidFill>
                  <a:schemeClr val="tx1">
                    <a:lumMod val="75000"/>
                    <a:lumOff val="25000"/>
                  </a:schemeClr>
                </a:solidFill>
                <a:effectLst/>
                <a:ea typeface="Times New Roman" pitchFamily="18" charset="0"/>
                <a:cs typeface="Arial" pitchFamily="34" charset="0"/>
              </a:rPr>
              <a:t>La station voulant émettre écoute le réseau. Si le réseau est encombré, la transmission est différée. Dans le cas contraire, si le média est libre pendant un temps donné (appelé DIFS pour </a:t>
            </a:r>
            <a:r>
              <a:rPr kumimoji="0" lang="fr-FR" b="1" i="0" u="none" strike="noStrike" cap="none" normalizeH="0" baseline="0" dirty="0" err="1" smtClean="0">
                <a:ln>
                  <a:noFill/>
                </a:ln>
                <a:solidFill>
                  <a:schemeClr val="tx1">
                    <a:lumMod val="75000"/>
                    <a:lumOff val="25000"/>
                  </a:schemeClr>
                </a:solidFill>
                <a:effectLst/>
                <a:ea typeface="Times New Roman" pitchFamily="18" charset="0"/>
                <a:cs typeface="Arial" pitchFamily="34" charset="0"/>
              </a:rPr>
              <a:t>Distributed</a:t>
            </a:r>
            <a:r>
              <a:rPr kumimoji="0" lang="fr-FR" b="1" i="0" u="none" strike="noStrike" cap="none" normalizeH="0" baseline="0" dirty="0" smtClean="0">
                <a:ln>
                  <a:noFill/>
                </a:ln>
                <a:solidFill>
                  <a:schemeClr val="tx1">
                    <a:lumMod val="75000"/>
                    <a:lumOff val="25000"/>
                  </a:schemeClr>
                </a:solidFill>
                <a:effectLst/>
                <a:ea typeface="Times New Roman" pitchFamily="18" charset="0"/>
                <a:cs typeface="Arial" pitchFamily="34" charset="0"/>
              </a:rPr>
              <a:t> Inter Frame </a:t>
            </a:r>
            <a:r>
              <a:rPr kumimoji="0" lang="fr-FR" b="1" i="0" u="none" strike="noStrike" cap="none" normalizeH="0" baseline="0" dirty="0" err="1" smtClean="0">
                <a:ln>
                  <a:noFill/>
                </a:ln>
                <a:solidFill>
                  <a:schemeClr val="tx1">
                    <a:lumMod val="75000"/>
                    <a:lumOff val="25000"/>
                  </a:schemeClr>
                </a:solidFill>
                <a:effectLst/>
                <a:ea typeface="Times New Roman" pitchFamily="18" charset="0"/>
                <a:cs typeface="Arial" pitchFamily="34" charset="0"/>
              </a:rPr>
              <a:t>Space</a:t>
            </a:r>
            <a:r>
              <a:rPr kumimoji="0" lang="fr-FR" b="1" i="0" u="none" strike="noStrike" cap="none" normalizeH="0" baseline="0" dirty="0" smtClean="0">
                <a:ln>
                  <a:noFill/>
                </a:ln>
                <a:solidFill>
                  <a:schemeClr val="tx1">
                    <a:lumMod val="75000"/>
                    <a:lumOff val="25000"/>
                  </a:schemeClr>
                </a:solidFill>
                <a:effectLst/>
                <a:ea typeface="Times New Roman" pitchFamily="18" charset="0"/>
                <a:cs typeface="Arial" pitchFamily="34" charset="0"/>
              </a:rPr>
              <a:t>), alors la station peut émettre. </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b="1" i="0" u="none" strike="noStrike" cap="none" normalizeH="0" baseline="0" dirty="0" smtClean="0">
                <a:ln>
                  <a:noFill/>
                </a:ln>
                <a:solidFill>
                  <a:schemeClr val="tx1">
                    <a:lumMod val="75000"/>
                    <a:lumOff val="25000"/>
                  </a:schemeClr>
                </a:solidFill>
                <a:effectLst/>
                <a:ea typeface="Times New Roman" pitchFamily="18" charset="0"/>
                <a:cs typeface="Arial" pitchFamily="34" charset="0"/>
              </a:rPr>
              <a:t/>
            </a:r>
            <a:br>
              <a:rPr kumimoji="0" lang="fr-FR" b="1" i="0" u="none" strike="noStrike" cap="none" normalizeH="0" baseline="0" dirty="0" smtClean="0">
                <a:ln>
                  <a:noFill/>
                </a:ln>
                <a:solidFill>
                  <a:schemeClr val="tx1">
                    <a:lumMod val="75000"/>
                    <a:lumOff val="25000"/>
                  </a:schemeClr>
                </a:solidFill>
                <a:effectLst/>
                <a:ea typeface="Times New Roman" pitchFamily="18" charset="0"/>
                <a:cs typeface="Arial" pitchFamily="34" charset="0"/>
              </a:rPr>
            </a:br>
            <a:r>
              <a:rPr kumimoji="0" lang="fr-FR" b="1" i="0" u="none" strike="noStrike" cap="none" normalizeH="0" baseline="0" dirty="0" smtClean="0">
                <a:ln>
                  <a:noFill/>
                </a:ln>
                <a:solidFill>
                  <a:schemeClr val="tx1">
                    <a:lumMod val="75000"/>
                    <a:lumOff val="25000"/>
                  </a:schemeClr>
                </a:solidFill>
                <a:effectLst/>
                <a:ea typeface="Times New Roman" pitchFamily="18" charset="0"/>
                <a:cs typeface="Arial" pitchFamily="34" charset="0"/>
              </a:rPr>
              <a:t>La station transmet un message appelé </a:t>
            </a:r>
            <a:r>
              <a:rPr kumimoji="0" lang="fr-FR" b="1" i="0" u="none" strike="noStrike" cap="none" normalizeH="0" baseline="0" dirty="0" err="1" smtClean="0">
                <a:ln>
                  <a:noFill/>
                </a:ln>
                <a:solidFill>
                  <a:schemeClr val="tx1">
                    <a:lumMod val="75000"/>
                    <a:lumOff val="25000"/>
                  </a:schemeClr>
                </a:solidFill>
                <a:effectLst/>
                <a:ea typeface="Times New Roman" pitchFamily="18" charset="0"/>
                <a:cs typeface="Arial" pitchFamily="34" charset="0"/>
              </a:rPr>
              <a:t>Ready</a:t>
            </a:r>
            <a:r>
              <a:rPr kumimoji="0" lang="fr-FR" b="1" i="0" u="none" strike="noStrike" cap="none" normalizeH="0" baseline="0" dirty="0" smtClean="0">
                <a:ln>
                  <a:noFill/>
                </a:ln>
                <a:solidFill>
                  <a:schemeClr val="tx1">
                    <a:lumMod val="75000"/>
                    <a:lumOff val="25000"/>
                  </a:schemeClr>
                </a:solidFill>
                <a:effectLst/>
                <a:ea typeface="Times New Roman" pitchFamily="18" charset="0"/>
                <a:cs typeface="Arial" pitchFamily="34" charset="0"/>
              </a:rPr>
              <a:t> To </a:t>
            </a:r>
            <a:r>
              <a:rPr kumimoji="0" lang="fr-FR" b="1" i="0" u="none" strike="noStrike" cap="none" normalizeH="0" baseline="0" dirty="0" err="1" smtClean="0">
                <a:ln>
                  <a:noFill/>
                </a:ln>
                <a:solidFill>
                  <a:schemeClr val="tx1">
                    <a:lumMod val="75000"/>
                    <a:lumOff val="25000"/>
                  </a:schemeClr>
                </a:solidFill>
                <a:effectLst/>
                <a:ea typeface="Times New Roman" pitchFamily="18" charset="0"/>
                <a:cs typeface="Arial" pitchFamily="34" charset="0"/>
              </a:rPr>
              <a:t>Send</a:t>
            </a:r>
            <a:r>
              <a:rPr kumimoji="0" lang="fr-FR" b="1" i="0" u="none" strike="noStrike" cap="none" normalizeH="0" baseline="0" dirty="0" smtClean="0">
                <a:ln>
                  <a:noFill/>
                </a:ln>
                <a:solidFill>
                  <a:schemeClr val="tx1">
                    <a:lumMod val="75000"/>
                    <a:lumOff val="25000"/>
                  </a:schemeClr>
                </a:solidFill>
                <a:effectLst/>
                <a:ea typeface="Times New Roman" pitchFamily="18" charset="0"/>
                <a:cs typeface="Arial" pitchFamily="34" charset="0"/>
              </a:rPr>
              <a:t> (ou </a:t>
            </a:r>
            <a:r>
              <a:rPr kumimoji="0" lang="fr-FR" b="1" i="0" u="none" strike="noStrike" cap="none" normalizeH="0" baseline="0" dirty="0" err="1" smtClean="0">
                <a:ln>
                  <a:noFill/>
                </a:ln>
                <a:solidFill>
                  <a:schemeClr val="tx1">
                    <a:lumMod val="75000"/>
                    <a:lumOff val="25000"/>
                  </a:schemeClr>
                </a:solidFill>
                <a:effectLst/>
                <a:ea typeface="Times New Roman" pitchFamily="18" charset="0"/>
                <a:cs typeface="Arial" pitchFamily="34" charset="0"/>
              </a:rPr>
              <a:t>Request</a:t>
            </a:r>
            <a:r>
              <a:rPr kumimoji="0" lang="fr-FR" b="1" i="0" u="none" strike="noStrike" cap="none" normalizeH="0" baseline="0" dirty="0" smtClean="0">
                <a:ln>
                  <a:noFill/>
                </a:ln>
                <a:solidFill>
                  <a:schemeClr val="tx1">
                    <a:lumMod val="75000"/>
                    <a:lumOff val="25000"/>
                  </a:schemeClr>
                </a:solidFill>
                <a:effectLst/>
                <a:ea typeface="Times New Roman" pitchFamily="18" charset="0"/>
                <a:cs typeface="Arial" pitchFamily="34" charset="0"/>
              </a:rPr>
              <a:t> To </a:t>
            </a:r>
            <a:r>
              <a:rPr kumimoji="0" lang="fr-FR" b="1" i="0" u="none" strike="noStrike" cap="none" normalizeH="0" baseline="0" dirty="0" err="1" smtClean="0">
                <a:ln>
                  <a:noFill/>
                </a:ln>
                <a:solidFill>
                  <a:schemeClr val="tx1">
                    <a:lumMod val="75000"/>
                    <a:lumOff val="25000"/>
                  </a:schemeClr>
                </a:solidFill>
                <a:effectLst/>
                <a:ea typeface="Times New Roman" pitchFamily="18" charset="0"/>
                <a:cs typeface="Arial" pitchFamily="34" charset="0"/>
              </a:rPr>
              <a:t>Send</a:t>
            </a:r>
            <a:r>
              <a:rPr kumimoji="0" lang="fr-FR" b="1" i="0" u="none" strike="noStrike" cap="none" normalizeH="0" baseline="0" dirty="0" smtClean="0">
                <a:ln>
                  <a:noFill/>
                </a:ln>
                <a:solidFill>
                  <a:schemeClr val="tx1">
                    <a:lumMod val="75000"/>
                    <a:lumOff val="25000"/>
                  </a:schemeClr>
                </a:solidFill>
                <a:effectLst/>
                <a:ea typeface="Times New Roman" pitchFamily="18" charset="0"/>
                <a:cs typeface="Arial" pitchFamily="34" charset="0"/>
              </a:rPr>
              <a:t>, noté RTS signifiant prêt à émettre) contenant des informations sur le volume des données qu'elle souhaite émettre et sa vitesse de transmission. </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b="1" i="0" u="none" strike="noStrike" cap="none" normalizeH="0" baseline="0" dirty="0" smtClean="0">
                <a:ln>
                  <a:noFill/>
                </a:ln>
                <a:solidFill>
                  <a:schemeClr val="tx1">
                    <a:lumMod val="75000"/>
                    <a:lumOff val="25000"/>
                  </a:schemeClr>
                </a:solidFill>
                <a:effectLst/>
                <a:ea typeface="Times New Roman" pitchFamily="18" charset="0"/>
                <a:cs typeface="Arial" pitchFamily="34" charset="0"/>
              </a:rPr>
              <a:t/>
            </a:r>
            <a:br>
              <a:rPr kumimoji="0" lang="fr-FR" b="1" i="0" u="none" strike="noStrike" cap="none" normalizeH="0" baseline="0" dirty="0" smtClean="0">
                <a:ln>
                  <a:noFill/>
                </a:ln>
                <a:solidFill>
                  <a:schemeClr val="tx1">
                    <a:lumMod val="75000"/>
                    <a:lumOff val="25000"/>
                  </a:schemeClr>
                </a:solidFill>
                <a:effectLst/>
                <a:ea typeface="Times New Roman" pitchFamily="18" charset="0"/>
                <a:cs typeface="Arial" pitchFamily="34" charset="0"/>
              </a:rPr>
            </a:br>
            <a:r>
              <a:rPr kumimoji="0" lang="fr-FR" b="1" i="0" u="none" strike="noStrike" cap="none" normalizeH="0" baseline="0" dirty="0" smtClean="0">
                <a:ln>
                  <a:noFill/>
                </a:ln>
                <a:solidFill>
                  <a:schemeClr val="tx1">
                    <a:lumMod val="75000"/>
                    <a:lumOff val="25000"/>
                  </a:schemeClr>
                </a:solidFill>
                <a:effectLst/>
                <a:ea typeface="Times New Roman" pitchFamily="18" charset="0"/>
                <a:cs typeface="Arial" pitchFamily="34" charset="0"/>
              </a:rPr>
              <a:t>Le récepteur (généralement un point d'accès) répond un </a:t>
            </a:r>
            <a:r>
              <a:rPr kumimoji="0" lang="fr-FR" b="1" i="0" u="none" strike="noStrike" cap="none" normalizeH="0" baseline="0" dirty="0" err="1" smtClean="0">
                <a:ln>
                  <a:noFill/>
                </a:ln>
                <a:solidFill>
                  <a:schemeClr val="tx1">
                    <a:lumMod val="75000"/>
                    <a:lumOff val="25000"/>
                  </a:schemeClr>
                </a:solidFill>
                <a:effectLst/>
                <a:ea typeface="Times New Roman" pitchFamily="18" charset="0"/>
                <a:cs typeface="Arial" pitchFamily="34" charset="0"/>
              </a:rPr>
              <a:t>Clear</a:t>
            </a:r>
            <a:r>
              <a:rPr kumimoji="0" lang="fr-FR" b="1" i="0" u="none" strike="noStrike" cap="none" normalizeH="0" baseline="0" dirty="0" smtClean="0">
                <a:ln>
                  <a:noFill/>
                </a:ln>
                <a:solidFill>
                  <a:schemeClr val="tx1">
                    <a:lumMod val="75000"/>
                    <a:lumOff val="25000"/>
                  </a:schemeClr>
                </a:solidFill>
                <a:effectLst/>
                <a:ea typeface="Times New Roman" pitchFamily="18" charset="0"/>
                <a:cs typeface="Arial" pitchFamily="34" charset="0"/>
              </a:rPr>
              <a:t> To </a:t>
            </a:r>
            <a:r>
              <a:rPr kumimoji="0" lang="fr-FR" b="1" i="0" u="none" strike="noStrike" cap="none" normalizeH="0" baseline="0" dirty="0" err="1" smtClean="0">
                <a:ln>
                  <a:noFill/>
                </a:ln>
                <a:solidFill>
                  <a:schemeClr val="tx1">
                    <a:lumMod val="75000"/>
                    <a:lumOff val="25000"/>
                  </a:schemeClr>
                </a:solidFill>
                <a:effectLst/>
                <a:ea typeface="Times New Roman" pitchFamily="18" charset="0"/>
                <a:cs typeface="Arial" pitchFamily="34" charset="0"/>
              </a:rPr>
              <a:t>Send</a:t>
            </a:r>
            <a:r>
              <a:rPr kumimoji="0" lang="fr-FR" b="1" i="0" u="none" strike="noStrike" cap="none" normalizeH="0" baseline="0" dirty="0" smtClean="0">
                <a:ln>
                  <a:noFill/>
                </a:ln>
                <a:solidFill>
                  <a:schemeClr val="tx1">
                    <a:lumMod val="75000"/>
                    <a:lumOff val="25000"/>
                  </a:schemeClr>
                </a:solidFill>
                <a:effectLst/>
                <a:ea typeface="Times New Roman" pitchFamily="18" charset="0"/>
                <a:cs typeface="Arial" pitchFamily="34" charset="0"/>
              </a:rPr>
              <a:t> (CTS, signifiant Le champ est libre pour émettre), puis la station commence l'émission des données.</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b="1" i="0" u="none" strike="noStrike" cap="none" normalizeH="0" baseline="0" dirty="0" smtClean="0">
                <a:ln>
                  <a:noFill/>
                </a:ln>
                <a:solidFill>
                  <a:schemeClr val="tx1">
                    <a:lumMod val="75000"/>
                    <a:lumOff val="25000"/>
                  </a:schemeClr>
                </a:solidFill>
                <a:effectLst/>
                <a:ea typeface="Times New Roman" pitchFamily="18" charset="0"/>
                <a:cs typeface="Arial" pitchFamily="34" charset="0"/>
              </a:rPr>
              <a:t/>
            </a:r>
            <a:br>
              <a:rPr kumimoji="0" lang="fr-FR" b="1" i="0" u="none" strike="noStrike" cap="none" normalizeH="0" baseline="0" dirty="0" smtClean="0">
                <a:ln>
                  <a:noFill/>
                </a:ln>
                <a:solidFill>
                  <a:schemeClr val="tx1">
                    <a:lumMod val="75000"/>
                    <a:lumOff val="25000"/>
                  </a:schemeClr>
                </a:solidFill>
                <a:effectLst/>
                <a:ea typeface="Times New Roman" pitchFamily="18" charset="0"/>
                <a:cs typeface="Arial" pitchFamily="34" charset="0"/>
              </a:rPr>
            </a:br>
            <a:r>
              <a:rPr kumimoji="0" lang="fr-FR" b="1" i="0" u="none" strike="noStrike" cap="none" normalizeH="0" baseline="0" dirty="0" smtClean="0">
                <a:ln>
                  <a:noFill/>
                </a:ln>
                <a:solidFill>
                  <a:schemeClr val="tx1">
                    <a:lumMod val="75000"/>
                    <a:lumOff val="25000"/>
                  </a:schemeClr>
                </a:solidFill>
                <a:effectLst/>
                <a:ea typeface="Times New Roman" pitchFamily="18" charset="0"/>
                <a:cs typeface="Arial" pitchFamily="34" charset="0"/>
              </a:rPr>
              <a:t>Lorsque toutes les données émises par la station ont été reçue, le récepteur envoie un accusé de réception (ACK). Toutes les stations avoisinantes patientent alors pendant un temps qu'elles considèrent être celui nécessaire à la transmission du volume d'information à émettre à la vitesse annoncée. </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b="1" i="0" u="none" strike="noStrike" cap="none" normalizeH="0" baseline="0" dirty="0" smtClean="0">
                <a:ln>
                  <a:noFill/>
                </a:ln>
                <a:solidFill>
                  <a:schemeClr val="tx1">
                    <a:lumMod val="75000"/>
                    <a:lumOff val="25000"/>
                  </a:schemeClr>
                </a:solidFill>
                <a:effectLst/>
                <a:ea typeface="Times New Roman" pitchFamily="18" charset="0"/>
                <a:cs typeface="Arial" pitchFamily="34" charset="0"/>
              </a:rPr>
              <a:t/>
            </a:r>
            <a:br>
              <a:rPr kumimoji="0" lang="fr-FR" b="1" i="0" u="none" strike="noStrike" cap="none" normalizeH="0" baseline="0" dirty="0" smtClean="0">
                <a:ln>
                  <a:noFill/>
                </a:ln>
                <a:solidFill>
                  <a:schemeClr val="tx1">
                    <a:lumMod val="75000"/>
                    <a:lumOff val="25000"/>
                  </a:schemeClr>
                </a:solidFill>
                <a:effectLst/>
                <a:ea typeface="Times New Roman" pitchFamily="18" charset="0"/>
                <a:cs typeface="Arial" pitchFamily="34" charset="0"/>
              </a:rPr>
            </a:br>
            <a:r>
              <a:rPr kumimoji="0" lang="fr-FR" b="1" i="0" u="none" strike="noStrike" cap="none" normalizeH="0" baseline="0" dirty="0" smtClean="0">
                <a:ln>
                  <a:noFill/>
                </a:ln>
                <a:solidFill>
                  <a:schemeClr val="tx1">
                    <a:lumMod val="75000"/>
                    <a:lumOff val="25000"/>
                  </a:schemeClr>
                </a:solidFill>
                <a:effectLst/>
                <a:ea typeface="Times New Roman" pitchFamily="18" charset="0"/>
                <a:cs typeface="Arial" pitchFamily="34" charset="0"/>
              </a:rPr>
              <a:t>En cas d’erreur lors de la  transmission, les données sont </a:t>
            </a:r>
            <a:r>
              <a:rPr kumimoji="0" lang="fr-FR" b="1" i="0" u="none" strike="noStrike" cap="none" normalizeH="0" baseline="0" dirty="0" err="1" smtClean="0">
                <a:ln>
                  <a:noFill/>
                </a:ln>
                <a:solidFill>
                  <a:schemeClr val="tx1">
                    <a:lumMod val="75000"/>
                    <a:lumOff val="25000"/>
                  </a:schemeClr>
                </a:solidFill>
                <a:effectLst/>
                <a:ea typeface="Times New Roman" pitchFamily="18" charset="0"/>
                <a:cs typeface="Arial" pitchFamily="34" charset="0"/>
              </a:rPr>
              <a:t>réenvoyées</a:t>
            </a:r>
            <a:r>
              <a:rPr kumimoji="0" lang="fr-FR" b="1" i="0" u="none" strike="noStrike" cap="none" normalizeH="0" baseline="0" dirty="0" smtClean="0">
                <a:ln>
                  <a:noFill/>
                </a:ln>
                <a:solidFill>
                  <a:schemeClr val="tx1">
                    <a:lumMod val="75000"/>
                    <a:lumOff val="25000"/>
                  </a:schemeClr>
                </a:solidFill>
                <a:effectLst/>
                <a:ea typeface="Times New Roman" pitchFamily="18" charset="0"/>
                <a:cs typeface="Arial" pitchFamily="34" charset="0"/>
              </a:rPr>
              <a:t> jusqu’à 3 fois, si une erreur persiste, un défaut est généré par l’émetteur.</a:t>
            </a:r>
            <a:endParaRPr kumimoji="0" lang="fr-FR" b="1" i="0" u="none" strike="noStrike" cap="none" normalizeH="0" baseline="0" dirty="0" smtClean="0">
              <a:ln>
                <a:noFill/>
              </a:ln>
              <a:solidFill>
                <a:schemeClr val="tx1">
                  <a:lumMod val="75000"/>
                  <a:lumOff val="25000"/>
                </a:schemeClr>
              </a:solidFill>
              <a:effectLst/>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41">
                                            <p:txEl>
                                              <p:pRg st="0" end="0"/>
                                            </p:txEl>
                                          </p:spTgt>
                                        </p:tgtEl>
                                        <p:attrNameLst>
                                          <p:attrName>style.visibility</p:attrName>
                                        </p:attrNameLst>
                                      </p:cBhvr>
                                      <p:to>
                                        <p:strVal val="visible"/>
                                      </p:to>
                                    </p:set>
                                    <p:animEffect transition="in" filter="fade">
                                      <p:cBhvr>
                                        <p:cTn id="7" dur="1000"/>
                                        <p:tgtEl>
                                          <p:spTgt spid="10241">
                                            <p:txEl>
                                              <p:pRg st="0" end="0"/>
                                            </p:txEl>
                                          </p:spTgt>
                                        </p:tgtEl>
                                      </p:cBhvr>
                                    </p:animEffect>
                                    <p:anim calcmode="lin" valueType="num">
                                      <p:cBhvr>
                                        <p:cTn id="8" dur="1000" fill="hold"/>
                                        <p:tgtEl>
                                          <p:spTgt spid="1024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0241">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2000"/>
                                  </p:stCondLst>
                                  <p:childTnLst>
                                    <p:set>
                                      <p:cBhvr>
                                        <p:cTn id="12" dur="1" fill="hold">
                                          <p:stCondLst>
                                            <p:cond delay="0"/>
                                          </p:stCondLst>
                                        </p:cTn>
                                        <p:tgtEl>
                                          <p:spTgt spid="10241">
                                            <p:txEl>
                                              <p:pRg st="1" end="1"/>
                                            </p:txEl>
                                          </p:spTgt>
                                        </p:tgtEl>
                                        <p:attrNameLst>
                                          <p:attrName>style.visibility</p:attrName>
                                        </p:attrNameLst>
                                      </p:cBhvr>
                                      <p:to>
                                        <p:strVal val="visible"/>
                                      </p:to>
                                    </p:set>
                                    <p:animEffect transition="in" filter="fade">
                                      <p:cBhvr>
                                        <p:cTn id="13" dur="2000"/>
                                        <p:tgtEl>
                                          <p:spTgt spid="10241">
                                            <p:txEl>
                                              <p:pRg st="1" end="1"/>
                                            </p:txEl>
                                          </p:spTgt>
                                        </p:tgtEl>
                                      </p:cBhvr>
                                    </p:animEffect>
                                    <p:anim calcmode="lin" valueType="num">
                                      <p:cBhvr>
                                        <p:cTn id="14" dur="2000" fill="hold"/>
                                        <p:tgtEl>
                                          <p:spTgt spid="10241">
                                            <p:txEl>
                                              <p:pRg st="1" end="1"/>
                                            </p:txEl>
                                          </p:spTgt>
                                        </p:tgtEl>
                                        <p:attrNameLst>
                                          <p:attrName>ppt_x</p:attrName>
                                        </p:attrNameLst>
                                      </p:cBhvr>
                                      <p:tavLst>
                                        <p:tav tm="0">
                                          <p:val>
                                            <p:strVal val="#ppt_x"/>
                                          </p:val>
                                        </p:tav>
                                        <p:tav tm="100000">
                                          <p:val>
                                            <p:strVal val="#ppt_x"/>
                                          </p:val>
                                        </p:tav>
                                      </p:tavLst>
                                    </p:anim>
                                    <p:anim calcmode="lin" valueType="num">
                                      <p:cBhvr>
                                        <p:cTn id="15" dur="2000" fill="hold"/>
                                        <p:tgtEl>
                                          <p:spTgt spid="10241">
                                            <p:txEl>
                                              <p:pRg st="1" end="1"/>
                                            </p:txEl>
                                          </p:spTgt>
                                        </p:tgtEl>
                                        <p:attrNameLst>
                                          <p:attrName>ppt_y</p:attrName>
                                        </p:attrNameLst>
                                      </p:cBhvr>
                                      <p:tavLst>
                                        <p:tav tm="0">
                                          <p:val>
                                            <p:strVal val="#ppt_y+.1"/>
                                          </p:val>
                                        </p:tav>
                                        <p:tav tm="100000">
                                          <p:val>
                                            <p:strVal val="#ppt_y"/>
                                          </p:val>
                                        </p:tav>
                                      </p:tavLst>
                                    </p:anim>
                                  </p:childTnLst>
                                </p:cTn>
                              </p:par>
                            </p:childTnLst>
                          </p:cTn>
                        </p:par>
                        <p:par>
                          <p:cTn id="16" fill="hold">
                            <p:stCondLst>
                              <p:cond delay="5000"/>
                            </p:stCondLst>
                            <p:childTnLst>
                              <p:par>
                                <p:cTn id="17" presetID="42" presetClass="entr" presetSubtype="0" fill="hold" nodeType="afterEffect">
                                  <p:stCondLst>
                                    <p:cond delay="2000"/>
                                  </p:stCondLst>
                                  <p:childTnLst>
                                    <p:set>
                                      <p:cBhvr>
                                        <p:cTn id="18" dur="1" fill="hold">
                                          <p:stCondLst>
                                            <p:cond delay="0"/>
                                          </p:stCondLst>
                                        </p:cTn>
                                        <p:tgtEl>
                                          <p:spTgt spid="10241">
                                            <p:txEl>
                                              <p:pRg st="2" end="2"/>
                                            </p:txEl>
                                          </p:spTgt>
                                        </p:tgtEl>
                                        <p:attrNameLst>
                                          <p:attrName>style.visibility</p:attrName>
                                        </p:attrNameLst>
                                      </p:cBhvr>
                                      <p:to>
                                        <p:strVal val="visible"/>
                                      </p:to>
                                    </p:set>
                                    <p:animEffect transition="in" filter="fade">
                                      <p:cBhvr>
                                        <p:cTn id="19" dur="2000"/>
                                        <p:tgtEl>
                                          <p:spTgt spid="10241">
                                            <p:txEl>
                                              <p:pRg st="2" end="2"/>
                                            </p:txEl>
                                          </p:spTgt>
                                        </p:tgtEl>
                                      </p:cBhvr>
                                    </p:animEffect>
                                    <p:anim calcmode="lin" valueType="num">
                                      <p:cBhvr>
                                        <p:cTn id="20" dur="2000" fill="hold"/>
                                        <p:tgtEl>
                                          <p:spTgt spid="10241">
                                            <p:txEl>
                                              <p:pRg st="2" end="2"/>
                                            </p:txEl>
                                          </p:spTgt>
                                        </p:tgtEl>
                                        <p:attrNameLst>
                                          <p:attrName>ppt_x</p:attrName>
                                        </p:attrNameLst>
                                      </p:cBhvr>
                                      <p:tavLst>
                                        <p:tav tm="0">
                                          <p:val>
                                            <p:strVal val="#ppt_x"/>
                                          </p:val>
                                        </p:tav>
                                        <p:tav tm="100000">
                                          <p:val>
                                            <p:strVal val="#ppt_x"/>
                                          </p:val>
                                        </p:tav>
                                      </p:tavLst>
                                    </p:anim>
                                    <p:anim calcmode="lin" valueType="num">
                                      <p:cBhvr>
                                        <p:cTn id="21" dur="2000" fill="hold"/>
                                        <p:tgtEl>
                                          <p:spTgt spid="10241">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9000"/>
                            </p:stCondLst>
                            <p:childTnLst>
                              <p:par>
                                <p:cTn id="23" presetID="42" presetClass="entr" presetSubtype="0" fill="hold" nodeType="afterEffect">
                                  <p:stCondLst>
                                    <p:cond delay="2000"/>
                                  </p:stCondLst>
                                  <p:childTnLst>
                                    <p:set>
                                      <p:cBhvr>
                                        <p:cTn id="24" dur="1" fill="hold">
                                          <p:stCondLst>
                                            <p:cond delay="0"/>
                                          </p:stCondLst>
                                        </p:cTn>
                                        <p:tgtEl>
                                          <p:spTgt spid="10241">
                                            <p:txEl>
                                              <p:pRg st="3" end="3"/>
                                            </p:txEl>
                                          </p:spTgt>
                                        </p:tgtEl>
                                        <p:attrNameLst>
                                          <p:attrName>style.visibility</p:attrName>
                                        </p:attrNameLst>
                                      </p:cBhvr>
                                      <p:to>
                                        <p:strVal val="visible"/>
                                      </p:to>
                                    </p:set>
                                    <p:animEffect transition="in" filter="fade">
                                      <p:cBhvr>
                                        <p:cTn id="25" dur="2000"/>
                                        <p:tgtEl>
                                          <p:spTgt spid="10241">
                                            <p:txEl>
                                              <p:pRg st="3" end="3"/>
                                            </p:txEl>
                                          </p:spTgt>
                                        </p:tgtEl>
                                      </p:cBhvr>
                                    </p:animEffect>
                                    <p:anim calcmode="lin" valueType="num">
                                      <p:cBhvr>
                                        <p:cTn id="26" dur="2000" fill="hold"/>
                                        <p:tgtEl>
                                          <p:spTgt spid="10241">
                                            <p:txEl>
                                              <p:pRg st="3" end="3"/>
                                            </p:txEl>
                                          </p:spTgt>
                                        </p:tgtEl>
                                        <p:attrNameLst>
                                          <p:attrName>ppt_x</p:attrName>
                                        </p:attrNameLst>
                                      </p:cBhvr>
                                      <p:tavLst>
                                        <p:tav tm="0">
                                          <p:val>
                                            <p:strVal val="#ppt_x"/>
                                          </p:val>
                                        </p:tav>
                                        <p:tav tm="100000">
                                          <p:val>
                                            <p:strVal val="#ppt_x"/>
                                          </p:val>
                                        </p:tav>
                                      </p:tavLst>
                                    </p:anim>
                                    <p:anim calcmode="lin" valueType="num">
                                      <p:cBhvr>
                                        <p:cTn id="27" dur="2000" fill="hold"/>
                                        <p:tgtEl>
                                          <p:spTgt spid="10241">
                                            <p:txEl>
                                              <p:pRg st="3" end="3"/>
                                            </p:txEl>
                                          </p:spTgt>
                                        </p:tgtEl>
                                        <p:attrNameLst>
                                          <p:attrName>ppt_y</p:attrName>
                                        </p:attrNameLst>
                                      </p:cBhvr>
                                      <p:tavLst>
                                        <p:tav tm="0">
                                          <p:val>
                                            <p:strVal val="#ppt_y+.1"/>
                                          </p:val>
                                        </p:tav>
                                        <p:tav tm="100000">
                                          <p:val>
                                            <p:strVal val="#ppt_y"/>
                                          </p:val>
                                        </p:tav>
                                      </p:tavLst>
                                    </p:anim>
                                  </p:childTnLst>
                                </p:cTn>
                              </p:par>
                            </p:childTnLst>
                          </p:cTn>
                        </p:par>
                        <p:par>
                          <p:cTn id="28" fill="hold">
                            <p:stCondLst>
                              <p:cond delay="13000"/>
                            </p:stCondLst>
                            <p:childTnLst>
                              <p:par>
                                <p:cTn id="29" presetID="42" presetClass="entr" presetSubtype="0" fill="hold" nodeType="afterEffect">
                                  <p:stCondLst>
                                    <p:cond delay="2000"/>
                                  </p:stCondLst>
                                  <p:childTnLst>
                                    <p:set>
                                      <p:cBhvr>
                                        <p:cTn id="30" dur="1" fill="hold">
                                          <p:stCondLst>
                                            <p:cond delay="0"/>
                                          </p:stCondLst>
                                        </p:cTn>
                                        <p:tgtEl>
                                          <p:spTgt spid="10241">
                                            <p:txEl>
                                              <p:pRg st="4" end="4"/>
                                            </p:txEl>
                                          </p:spTgt>
                                        </p:tgtEl>
                                        <p:attrNameLst>
                                          <p:attrName>style.visibility</p:attrName>
                                        </p:attrNameLst>
                                      </p:cBhvr>
                                      <p:to>
                                        <p:strVal val="visible"/>
                                      </p:to>
                                    </p:set>
                                    <p:animEffect transition="in" filter="fade">
                                      <p:cBhvr>
                                        <p:cTn id="31" dur="2000"/>
                                        <p:tgtEl>
                                          <p:spTgt spid="10241">
                                            <p:txEl>
                                              <p:pRg st="4" end="4"/>
                                            </p:txEl>
                                          </p:spTgt>
                                        </p:tgtEl>
                                      </p:cBhvr>
                                    </p:animEffect>
                                    <p:anim calcmode="lin" valueType="num">
                                      <p:cBhvr>
                                        <p:cTn id="32" dur="2000" fill="hold"/>
                                        <p:tgtEl>
                                          <p:spTgt spid="10241">
                                            <p:txEl>
                                              <p:pRg st="4" end="4"/>
                                            </p:txEl>
                                          </p:spTgt>
                                        </p:tgtEl>
                                        <p:attrNameLst>
                                          <p:attrName>ppt_x</p:attrName>
                                        </p:attrNameLst>
                                      </p:cBhvr>
                                      <p:tavLst>
                                        <p:tav tm="0">
                                          <p:val>
                                            <p:strVal val="#ppt_x"/>
                                          </p:val>
                                        </p:tav>
                                        <p:tav tm="100000">
                                          <p:val>
                                            <p:strVal val="#ppt_x"/>
                                          </p:val>
                                        </p:tav>
                                      </p:tavLst>
                                    </p:anim>
                                    <p:anim calcmode="lin" valueType="num">
                                      <p:cBhvr>
                                        <p:cTn id="33" dur="2000" fill="hold"/>
                                        <p:tgtEl>
                                          <p:spTgt spid="1024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107504" y="188640"/>
            <a:ext cx="3312368" cy="369332"/>
          </a:xfrm>
          <a:prstGeom prst="rect">
            <a:avLst/>
          </a:prstGeom>
          <a:noFill/>
        </p:spPr>
        <p:txBody>
          <a:bodyPr wrap="square" rtlCol="0">
            <a:spAutoFit/>
          </a:bodyPr>
          <a:lstStyle/>
          <a:p>
            <a:r>
              <a:rPr lang="fr-FR" b="1" dirty="0" smtClean="0">
                <a:solidFill>
                  <a:srgbClr val="00B050"/>
                </a:solidFill>
                <a:latin typeface="Arial" pitchFamily="34" charset="0"/>
                <a:cs typeface="Arial" pitchFamily="34" charset="0"/>
              </a:rPr>
              <a:t>8/ </a:t>
            </a:r>
            <a:r>
              <a:rPr lang="fr-FR" b="1" u="sng" dirty="0" smtClean="0">
                <a:solidFill>
                  <a:srgbClr val="00B050"/>
                </a:solidFill>
                <a:latin typeface="Arial" pitchFamily="34" charset="0"/>
                <a:cs typeface="Arial" pitchFamily="34" charset="0"/>
              </a:rPr>
              <a:t>Le protocole CSMA/CA</a:t>
            </a:r>
            <a:r>
              <a:rPr lang="fr-FR" b="1" dirty="0" smtClean="0">
                <a:solidFill>
                  <a:srgbClr val="00B050"/>
                </a:solidFill>
                <a:latin typeface="Arial" pitchFamily="34" charset="0"/>
                <a:cs typeface="Arial" pitchFamily="34" charset="0"/>
              </a:rPr>
              <a:t>:</a:t>
            </a:r>
            <a:endParaRPr lang="fr-FR" b="1" dirty="0">
              <a:solidFill>
                <a:srgbClr val="00B050"/>
              </a:solidFill>
              <a:latin typeface="Arial" pitchFamily="34" charset="0"/>
              <a:cs typeface="Arial" pitchFamily="34" charset="0"/>
            </a:endParaRPr>
          </a:p>
        </p:txBody>
      </p:sp>
      <p:sp>
        <p:nvSpPr>
          <p:cNvPr id="3" name="Espace réservé du numéro de diapositive 2"/>
          <p:cNvSpPr>
            <a:spLocks noGrp="1"/>
          </p:cNvSpPr>
          <p:nvPr>
            <p:ph type="sldNum" sz="quarter" idx="4294967295"/>
          </p:nvPr>
        </p:nvSpPr>
        <p:spPr>
          <a:xfrm>
            <a:off x="8639944" y="6492875"/>
            <a:ext cx="504056" cy="365125"/>
          </a:xfrm>
        </p:spPr>
        <p:txBody>
          <a:bodyPr/>
          <a:lstStyle/>
          <a:p>
            <a:fld id="{FC5AF07A-2128-4901-9549-20CA33A2CA02}" type="slidenum">
              <a:rPr lang="fr-FR" b="1" smtClean="0">
                <a:solidFill>
                  <a:schemeClr val="tx2"/>
                </a:solidFill>
                <a:cs typeface="Aharoni" pitchFamily="2" charset="-79"/>
              </a:rPr>
              <a:pPr/>
              <a:t>17</a:t>
            </a:fld>
            <a:endParaRPr lang="fr-FR" b="1" dirty="0">
              <a:solidFill>
                <a:schemeClr val="tx2"/>
              </a:solidFill>
              <a:cs typeface="Aharoni" pitchFamily="2" charset="-79"/>
            </a:endParaRPr>
          </a:p>
        </p:txBody>
      </p:sp>
      <p:pic>
        <p:nvPicPr>
          <p:cNvPr id="5" name="Image 4" descr="Trame des messages suivant le protocole CSMA/CA"/>
          <p:cNvPicPr>
            <a:picLocks noChangeAspect="1"/>
          </p:cNvPicPr>
          <p:nvPr/>
        </p:nvPicPr>
        <p:blipFill>
          <a:blip r:embed="rId2" cstate="print"/>
          <a:srcRect l="4600" t="4656" r="4600" b="4858"/>
          <a:stretch>
            <a:fillRect/>
          </a:stretch>
        </p:blipFill>
        <p:spPr bwMode="auto">
          <a:xfrm>
            <a:off x="1763688" y="692696"/>
            <a:ext cx="5441195" cy="5357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107504" y="188640"/>
            <a:ext cx="3312368" cy="369332"/>
          </a:xfrm>
          <a:prstGeom prst="rect">
            <a:avLst/>
          </a:prstGeom>
          <a:noFill/>
        </p:spPr>
        <p:txBody>
          <a:bodyPr wrap="square" rtlCol="0">
            <a:spAutoFit/>
          </a:bodyPr>
          <a:lstStyle/>
          <a:p>
            <a:r>
              <a:rPr lang="fr-FR" b="1" dirty="0" smtClean="0">
                <a:solidFill>
                  <a:srgbClr val="00B050"/>
                </a:solidFill>
                <a:latin typeface="Arial" pitchFamily="34" charset="0"/>
                <a:cs typeface="Arial" pitchFamily="34" charset="0"/>
              </a:rPr>
              <a:t>9/ </a:t>
            </a:r>
            <a:r>
              <a:rPr lang="fr-FR" b="1" u="sng" dirty="0" smtClean="0">
                <a:solidFill>
                  <a:srgbClr val="00B050"/>
                </a:solidFill>
                <a:latin typeface="Arial" pitchFamily="34" charset="0"/>
                <a:cs typeface="Arial" pitchFamily="34" charset="0"/>
              </a:rPr>
              <a:t>Le télégramme KNX</a:t>
            </a:r>
            <a:r>
              <a:rPr lang="fr-FR" b="1" dirty="0" smtClean="0">
                <a:solidFill>
                  <a:srgbClr val="00B050"/>
                </a:solidFill>
                <a:latin typeface="Arial" pitchFamily="34" charset="0"/>
                <a:cs typeface="Arial" pitchFamily="34" charset="0"/>
              </a:rPr>
              <a:t>:</a:t>
            </a:r>
            <a:endParaRPr lang="fr-FR" b="1" dirty="0">
              <a:solidFill>
                <a:srgbClr val="00B050"/>
              </a:solidFill>
              <a:latin typeface="Arial" pitchFamily="34" charset="0"/>
              <a:cs typeface="Arial" pitchFamily="34" charset="0"/>
            </a:endParaRPr>
          </a:p>
        </p:txBody>
      </p:sp>
      <p:sp>
        <p:nvSpPr>
          <p:cNvPr id="3" name="Espace réservé du numéro de diapositive 2"/>
          <p:cNvSpPr>
            <a:spLocks noGrp="1"/>
          </p:cNvSpPr>
          <p:nvPr>
            <p:ph type="sldNum" sz="quarter" idx="4294967295"/>
          </p:nvPr>
        </p:nvSpPr>
        <p:spPr>
          <a:xfrm>
            <a:off x="8639944" y="6492875"/>
            <a:ext cx="504056" cy="365125"/>
          </a:xfrm>
        </p:spPr>
        <p:txBody>
          <a:bodyPr/>
          <a:lstStyle/>
          <a:p>
            <a:fld id="{FC5AF07A-2128-4901-9549-20CA33A2CA02}" type="slidenum">
              <a:rPr lang="fr-FR" b="1" smtClean="0">
                <a:solidFill>
                  <a:schemeClr val="tx2"/>
                </a:solidFill>
                <a:cs typeface="Aharoni" pitchFamily="2" charset="-79"/>
              </a:rPr>
              <a:pPr/>
              <a:t>18</a:t>
            </a:fld>
            <a:endParaRPr lang="fr-FR" b="1" dirty="0">
              <a:solidFill>
                <a:schemeClr val="tx2"/>
              </a:solidFill>
              <a:cs typeface="Aharoni" pitchFamily="2" charset="-79"/>
            </a:endParaRPr>
          </a:p>
        </p:txBody>
      </p:sp>
      <p:sp>
        <p:nvSpPr>
          <p:cNvPr id="4" name="Rectangle 3"/>
          <p:cNvSpPr/>
          <p:nvPr/>
        </p:nvSpPr>
        <p:spPr>
          <a:xfrm>
            <a:off x="395536" y="1124744"/>
            <a:ext cx="7776864" cy="646331"/>
          </a:xfrm>
          <a:prstGeom prst="rect">
            <a:avLst/>
          </a:prstGeom>
        </p:spPr>
        <p:txBody>
          <a:bodyPr wrap="square">
            <a:spAutoFit/>
          </a:bodyPr>
          <a:lstStyle/>
          <a:p>
            <a:r>
              <a:rPr lang="fr-FR" b="1" dirty="0" smtClean="0">
                <a:solidFill>
                  <a:schemeClr val="tx1">
                    <a:lumMod val="75000"/>
                    <a:lumOff val="25000"/>
                  </a:schemeClr>
                </a:solidFill>
              </a:rPr>
              <a:t>Tous les participants du bus peuvent échanger des informations entre eux à</a:t>
            </a:r>
          </a:p>
          <a:p>
            <a:r>
              <a:rPr lang="fr-FR" b="1" dirty="0" smtClean="0">
                <a:solidFill>
                  <a:schemeClr val="tx1">
                    <a:lumMod val="75000"/>
                    <a:lumOff val="25000"/>
                  </a:schemeClr>
                </a:solidFill>
              </a:rPr>
              <a:t>l'aide de télégrammes, découpés en différents champs, du type :</a:t>
            </a:r>
          </a:p>
        </p:txBody>
      </p:sp>
      <p:graphicFrame>
        <p:nvGraphicFramePr>
          <p:cNvPr id="7" name="Tableau 6"/>
          <p:cNvGraphicFramePr>
            <a:graphicFrameLocks noGrp="1"/>
          </p:cNvGraphicFramePr>
          <p:nvPr/>
        </p:nvGraphicFramePr>
        <p:xfrm>
          <a:off x="395536" y="1844824"/>
          <a:ext cx="8568952" cy="1288152"/>
        </p:xfrm>
        <a:graphic>
          <a:graphicData uri="http://schemas.openxmlformats.org/drawingml/2006/table">
            <a:tbl>
              <a:tblPr firstRow="1" bandRow="1">
                <a:tableStyleId>{7DF18680-E054-41AD-8BC1-D1AEF772440D}</a:tableStyleId>
              </a:tblPr>
              <a:tblGrid>
                <a:gridCol w="648072"/>
                <a:gridCol w="1008112"/>
                <a:gridCol w="1224136"/>
                <a:gridCol w="1368152"/>
                <a:gridCol w="1107123"/>
                <a:gridCol w="1071119"/>
                <a:gridCol w="1071119"/>
                <a:gridCol w="1071119"/>
              </a:tblGrid>
              <a:tr h="648072">
                <a:tc>
                  <a:txBody>
                    <a:bodyPr/>
                    <a:lstStyle/>
                    <a:p>
                      <a:pPr algn="ctr"/>
                      <a:endParaRPr lang="fr-FR"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fr-FR" sz="1600" dirty="0" smtClean="0"/>
                        <a:t>Contrôle</a:t>
                      </a:r>
                      <a:endParaRPr lang="fr-FR"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fr-FR" sz="1600" dirty="0" smtClean="0"/>
                        <a:t>Adresse expéditeur</a:t>
                      </a:r>
                      <a:endParaRPr lang="fr-FR"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fr-FR" sz="1600" dirty="0" smtClean="0"/>
                        <a:t>Adresse destinataire</a:t>
                      </a:r>
                      <a:endParaRPr lang="fr-FR"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t>Compteur de routage</a:t>
                      </a:r>
                      <a:endParaRPr lang="fr-FR"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t>Longueur</a:t>
                      </a:r>
                      <a:endParaRPr lang="fr-FR"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t>Données</a:t>
                      </a:r>
                      <a:endParaRPr lang="fr-FR"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fr-FR" sz="1600" dirty="0" smtClean="0"/>
                        <a:t>Sécurité</a:t>
                      </a:r>
                      <a:endParaRPr lang="fr-FR"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98567">
                <a:tc>
                  <a:txBody>
                    <a:bodyPr/>
                    <a:lstStyle/>
                    <a:p>
                      <a:pPr algn="ctr"/>
                      <a:r>
                        <a:rPr lang="fr-FR" sz="1800" b="1" dirty="0" smtClean="0">
                          <a:solidFill>
                            <a:schemeClr val="tx1">
                              <a:lumMod val="75000"/>
                              <a:lumOff val="25000"/>
                            </a:schemeClr>
                          </a:solidFill>
                        </a:rPr>
                        <a:t>Bits</a:t>
                      </a:r>
                      <a:endParaRPr lang="fr-FR" sz="1800" b="1" dirty="0">
                        <a:solidFill>
                          <a:schemeClr val="tx1">
                            <a:lumMod val="75000"/>
                            <a:lumOff val="25000"/>
                          </a:schemeClr>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fr-FR" sz="1800" b="1" dirty="0" smtClean="0">
                          <a:solidFill>
                            <a:schemeClr val="tx1">
                              <a:lumMod val="75000"/>
                              <a:lumOff val="25000"/>
                            </a:schemeClr>
                          </a:solidFill>
                        </a:rPr>
                        <a:t>8</a:t>
                      </a:r>
                      <a:endParaRPr lang="fr-FR" sz="1800" b="1" dirty="0">
                        <a:solidFill>
                          <a:schemeClr val="tx1">
                            <a:lumMod val="75000"/>
                            <a:lumOff val="25000"/>
                          </a:schemeClr>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fr-FR" sz="1800" b="1" dirty="0" smtClean="0">
                          <a:solidFill>
                            <a:schemeClr val="tx1">
                              <a:lumMod val="75000"/>
                              <a:lumOff val="25000"/>
                            </a:schemeClr>
                          </a:solidFill>
                        </a:rPr>
                        <a:t>16</a:t>
                      </a:r>
                      <a:endParaRPr lang="fr-FR" sz="1800" b="1" dirty="0">
                        <a:solidFill>
                          <a:schemeClr val="tx1">
                            <a:lumMod val="75000"/>
                            <a:lumOff val="25000"/>
                          </a:schemeClr>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fr-FR" sz="1800" b="1" dirty="0" smtClean="0">
                          <a:solidFill>
                            <a:schemeClr val="tx1">
                              <a:lumMod val="75000"/>
                              <a:lumOff val="25000"/>
                            </a:schemeClr>
                          </a:solidFill>
                        </a:rPr>
                        <a:t>17</a:t>
                      </a:r>
                      <a:endParaRPr lang="fr-FR" sz="1800" b="1" dirty="0">
                        <a:solidFill>
                          <a:schemeClr val="tx1">
                            <a:lumMod val="75000"/>
                            <a:lumOff val="25000"/>
                          </a:schemeClr>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fr-FR" sz="1800" b="1" dirty="0" smtClean="0">
                          <a:solidFill>
                            <a:schemeClr val="tx1">
                              <a:lumMod val="75000"/>
                              <a:lumOff val="25000"/>
                            </a:schemeClr>
                          </a:solidFill>
                        </a:rPr>
                        <a:t>3</a:t>
                      </a:r>
                      <a:endParaRPr lang="fr-FR" sz="1800" b="1" dirty="0">
                        <a:solidFill>
                          <a:schemeClr val="tx1">
                            <a:lumMod val="75000"/>
                            <a:lumOff val="25000"/>
                          </a:schemeClr>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fr-FR" sz="1800" b="1" dirty="0" smtClean="0">
                          <a:solidFill>
                            <a:schemeClr val="tx1">
                              <a:lumMod val="75000"/>
                              <a:lumOff val="25000"/>
                            </a:schemeClr>
                          </a:solidFill>
                        </a:rPr>
                        <a:t>4</a:t>
                      </a:r>
                      <a:endParaRPr lang="fr-FR" sz="1800" b="1" dirty="0">
                        <a:solidFill>
                          <a:schemeClr val="tx1">
                            <a:lumMod val="75000"/>
                            <a:lumOff val="25000"/>
                          </a:schemeClr>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fr-FR" sz="1800" b="1" dirty="0" smtClean="0">
                          <a:solidFill>
                            <a:schemeClr val="tx1">
                              <a:lumMod val="75000"/>
                              <a:lumOff val="25000"/>
                            </a:schemeClr>
                          </a:solidFill>
                        </a:rPr>
                        <a:t>16×8 maxi</a:t>
                      </a:r>
                      <a:endParaRPr lang="fr-FR" sz="1800" b="1" dirty="0">
                        <a:solidFill>
                          <a:schemeClr val="tx1">
                            <a:lumMod val="75000"/>
                            <a:lumOff val="25000"/>
                          </a:schemeClr>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fr-FR" sz="1800" b="1" dirty="0" smtClean="0">
                          <a:solidFill>
                            <a:schemeClr val="tx1">
                              <a:lumMod val="75000"/>
                              <a:lumOff val="25000"/>
                            </a:schemeClr>
                          </a:solidFill>
                        </a:rPr>
                        <a:t>8</a:t>
                      </a:r>
                      <a:endParaRPr lang="fr-FR" sz="1800" b="1" dirty="0">
                        <a:solidFill>
                          <a:schemeClr val="tx1">
                            <a:lumMod val="75000"/>
                            <a:lumOff val="25000"/>
                          </a:schemeClr>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grpSp>
        <p:nvGrpSpPr>
          <p:cNvPr id="13" name="Groupe 12"/>
          <p:cNvGrpSpPr/>
          <p:nvPr/>
        </p:nvGrpSpPr>
        <p:grpSpPr>
          <a:xfrm>
            <a:off x="395536" y="3933056"/>
            <a:ext cx="7461979" cy="1922730"/>
            <a:chOff x="395536" y="3933056"/>
            <a:chExt cx="7461979" cy="1922730"/>
          </a:xfrm>
        </p:grpSpPr>
        <p:sp>
          <p:nvSpPr>
            <p:cNvPr id="8" name="Rectangle 7"/>
            <p:cNvSpPr/>
            <p:nvPr/>
          </p:nvSpPr>
          <p:spPr>
            <a:xfrm>
              <a:off x="395536" y="3933056"/>
              <a:ext cx="2649508" cy="369332"/>
            </a:xfrm>
            <a:prstGeom prst="rect">
              <a:avLst/>
            </a:prstGeom>
          </p:spPr>
          <p:txBody>
            <a:bodyPr wrap="none">
              <a:spAutoFit/>
            </a:bodyPr>
            <a:lstStyle/>
            <a:p>
              <a:r>
                <a:rPr lang="fr-FR" b="1" dirty="0" smtClean="0">
                  <a:solidFill>
                    <a:schemeClr val="tx1">
                      <a:lumMod val="75000"/>
                      <a:lumOff val="25000"/>
                    </a:schemeClr>
                  </a:solidFill>
                </a:rPr>
                <a:t>Exemples de télégramme:</a:t>
              </a:r>
            </a:p>
          </p:txBody>
        </p:sp>
        <p:pic>
          <p:nvPicPr>
            <p:cNvPr id="1028" name="Picture 4"/>
            <p:cNvPicPr>
              <a:picLocks noChangeAspect="1" noChangeArrowheads="1"/>
            </p:cNvPicPr>
            <p:nvPr/>
          </p:nvPicPr>
          <p:blipFill>
            <a:blip r:embed="rId2" cstate="print"/>
            <a:srcRect/>
            <a:stretch>
              <a:fillRect/>
            </a:stretch>
          </p:blipFill>
          <p:spPr bwMode="auto">
            <a:xfrm>
              <a:off x="395536" y="4293096"/>
              <a:ext cx="7461979" cy="1296144"/>
            </a:xfrm>
            <a:prstGeom prst="rect">
              <a:avLst/>
            </a:prstGeom>
            <a:noFill/>
            <a:ln w="9525">
              <a:noFill/>
              <a:miter lim="800000"/>
              <a:headEnd/>
              <a:tailEnd/>
            </a:ln>
          </p:spPr>
        </p:pic>
        <p:sp>
          <p:nvSpPr>
            <p:cNvPr id="10" name="Rectangle 9"/>
            <p:cNvSpPr/>
            <p:nvPr/>
          </p:nvSpPr>
          <p:spPr>
            <a:xfrm>
              <a:off x="467544" y="5517232"/>
              <a:ext cx="2569934" cy="338554"/>
            </a:xfrm>
            <a:prstGeom prst="rect">
              <a:avLst/>
            </a:prstGeom>
          </p:spPr>
          <p:txBody>
            <a:bodyPr wrap="none">
              <a:spAutoFit/>
            </a:bodyPr>
            <a:lstStyle/>
            <a:p>
              <a:r>
                <a:rPr lang="fr-FR" sz="1600" b="1" i="1" dirty="0" smtClean="0">
                  <a:solidFill>
                    <a:schemeClr val="tx1">
                      <a:lumMod val="75000"/>
                      <a:lumOff val="25000"/>
                    </a:schemeClr>
                  </a:solidFill>
                  <a:latin typeface="Aparajita" pitchFamily="34" charset="0"/>
                  <a:cs typeface="Aparajita" pitchFamily="34" charset="0"/>
                </a:rPr>
                <a:t>Codes obtenus avec le logiciel ETS</a:t>
              </a:r>
            </a:p>
          </p:txBody>
        </p:sp>
      </p:grpSp>
      <p:sp>
        <p:nvSpPr>
          <p:cNvPr id="11" name="ZoneTexte 10"/>
          <p:cNvSpPr txBox="1"/>
          <p:nvPr/>
        </p:nvSpPr>
        <p:spPr>
          <a:xfrm>
            <a:off x="395536" y="692696"/>
            <a:ext cx="3816424" cy="369332"/>
          </a:xfrm>
          <a:prstGeom prst="rect">
            <a:avLst/>
          </a:prstGeom>
          <a:noFill/>
        </p:spPr>
        <p:txBody>
          <a:bodyPr wrap="square" rtlCol="0">
            <a:spAutoFit/>
          </a:bodyPr>
          <a:lstStyle/>
          <a:p>
            <a:r>
              <a:rPr lang="fr-FR" b="1" dirty="0" smtClean="0">
                <a:solidFill>
                  <a:srgbClr val="0070C0"/>
                </a:solidFill>
                <a:latin typeface="Arial" pitchFamily="34" charset="0"/>
                <a:cs typeface="Arial" pitchFamily="34" charset="0"/>
              </a:rPr>
              <a:t>9.1/ </a:t>
            </a:r>
            <a:r>
              <a:rPr lang="fr-FR" b="1" u="sng" dirty="0" smtClean="0">
                <a:solidFill>
                  <a:srgbClr val="0070C0"/>
                </a:solidFill>
                <a:latin typeface="Arial" pitchFamily="34" charset="0"/>
                <a:cs typeface="Arial" pitchFamily="34" charset="0"/>
              </a:rPr>
              <a:t>Structure d’un télégramme</a:t>
            </a:r>
            <a:r>
              <a:rPr lang="fr-FR" b="1" dirty="0" smtClean="0">
                <a:solidFill>
                  <a:srgbClr val="0070C0"/>
                </a:solidFill>
                <a:latin typeface="Arial" pitchFamily="34" charset="0"/>
                <a:cs typeface="Arial" pitchFamily="34" charset="0"/>
              </a:rPr>
              <a:t>:</a:t>
            </a:r>
            <a:endParaRPr lang="fr-FR" b="1" dirty="0">
              <a:solidFill>
                <a:srgbClr val="0070C0"/>
              </a:solidFill>
              <a:latin typeface="Arial" pitchFamily="34" charset="0"/>
              <a:cs typeface="Arial" pitchFamily="34" charset="0"/>
            </a:endParaRPr>
          </a:p>
        </p:txBody>
      </p:sp>
      <p:sp>
        <p:nvSpPr>
          <p:cNvPr id="12" name="Rectangle 11"/>
          <p:cNvSpPr/>
          <p:nvPr/>
        </p:nvSpPr>
        <p:spPr>
          <a:xfrm>
            <a:off x="467544" y="3140968"/>
            <a:ext cx="7920880" cy="584775"/>
          </a:xfrm>
          <a:prstGeom prst="rect">
            <a:avLst/>
          </a:prstGeom>
        </p:spPr>
        <p:txBody>
          <a:bodyPr wrap="square">
            <a:spAutoFit/>
          </a:bodyPr>
          <a:lstStyle/>
          <a:p>
            <a:r>
              <a:rPr lang="fr-FR" sz="1600" b="1" i="1" dirty="0" smtClean="0">
                <a:solidFill>
                  <a:schemeClr val="tx1">
                    <a:lumMod val="75000"/>
                    <a:lumOff val="25000"/>
                  </a:schemeClr>
                </a:solidFill>
              </a:rPr>
              <a:t>CR : compteur de routage (sert à éviter que le message ne tourne en boucle)</a:t>
            </a:r>
          </a:p>
          <a:p>
            <a:r>
              <a:rPr lang="fr-FR" sz="1600" b="1" i="1" dirty="0" smtClean="0">
                <a:solidFill>
                  <a:schemeClr val="tx1">
                    <a:lumMod val="75000"/>
                    <a:lumOff val="25000"/>
                  </a:schemeClr>
                </a:solidFill>
              </a:rPr>
              <a:t>Lg : longueur de la chaîne de données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Effect transition="in" filter="fade">
                                      <p:cBhvr>
                                        <p:cTn id="15" dur="1000"/>
                                        <p:tgtEl>
                                          <p:spTgt spid="7"/>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107504" y="188640"/>
            <a:ext cx="3312368" cy="369332"/>
          </a:xfrm>
          <a:prstGeom prst="rect">
            <a:avLst/>
          </a:prstGeom>
          <a:noFill/>
        </p:spPr>
        <p:txBody>
          <a:bodyPr wrap="square" rtlCol="0">
            <a:spAutoFit/>
          </a:bodyPr>
          <a:lstStyle/>
          <a:p>
            <a:r>
              <a:rPr lang="fr-FR" b="1" dirty="0" smtClean="0">
                <a:solidFill>
                  <a:srgbClr val="00B050"/>
                </a:solidFill>
                <a:latin typeface="Arial" pitchFamily="34" charset="0"/>
                <a:cs typeface="Arial" pitchFamily="34" charset="0"/>
              </a:rPr>
              <a:t>9/ </a:t>
            </a:r>
            <a:r>
              <a:rPr lang="fr-FR" b="1" u="sng" dirty="0" smtClean="0">
                <a:solidFill>
                  <a:srgbClr val="00B050"/>
                </a:solidFill>
                <a:latin typeface="Arial" pitchFamily="34" charset="0"/>
                <a:cs typeface="Arial" pitchFamily="34" charset="0"/>
              </a:rPr>
              <a:t>Le télégramme KNX</a:t>
            </a:r>
            <a:r>
              <a:rPr lang="fr-FR" b="1" dirty="0" smtClean="0">
                <a:solidFill>
                  <a:srgbClr val="00B050"/>
                </a:solidFill>
                <a:latin typeface="Arial" pitchFamily="34" charset="0"/>
                <a:cs typeface="Arial" pitchFamily="34" charset="0"/>
              </a:rPr>
              <a:t>:</a:t>
            </a:r>
            <a:endParaRPr lang="fr-FR" b="1" dirty="0">
              <a:solidFill>
                <a:srgbClr val="00B050"/>
              </a:solidFill>
              <a:latin typeface="Arial" pitchFamily="34" charset="0"/>
              <a:cs typeface="Arial" pitchFamily="34" charset="0"/>
            </a:endParaRPr>
          </a:p>
        </p:txBody>
      </p:sp>
      <p:sp>
        <p:nvSpPr>
          <p:cNvPr id="3" name="Espace réservé du numéro de diapositive 2"/>
          <p:cNvSpPr>
            <a:spLocks noGrp="1"/>
          </p:cNvSpPr>
          <p:nvPr>
            <p:ph type="sldNum" sz="quarter" idx="4294967295"/>
          </p:nvPr>
        </p:nvSpPr>
        <p:spPr>
          <a:xfrm>
            <a:off x="8639944" y="6492875"/>
            <a:ext cx="504056" cy="365125"/>
          </a:xfrm>
        </p:spPr>
        <p:txBody>
          <a:bodyPr/>
          <a:lstStyle/>
          <a:p>
            <a:fld id="{FC5AF07A-2128-4901-9549-20CA33A2CA02}" type="slidenum">
              <a:rPr lang="fr-FR" b="1" smtClean="0">
                <a:solidFill>
                  <a:schemeClr val="tx2"/>
                </a:solidFill>
                <a:cs typeface="Aharoni" pitchFamily="2" charset="-79"/>
              </a:rPr>
              <a:pPr/>
              <a:t>19</a:t>
            </a:fld>
            <a:endParaRPr lang="fr-FR" b="1" dirty="0">
              <a:solidFill>
                <a:schemeClr val="tx2"/>
              </a:solidFill>
              <a:cs typeface="Aharoni" pitchFamily="2" charset="-79"/>
            </a:endParaRPr>
          </a:p>
        </p:txBody>
      </p:sp>
      <p:sp>
        <p:nvSpPr>
          <p:cNvPr id="11" name="ZoneTexte 10"/>
          <p:cNvSpPr txBox="1"/>
          <p:nvPr/>
        </p:nvSpPr>
        <p:spPr>
          <a:xfrm>
            <a:off x="467544" y="620688"/>
            <a:ext cx="3816424" cy="369332"/>
          </a:xfrm>
          <a:prstGeom prst="rect">
            <a:avLst/>
          </a:prstGeom>
          <a:noFill/>
        </p:spPr>
        <p:txBody>
          <a:bodyPr wrap="square" rtlCol="0">
            <a:spAutoFit/>
          </a:bodyPr>
          <a:lstStyle/>
          <a:p>
            <a:r>
              <a:rPr lang="fr-FR" b="1" dirty="0" smtClean="0">
                <a:solidFill>
                  <a:srgbClr val="0070C0"/>
                </a:solidFill>
                <a:latin typeface="Arial" pitchFamily="34" charset="0"/>
                <a:cs typeface="Arial" pitchFamily="34" charset="0"/>
              </a:rPr>
              <a:t>9.2/ </a:t>
            </a:r>
            <a:r>
              <a:rPr lang="fr-FR" b="1" u="sng" dirty="0" smtClean="0">
                <a:solidFill>
                  <a:srgbClr val="0070C0"/>
                </a:solidFill>
                <a:latin typeface="Arial" pitchFamily="34" charset="0"/>
                <a:cs typeface="Arial" pitchFamily="34" charset="0"/>
              </a:rPr>
              <a:t>Analyse d’un télégramme</a:t>
            </a:r>
            <a:r>
              <a:rPr lang="fr-FR" b="1" dirty="0" smtClean="0">
                <a:solidFill>
                  <a:srgbClr val="0070C0"/>
                </a:solidFill>
                <a:latin typeface="Arial" pitchFamily="34" charset="0"/>
                <a:cs typeface="Arial" pitchFamily="34" charset="0"/>
              </a:rPr>
              <a:t>:</a:t>
            </a:r>
            <a:endParaRPr lang="fr-FR" b="1" dirty="0">
              <a:solidFill>
                <a:srgbClr val="0070C0"/>
              </a:solidFill>
              <a:latin typeface="Arial" pitchFamily="34" charset="0"/>
              <a:cs typeface="Arial" pitchFamily="34" charset="0"/>
            </a:endParaRPr>
          </a:p>
        </p:txBody>
      </p:sp>
      <p:sp>
        <p:nvSpPr>
          <p:cNvPr id="12" name="Rectangle 11"/>
          <p:cNvSpPr/>
          <p:nvPr/>
        </p:nvSpPr>
        <p:spPr>
          <a:xfrm>
            <a:off x="1619672" y="980728"/>
            <a:ext cx="4015843" cy="830997"/>
          </a:xfrm>
          <a:prstGeom prst="rect">
            <a:avLst/>
          </a:prstGeom>
        </p:spPr>
        <p:txBody>
          <a:bodyPr wrap="none">
            <a:spAutoFit/>
          </a:bodyPr>
          <a:lstStyle/>
          <a:p>
            <a:r>
              <a:rPr lang="pt-BR" sz="2400" b="1" dirty="0" smtClean="0">
                <a:solidFill>
                  <a:srgbClr val="FF0000"/>
                </a:solidFill>
              </a:rPr>
              <a:t>BC</a:t>
            </a:r>
            <a:r>
              <a:rPr lang="pt-BR" sz="2400" b="1" dirty="0" smtClean="0"/>
              <a:t> 10 0B 30 01 E1 00 80 08 CC</a:t>
            </a:r>
          </a:p>
          <a:p>
            <a:r>
              <a:rPr lang="pt-BR" sz="2400" b="1" dirty="0" smtClean="0">
                <a:solidFill>
                  <a:srgbClr val="FF0000"/>
                </a:solidFill>
              </a:rPr>
              <a:t>BC</a:t>
            </a:r>
            <a:r>
              <a:rPr lang="pt-BR" sz="2400" b="1" dirty="0" smtClean="0"/>
              <a:t> 10 03 30 CA E1 00 80 CB CC</a:t>
            </a:r>
          </a:p>
        </p:txBody>
      </p:sp>
      <p:sp>
        <p:nvSpPr>
          <p:cNvPr id="13" name="ZoneTexte 12"/>
          <p:cNvSpPr txBox="1"/>
          <p:nvPr/>
        </p:nvSpPr>
        <p:spPr>
          <a:xfrm>
            <a:off x="467544" y="1844824"/>
            <a:ext cx="3816424" cy="369332"/>
          </a:xfrm>
          <a:prstGeom prst="rect">
            <a:avLst/>
          </a:prstGeom>
          <a:noFill/>
        </p:spPr>
        <p:txBody>
          <a:bodyPr wrap="square" rtlCol="0">
            <a:spAutoFit/>
          </a:bodyPr>
          <a:lstStyle/>
          <a:p>
            <a:pPr>
              <a:buFont typeface="Wingdings" pitchFamily="2" charset="2"/>
              <a:buChar char="ü"/>
            </a:pPr>
            <a:r>
              <a:rPr lang="fr-FR" b="1" i="1" u="sng" dirty="0" smtClean="0">
                <a:solidFill>
                  <a:srgbClr val="FF0000"/>
                </a:solidFill>
                <a:latin typeface="Arial" pitchFamily="34" charset="0"/>
                <a:cs typeface="Arial" pitchFamily="34" charset="0"/>
              </a:rPr>
              <a:t> Caractère de contrôle :</a:t>
            </a:r>
            <a:endParaRPr lang="fr-FR" b="1" i="1" u="sng" dirty="0">
              <a:solidFill>
                <a:srgbClr val="FF0000"/>
              </a:solidFill>
              <a:latin typeface="Arial" pitchFamily="34" charset="0"/>
              <a:cs typeface="Arial" pitchFamily="34" charset="0"/>
            </a:endParaRPr>
          </a:p>
        </p:txBody>
      </p:sp>
      <p:graphicFrame>
        <p:nvGraphicFramePr>
          <p:cNvPr id="14" name="Tableau 13"/>
          <p:cNvGraphicFramePr>
            <a:graphicFrameLocks noGrp="1"/>
          </p:cNvGraphicFramePr>
          <p:nvPr/>
        </p:nvGraphicFramePr>
        <p:xfrm>
          <a:off x="683568" y="2420888"/>
          <a:ext cx="7776863" cy="3327400"/>
        </p:xfrm>
        <a:graphic>
          <a:graphicData uri="http://schemas.openxmlformats.org/drawingml/2006/table">
            <a:tbl>
              <a:tblPr firstRow="1">
                <a:tableStyleId>{5940675A-B579-460E-94D1-54222C63F5DA}</a:tableStyleId>
              </a:tblPr>
              <a:tblGrid>
                <a:gridCol w="342038"/>
                <a:gridCol w="342038"/>
                <a:gridCol w="342038"/>
                <a:gridCol w="342038"/>
                <a:gridCol w="342038"/>
                <a:gridCol w="342038"/>
                <a:gridCol w="342038"/>
                <a:gridCol w="342038"/>
                <a:gridCol w="2629731"/>
                <a:gridCol w="2410828"/>
              </a:tblGrid>
              <a:tr h="370840">
                <a:tc>
                  <a:txBody>
                    <a:bodyPr/>
                    <a:lstStyle/>
                    <a:p>
                      <a:pPr algn="ctr"/>
                      <a:r>
                        <a:rPr lang="fr-FR" b="1" dirty="0" smtClean="0">
                          <a:solidFill>
                            <a:schemeClr val="bg1">
                              <a:lumMod val="85000"/>
                            </a:schemeClr>
                          </a:solidFill>
                        </a:rPr>
                        <a:t>1</a:t>
                      </a:r>
                      <a:endParaRPr lang="fr-FR" b="1" dirty="0">
                        <a:solidFill>
                          <a:schemeClr val="bg1">
                            <a:lumMod val="85000"/>
                          </a:schemeClr>
                        </a:solidFill>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0070C0"/>
                    </a:solidFill>
                  </a:tcPr>
                </a:tc>
                <a:tc>
                  <a:txBody>
                    <a:bodyPr/>
                    <a:lstStyle/>
                    <a:p>
                      <a:pPr algn="ctr"/>
                      <a:r>
                        <a:rPr lang="fr-FR" b="1" dirty="0" smtClean="0">
                          <a:solidFill>
                            <a:schemeClr val="bg1">
                              <a:lumMod val="85000"/>
                            </a:schemeClr>
                          </a:solidFill>
                        </a:rPr>
                        <a:t>0</a:t>
                      </a:r>
                      <a:endParaRPr lang="fr-FR" b="1" dirty="0">
                        <a:solidFill>
                          <a:schemeClr val="bg1">
                            <a:lumMod val="85000"/>
                          </a:schemeClr>
                        </a:solidFill>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0070C0"/>
                    </a:solidFill>
                  </a:tcPr>
                </a:tc>
                <a:tc>
                  <a:txBody>
                    <a:bodyPr/>
                    <a:lstStyle/>
                    <a:p>
                      <a:pPr algn="ctr"/>
                      <a:r>
                        <a:rPr lang="fr-FR" b="1" dirty="0" smtClean="0">
                          <a:solidFill>
                            <a:schemeClr val="bg1">
                              <a:lumMod val="85000"/>
                            </a:schemeClr>
                          </a:solidFill>
                        </a:rPr>
                        <a:t>R</a:t>
                      </a:r>
                      <a:endParaRPr lang="fr-FR" b="1" dirty="0">
                        <a:solidFill>
                          <a:schemeClr val="bg1">
                            <a:lumMod val="85000"/>
                          </a:schemeClr>
                        </a:solidFill>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0070C0"/>
                    </a:solidFill>
                  </a:tcPr>
                </a:tc>
                <a:tc>
                  <a:txBody>
                    <a:bodyPr/>
                    <a:lstStyle/>
                    <a:p>
                      <a:pPr algn="ctr"/>
                      <a:r>
                        <a:rPr lang="fr-FR" b="1" dirty="0" smtClean="0">
                          <a:solidFill>
                            <a:schemeClr val="bg1">
                              <a:lumMod val="85000"/>
                            </a:schemeClr>
                          </a:solidFill>
                        </a:rPr>
                        <a:t>1</a:t>
                      </a:r>
                      <a:endParaRPr lang="fr-FR" b="1" dirty="0">
                        <a:solidFill>
                          <a:schemeClr val="bg1">
                            <a:lumMod val="85000"/>
                          </a:schemeClr>
                        </a:solidFill>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0070C0"/>
                    </a:solidFill>
                  </a:tcPr>
                </a:tc>
                <a:tc>
                  <a:txBody>
                    <a:bodyPr/>
                    <a:lstStyle/>
                    <a:p>
                      <a:pPr algn="ctr"/>
                      <a:r>
                        <a:rPr lang="fr-FR" b="1" dirty="0" smtClean="0">
                          <a:solidFill>
                            <a:schemeClr val="bg1">
                              <a:lumMod val="85000"/>
                            </a:schemeClr>
                          </a:solidFill>
                        </a:rPr>
                        <a:t>P</a:t>
                      </a:r>
                      <a:endParaRPr lang="fr-FR" b="1" dirty="0">
                        <a:solidFill>
                          <a:schemeClr val="bg1">
                            <a:lumMod val="85000"/>
                          </a:schemeClr>
                        </a:solidFill>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0070C0"/>
                    </a:solidFill>
                  </a:tcPr>
                </a:tc>
                <a:tc>
                  <a:txBody>
                    <a:bodyPr/>
                    <a:lstStyle/>
                    <a:p>
                      <a:pPr algn="ctr"/>
                      <a:r>
                        <a:rPr lang="fr-FR" b="1" dirty="0" smtClean="0">
                          <a:solidFill>
                            <a:schemeClr val="bg1">
                              <a:lumMod val="85000"/>
                            </a:schemeClr>
                          </a:solidFill>
                        </a:rPr>
                        <a:t>P</a:t>
                      </a:r>
                      <a:endParaRPr lang="fr-FR" b="1" dirty="0">
                        <a:solidFill>
                          <a:schemeClr val="bg1">
                            <a:lumMod val="85000"/>
                          </a:schemeClr>
                        </a:solidFill>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0070C0"/>
                    </a:solidFill>
                  </a:tcPr>
                </a:tc>
                <a:tc>
                  <a:txBody>
                    <a:bodyPr/>
                    <a:lstStyle/>
                    <a:p>
                      <a:pPr algn="ctr"/>
                      <a:r>
                        <a:rPr lang="fr-FR" b="1" dirty="0" smtClean="0">
                          <a:solidFill>
                            <a:schemeClr val="bg1">
                              <a:lumMod val="85000"/>
                            </a:schemeClr>
                          </a:solidFill>
                        </a:rPr>
                        <a:t>0</a:t>
                      </a:r>
                      <a:endParaRPr lang="fr-FR" b="1" dirty="0">
                        <a:solidFill>
                          <a:schemeClr val="bg1">
                            <a:lumMod val="85000"/>
                          </a:schemeClr>
                        </a:solidFill>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0070C0"/>
                    </a:solidFill>
                  </a:tcPr>
                </a:tc>
                <a:tc>
                  <a:txBody>
                    <a:bodyPr/>
                    <a:lstStyle/>
                    <a:p>
                      <a:pPr algn="ctr"/>
                      <a:r>
                        <a:rPr lang="fr-FR" b="1" dirty="0" smtClean="0">
                          <a:solidFill>
                            <a:schemeClr val="bg1">
                              <a:lumMod val="85000"/>
                            </a:schemeClr>
                          </a:solidFill>
                        </a:rPr>
                        <a:t>0</a:t>
                      </a:r>
                      <a:endParaRPr lang="fr-FR" b="1" dirty="0">
                        <a:solidFill>
                          <a:schemeClr val="bg1">
                            <a:lumMod val="85000"/>
                          </a:schemeClr>
                        </a:solidFill>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0070C0"/>
                    </a:solidFill>
                  </a:tcPr>
                </a:tc>
                <a:tc>
                  <a:txBody>
                    <a:bodyPr/>
                    <a:lstStyle/>
                    <a:p>
                      <a:pPr algn="ctr"/>
                      <a:r>
                        <a:rPr lang="fr-FR" b="1" dirty="0" smtClean="0">
                          <a:solidFill>
                            <a:schemeClr val="bg1">
                              <a:lumMod val="85000"/>
                            </a:schemeClr>
                          </a:solidFill>
                        </a:rPr>
                        <a:t>Priorité</a:t>
                      </a:r>
                      <a:r>
                        <a:rPr lang="fr-FR" b="1" baseline="0" dirty="0" smtClean="0">
                          <a:solidFill>
                            <a:schemeClr val="bg1">
                              <a:lumMod val="85000"/>
                            </a:schemeClr>
                          </a:solidFill>
                        </a:rPr>
                        <a:t> de transmission</a:t>
                      </a:r>
                      <a:endParaRPr lang="fr-FR" b="1" dirty="0">
                        <a:solidFill>
                          <a:schemeClr val="bg1">
                            <a:lumMod val="85000"/>
                          </a:schemeClr>
                        </a:solidFill>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0070C0"/>
                    </a:solidFill>
                  </a:tcPr>
                </a:tc>
                <a:tc>
                  <a:txBody>
                    <a:bodyPr/>
                    <a:lstStyle/>
                    <a:p>
                      <a:pPr algn="ctr"/>
                      <a:endParaRPr lang="fr-FR" b="1" dirty="0">
                        <a:solidFill>
                          <a:schemeClr val="tx1">
                            <a:lumMod val="75000"/>
                            <a:lumOff val="25000"/>
                          </a:schemeClr>
                        </a:solidFill>
                      </a:endParaRPr>
                    </a:p>
                  </a:txBody>
                  <a:tcPr anchor="ctr">
                    <a:lnL w="19050" cap="flat" cmpd="sng" algn="ctr">
                      <a:solidFill>
                        <a:schemeClr val="tx1"/>
                      </a:solidFill>
                      <a:prstDash val="solid"/>
                      <a:round/>
                      <a:headEnd type="none" w="med" len="med"/>
                      <a:tailEnd type="none" w="med" len="med"/>
                    </a:lnL>
                    <a:lnR w="190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277232">
                <a:tc>
                  <a:txBody>
                    <a:bodyPr/>
                    <a:lstStyle/>
                    <a:p>
                      <a:pPr algn="ctr"/>
                      <a:endParaRPr lang="fr-F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endParaRPr lang="fr-FR" dirty="0"/>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endParaRPr lang="fr-FR" dirty="0"/>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endParaRPr lang="fr-FR" dirty="0"/>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r>
                        <a:rPr lang="fr-FR" dirty="0" smtClean="0"/>
                        <a:t>0</a:t>
                      </a:r>
                      <a:endParaRPr lang="fr-FR" dirty="0"/>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r>
                        <a:rPr lang="fr-FR" dirty="0" smtClean="0"/>
                        <a:t>0</a:t>
                      </a:r>
                      <a:endParaRPr lang="fr-FR" dirty="0"/>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endParaRPr lang="fr-F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endParaRPr lang="fr-FR" dirty="0"/>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r>
                        <a:rPr lang="fr-FR" dirty="0" smtClean="0"/>
                        <a:t>Priorité système</a:t>
                      </a:r>
                      <a:endParaRPr lang="fr-FR" dirty="0"/>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endParaRPr lang="fr-FR" dirty="0"/>
                    </a:p>
                  </a:txBody>
                  <a:tcPr anchor="ctr">
                    <a:lnL w="19050" cap="flat" cmpd="sng" algn="ctr">
                      <a:solidFill>
                        <a:schemeClr val="tx1"/>
                      </a:solidFill>
                      <a:prstDash val="solid"/>
                      <a:round/>
                      <a:headEnd type="none" w="med" len="med"/>
                      <a:tailEnd type="none" w="med" len="med"/>
                    </a:lnL>
                    <a:lnR w="190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370840">
                <a:tc>
                  <a:txBody>
                    <a:bodyPr/>
                    <a:lstStyle/>
                    <a:p>
                      <a:pPr algn="ctr"/>
                      <a:endParaRPr lang="fr-F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endParaRPr lang="fr-F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endParaRPr lang="fr-F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endParaRPr lang="fr-FR" dirty="0"/>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r>
                        <a:rPr lang="fr-FR" dirty="0" smtClean="0"/>
                        <a:t>1</a:t>
                      </a:r>
                      <a:endParaRPr lang="fr-FR" dirty="0"/>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r>
                        <a:rPr lang="fr-FR" dirty="0" smtClean="0"/>
                        <a:t>0</a:t>
                      </a:r>
                      <a:endParaRPr lang="fr-FR" dirty="0"/>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endParaRPr lang="fr-F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endParaRPr lang="fr-FR" dirty="0"/>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Priorité alarme</a:t>
                      </a:r>
                      <a:endParaRPr lang="fr-FR" dirty="0"/>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endParaRPr lang="fr-FR" dirty="0"/>
                    </a:p>
                  </a:txBody>
                  <a:tcPr anchor="ctr">
                    <a:lnL w="19050" cap="flat" cmpd="sng" algn="ctr">
                      <a:solidFill>
                        <a:schemeClr val="tx1"/>
                      </a:solidFill>
                      <a:prstDash val="solid"/>
                      <a:round/>
                      <a:headEnd type="none" w="med" len="med"/>
                      <a:tailEnd type="none" w="med" len="med"/>
                    </a:lnL>
                    <a:lnR w="190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370840">
                <a:tc>
                  <a:txBody>
                    <a:bodyPr/>
                    <a:lstStyle/>
                    <a:p>
                      <a:pPr algn="ctr"/>
                      <a:endParaRPr lang="fr-F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endParaRPr lang="fr-F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endParaRPr lang="fr-F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endParaRPr lang="fr-F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r>
                        <a:rPr lang="fr-FR" dirty="0" smtClean="0"/>
                        <a:t>0</a:t>
                      </a:r>
                      <a:endParaRPr lang="fr-FR" dirty="0"/>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r>
                        <a:rPr lang="fr-FR" dirty="0" smtClean="0"/>
                        <a:t>1</a:t>
                      </a:r>
                      <a:endParaRPr lang="fr-FR" dirty="0"/>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endParaRPr lang="fr-F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endParaRPr lang="fr-FR" dirty="0"/>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Priorité haute</a:t>
                      </a:r>
                      <a:endParaRPr lang="fr-FR" dirty="0"/>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endParaRPr lang="fr-FR" dirty="0"/>
                    </a:p>
                  </a:txBody>
                  <a:tcPr anchor="ctr">
                    <a:lnL w="19050" cap="flat" cmpd="sng" algn="ctr">
                      <a:solidFill>
                        <a:schemeClr val="tx1"/>
                      </a:solidFill>
                      <a:prstDash val="solid"/>
                      <a:round/>
                      <a:headEnd type="none" w="med" len="med"/>
                      <a:tailEnd type="none" w="med" len="med"/>
                    </a:lnL>
                    <a:lnR w="190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370840">
                <a:tc>
                  <a:txBody>
                    <a:bodyPr/>
                    <a:lstStyle/>
                    <a:p>
                      <a:pPr algn="ctr"/>
                      <a:endParaRPr lang="fr-F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endParaRPr lang="fr-F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endParaRPr lang="fr-F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endParaRPr lang="fr-F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r>
                        <a:rPr lang="fr-FR" b="1" dirty="0" smtClean="0"/>
                        <a:t>1</a:t>
                      </a:r>
                      <a:endParaRPr lang="fr-FR" b="1" dirty="0"/>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r>
                        <a:rPr lang="fr-FR" b="1" dirty="0" smtClean="0"/>
                        <a:t>1</a:t>
                      </a:r>
                      <a:endParaRPr lang="fr-FR" b="1" dirty="0"/>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endParaRPr lang="fr-FR" b="1" dirty="0"/>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endParaRPr lang="fr-FR" b="1" dirty="0"/>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r>
                        <a:rPr lang="fr-FR" b="1" dirty="0" smtClean="0"/>
                        <a:t>Priorité basse</a:t>
                      </a:r>
                      <a:endParaRPr lang="fr-FR" b="1" dirty="0"/>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endParaRPr lang="fr-FR" dirty="0"/>
                    </a:p>
                  </a:txBody>
                  <a:tcPr anchor="ctr">
                    <a:lnL w="19050" cap="flat" cmpd="sng" algn="ctr">
                      <a:solidFill>
                        <a:schemeClr val="tx1"/>
                      </a:solidFill>
                      <a:prstDash val="solid"/>
                      <a:round/>
                      <a:headEnd type="none" w="med" len="med"/>
                      <a:tailEnd type="none" w="med" len="med"/>
                    </a:lnL>
                    <a:lnR w="190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370840">
                <a:tc>
                  <a:txBody>
                    <a:bodyPr/>
                    <a:lstStyle/>
                    <a:p>
                      <a:pPr algn="ctr"/>
                      <a:endParaRPr lang="fr-F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endParaRPr lang="fr-F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r>
                        <a:rPr lang="fr-FR" dirty="0" smtClean="0"/>
                        <a:t>0</a:t>
                      </a:r>
                      <a:endParaRPr lang="fr-FR" dirty="0"/>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endParaRPr lang="fr-F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endParaRPr lang="fr-F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endParaRPr lang="fr-F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endParaRPr lang="fr-FR" dirty="0"/>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endParaRPr lang="fr-FR" dirty="0"/>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r>
                        <a:rPr lang="fr-FR" dirty="0" smtClean="0"/>
                        <a:t>répétition</a:t>
                      </a:r>
                      <a:endParaRPr lang="fr-FR" dirty="0"/>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endParaRPr lang="fr-FR" dirty="0"/>
                    </a:p>
                  </a:txBody>
                  <a:tcPr anchor="ctr">
                    <a:lnL w="19050" cap="flat" cmpd="sng" algn="ctr">
                      <a:solidFill>
                        <a:schemeClr val="tx1"/>
                      </a:solidFill>
                      <a:prstDash val="solid"/>
                      <a:round/>
                      <a:headEnd type="none" w="med" len="med"/>
                      <a:tailEnd type="none" w="med" len="med"/>
                    </a:lnL>
                    <a:lnR w="190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370840">
                <a:tc>
                  <a:txBody>
                    <a:bodyPr/>
                    <a:lstStyle/>
                    <a:p>
                      <a:pPr algn="ctr"/>
                      <a:endParaRPr lang="fr-FR" b="1"/>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endParaRPr lang="fr-FR" b="1"/>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r>
                        <a:rPr lang="fr-FR" b="1" dirty="0" smtClean="0"/>
                        <a:t>1</a:t>
                      </a:r>
                      <a:endParaRPr lang="fr-FR" b="1" dirty="0"/>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endParaRPr lang="fr-FR" b="1"/>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endParaRPr lang="fr-FR" b="1"/>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endParaRPr lang="fr-FR" b="1"/>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endParaRPr lang="fr-FR" b="1" dirty="0"/>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endParaRPr lang="fr-FR" b="1" dirty="0"/>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r>
                        <a:rPr lang="fr-FR" b="1" dirty="0" smtClean="0"/>
                        <a:t>Emission normale</a:t>
                      </a:r>
                      <a:endParaRPr lang="fr-FR" b="1" dirty="0"/>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endParaRPr lang="fr-FR" dirty="0"/>
                    </a:p>
                  </a:txBody>
                  <a:tcPr anchor="ctr">
                    <a:lnL w="19050" cap="flat" cmpd="sng" algn="ctr">
                      <a:solidFill>
                        <a:schemeClr val="tx1"/>
                      </a:solidFill>
                      <a:prstDash val="solid"/>
                      <a:round/>
                      <a:headEnd type="none" w="med" len="med"/>
                      <a:tailEnd type="none" w="med" len="med"/>
                    </a:lnL>
                    <a:lnR w="19050" cap="flat" cmpd="sng" algn="ctr">
                      <a:noFill/>
                      <a:prstDash val="solid"/>
                      <a:round/>
                      <a:headEnd type="none" w="med" len="med"/>
                      <a:tailEnd type="none" w="med" len="med"/>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tcPr>
                </a:tc>
              </a:tr>
              <a:tr h="370840">
                <a:tc gridSpan="10">
                  <a:txBody>
                    <a:bodyPr/>
                    <a:lstStyle/>
                    <a:p>
                      <a:pPr algn="ctr"/>
                      <a:endParaRPr lang="fr-FR" dirty="0"/>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fr-FR" dirty="0"/>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hMerge="1">
                  <a:txBody>
                    <a:bodyPr/>
                    <a:lstStyle/>
                    <a:p>
                      <a:pPr algn="ctr"/>
                      <a:endParaRPr lang="fr-FR" dirty="0"/>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hMerge="1">
                  <a:txBody>
                    <a:bodyPr/>
                    <a:lstStyle/>
                    <a:p>
                      <a:pPr algn="ctr"/>
                      <a:endParaRPr lang="fr-FR" dirty="0"/>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hMerge="1">
                  <a:txBody>
                    <a:bodyPr/>
                    <a:lstStyle/>
                    <a:p>
                      <a:pPr algn="ctr"/>
                      <a:endParaRPr lang="fr-FR" dirty="0"/>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hMerge="1">
                  <a:txBody>
                    <a:bodyPr/>
                    <a:lstStyle/>
                    <a:p>
                      <a:pPr algn="ctr"/>
                      <a:endParaRPr lang="fr-FR" dirty="0"/>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hMerge="1">
                  <a:txBody>
                    <a:bodyPr/>
                    <a:lstStyle/>
                    <a:p>
                      <a:pPr algn="ctr"/>
                      <a:endParaRPr lang="fr-FR" dirty="0"/>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hMerge="1">
                  <a:txBody>
                    <a:bodyPr/>
                    <a:lstStyle/>
                    <a:p>
                      <a:pPr algn="ctr"/>
                      <a:endParaRPr lang="fr-FR" dirty="0"/>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hMerge="1">
                  <a:txBody>
                    <a:bodyPr/>
                    <a:lstStyle/>
                    <a:p>
                      <a:endParaRPr lang="fr-FR"/>
                    </a:p>
                  </a:txBody>
                  <a:tcPr/>
                </a:tc>
                <a:tc hMerge="1">
                  <a:txBody>
                    <a:bodyPr/>
                    <a:lstStyle/>
                    <a:p>
                      <a:pPr algn="ctr"/>
                      <a:endParaRPr lang="fr-FR" dirty="0"/>
                    </a:p>
                  </a:txBody>
                  <a:tcPr anchor="ctr"/>
                </a:tc>
              </a:tr>
              <a:tr h="350728">
                <a:tc>
                  <a:txBody>
                    <a:bodyPr/>
                    <a:lstStyle/>
                    <a:p>
                      <a:pPr algn="ctr"/>
                      <a:r>
                        <a:rPr lang="fr-FR" b="1" dirty="0" smtClean="0"/>
                        <a:t>1</a:t>
                      </a:r>
                      <a:endParaRPr lang="fr-FR" b="1" dirty="0"/>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fr-FR" b="1" dirty="0" smtClean="0"/>
                        <a:t>0</a:t>
                      </a:r>
                      <a:endParaRPr lang="fr-FR" b="1" dirty="0"/>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fr-FR" b="1" dirty="0" smtClean="0"/>
                        <a:t>1</a:t>
                      </a:r>
                      <a:endParaRPr lang="fr-FR" b="1" dirty="0"/>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fr-FR" b="1" dirty="0" smtClean="0"/>
                        <a:t>1</a:t>
                      </a:r>
                      <a:endParaRPr lang="fr-FR" b="1" dirty="0"/>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fr-FR" b="1" dirty="0" smtClean="0"/>
                        <a:t>1</a:t>
                      </a:r>
                      <a:endParaRPr lang="fr-FR" b="1" dirty="0"/>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fr-FR" b="1" dirty="0" smtClean="0"/>
                        <a:t>1</a:t>
                      </a:r>
                      <a:endParaRPr lang="fr-FR" b="1" dirty="0"/>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fr-FR" b="1" dirty="0" smtClean="0"/>
                        <a:t>0</a:t>
                      </a:r>
                      <a:endParaRPr lang="fr-FR" b="1" dirty="0"/>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fr-FR" b="1" dirty="0" smtClean="0"/>
                        <a:t>0</a:t>
                      </a:r>
                      <a:endParaRPr lang="fr-FR" b="1" dirty="0"/>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a:r>
                        <a:rPr lang="fr-FR" dirty="0" smtClean="0"/>
                        <a:t>Correspond à </a:t>
                      </a:r>
                      <a:r>
                        <a:rPr lang="fr-FR" b="1" dirty="0" smtClean="0"/>
                        <a:t>BC</a:t>
                      </a:r>
                      <a:r>
                        <a:rPr lang="fr-FR" dirty="0" smtClean="0"/>
                        <a:t> (émission normale,</a:t>
                      </a:r>
                      <a:r>
                        <a:rPr lang="fr-FR" baseline="0" dirty="0" smtClean="0"/>
                        <a:t> priorité basse)</a:t>
                      </a:r>
                      <a:endParaRPr lang="fr-FR" dirty="0"/>
                    </a:p>
                  </a:txBody>
                  <a:tcPr anchor="ctr">
                    <a:lnL w="19050" cap="flat" cmpd="sng" algn="ctr">
                      <a:solidFill>
                        <a:schemeClr val="tx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fr-FR" dirty="0"/>
                    </a:p>
                  </a:txBody>
                  <a:tcPr anchor="ctr">
                    <a:lnT w="19050" cap="flat" cmpd="sng" algn="ctr">
                      <a:solidFill>
                        <a:schemeClr val="tx1"/>
                      </a:solidFill>
                      <a:prstDash val="solid"/>
                      <a:round/>
                      <a:headEnd type="none" w="med" len="med"/>
                      <a:tailEnd type="none" w="med" len="med"/>
                    </a:lnT>
                  </a:tcPr>
                </a:tc>
              </a:tr>
            </a:tbl>
          </a:graphicData>
        </a:graphic>
      </p:graphicFrame>
      <p:grpSp>
        <p:nvGrpSpPr>
          <p:cNvPr id="16" name="Groupe 15"/>
          <p:cNvGrpSpPr/>
          <p:nvPr/>
        </p:nvGrpSpPr>
        <p:grpSpPr>
          <a:xfrm>
            <a:off x="683568" y="5733256"/>
            <a:ext cx="2736304" cy="657364"/>
            <a:chOff x="683568" y="5733256"/>
            <a:chExt cx="2736304" cy="657364"/>
          </a:xfrm>
        </p:grpSpPr>
        <p:sp>
          <p:nvSpPr>
            <p:cNvPr id="8" name="Accolade ouvrante 7"/>
            <p:cNvSpPr/>
            <p:nvPr/>
          </p:nvSpPr>
          <p:spPr>
            <a:xfrm rot="16200000">
              <a:off x="1259632" y="5157192"/>
              <a:ext cx="216024" cy="1368152"/>
            </a:xfrm>
            <a:prstGeom prst="leftBrace">
              <a:avLst>
                <a:gd name="adj1" fmla="val 29497"/>
                <a:gd name="adj2" fmla="val 52089"/>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9" name="Accolade ouvrante 8"/>
            <p:cNvSpPr/>
            <p:nvPr/>
          </p:nvSpPr>
          <p:spPr>
            <a:xfrm rot="16200000">
              <a:off x="2627784" y="5157192"/>
              <a:ext cx="216024" cy="1368152"/>
            </a:xfrm>
            <a:prstGeom prst="leftBrace">
              <a:avLst>
                <a:gd name="adj1" fmla="val 29497"/>
                <a:gd name="adj2" fmla="val 52089"/>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0" name="ZoneTexte 9"/>
            <p:cNvSpPr txBox="1"/>
            <p:nvPr/>
          </p:nvSpPr>
          <p:spPr>
            <a:xfrm>
              <a:off x="1259632" y="6021288"/>
              <a:ext cx="1728192" cy="369332"/>
            </a:xfrm>
            <a:prstGeom prst="rect">
              <a:avLst/>
            </a:prstGeom>
            <a:noFill/>
          </p:spPr>
          <p:txBody>
            <a:bodyPr wrap="square" rtlCol="0">
              <a:spAutoFit/>
            </a:bodyPr>
            <a:lstStyle/>
            <a:p>
              <a:r>
                <a:rPr lang="fr-FR" b="1" dirty="0" smtClean="0">
                  <a:solidFill>
                    <a:srgbClr val="FF0000"/>
                  </a:solidFill>
                </a:rPr>
                <a:t>B	         C</a:t>
              </a:r>
              <a:endParaRPr lang="fr-FR" b="1" dirty="0">
                <a:solidFill>
                  <a:srgbClr val="FF0000"/>
                </a:solidFill>
              </a:endParaRPr>
            </a:p>
          </p:txBody>
        </p:sp>
      </p:grpSp>
      <p:sp>
        <p:nvSpPr>
          <p:cNvPr id="15" name="Flèche vers le bas 14"/>
          <p:cNvSpPr/>
          <p:nvPr/>
        </p:nvSpPr>
        <p:spPr>
          <a:xfrm>
            <a:off x="1691680" y="5013176"/>
            <a:ext cx="720080" cy="360040"/>
          </a:xfrm>
          <a:prstGeom prst="downArrow">
            <a:avLst>
              <a:gd name="adj1" fmla="val 46302"/>
              <a:gd name="adj2" fmla="val 4669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4"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from="(-#ppt_w/2)" to="(#ppt_x)" calcmode="lin" valueType="num">
                                      <p:cBhvr>
                                        <p:cTn id="13" dur="600" fill="hold">
                                          <p:stCondLst>
                                            <p:cond delay="0"/>
                                          </p:stCondLst>
                                        </p:cTn>
                                        <p:tgtEl>
                                          <p:spTgt spid="13"/>
                                        </p:tgtEl>
                                        <p:attrNameLst>
                                          <p:attrName>ppt_x</p:attrName>
                                        </p:attrNameLst>
                                      </p:cBhvr>
                                    </p:anim>
                                    <p:anim from="0" to="-1.0" calcmode="lin" valueType="num">
                                      <p:cBhvr>
                                        <p:cTn id="14" dur="200" decel="50000" autoRev="1" fill="hold">
                                          <p:stCondLst>
                                            <p:cond delay="600"/>
                                          </p:stCondLst>
                                        </p:cTn>
                                        <p:tgtEl>
                                          <p:spTgt spid="13"/>
                                        </p:tgtEl>
                                        <p:attrNameLst>
                                          <p:attrName>xshear</p:attrName>
                                        </p:attrNameLst>
                                      </p:cBhvr>
                                    </p:anim>
                                    <p:animScale>
                                      <p:cBhvr>
                                        <p:cTn id="15" dur="200" decel="100000" autoRev="1" fill="hold">
                                          <p:stCondLst>
                                            <p:cond delay="600"/>
                                          </p:stCondLst>
                                        </p:cTn>
                                        <p:tgtEl>
                                          <p:spTgt spid="13"/>
                                        </p:tgtEl>
                                      </p:cBhvr>
                                      <p:from x="100000" y="100000"/>
                                      <p:to x="80000" y="100000"/>
                                    </p:animScale>
                                    <p:anim by="(#ppt_h/3+#ppt_w*0.1)" calcmode="lin" valueType="num">
                                      <p:cBhvr additive="sum">
                                        <p:cTn id="16" dur="200" decel="100000" autoRev="1" fill="hold">
                                          <p:stCondLst>
                                            <p:cond delay="600"/>
                                          </p:stCondLst>
                                        </p:cTn>
                                        <p:tgtEl>
                                          <p:spTgt spid="13"/>
                                        </p:tgtEl>
                                        <p:attrNameLst>
                                          <p:attrName>ppt_x</p:attrName>
                                        </p:attrNameLst>
                                      </p:cBhvr>
                                    </p:anim>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2000"/>
                                        <p:tgtEl>
                                          <p:spTgt spid="15"/>
                                        </p:tgtEl>
                                      </p:cBhvr>
                                    </p:animEffect>
                                  </p:childTnLst>
                                </p:cTn>
                              </p:par>
                              <p:par>
                                <p:cTn id="21" presetID="10" presetClass="entr" presetSubtype="0"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20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95536" y="692696"/>
            <a:ext cx="8748464" cy="5632311"/>
          </a:xfrm>
          <a:prstGeom prst="rect">
            <a:avLst/>
          </a:prstGeom>
        </p:spPr>
        <p:txBody>
          <a:bodyPr wrap="square">
            <a:spAutoFit/>
          </a:bodyPr>
          <a:lstStyle/>
          <a:p>
            <a:pPr lvl="0" fontAlgn="base">
              <a:spcBef>
                <a:spcPct val="0"/>
              </a:spcBef>
              <a:spcAft>
                <a:spcPct val="0"/>
              </a:spcAft>
              <a:tabLst>
                <a:tab pos="457200" algn="l"/>
              </a:tabLst>
            </a:pPr>
            <a:r>
              <a:rPr lang="fr-FR" b="1" dirty="0" smtClean="0">
                <a:solidFill>
                  <a:schemeClr val="tx1">
                    <a:lumMod val="75000"/>
                    <a:lumOff val="25000"/>
                  </a:schemeClr>
                </a:solidFill>
                <a:ea typeface="Calibri" pitchFamily="34" charset="0"/>
                <a:cs typeface="Arial" pitchFamily="34" charset="0"/>
              </a:rPr>
              <a:t>Les spécifications de la technologie KNX  ont été publiées au printemps 2002. Elles sont basées sur les spécifications EIB complétées par de nouveaux mécanismes de configuration et le média de communication, initialement développé par </a:t>
            </a:r>
            <a:r>
              <a:rPr lang="fr-FR" b="1" dirty="0" err="1" smtClean="0">
                <a:solidFill>
                  <a:schemeClr val="tx1">
                    <a:lumMod val="75000"/>
                    <a:lumOff val="25000"/>
                  </a:schemeClr>
                </a:solidFill>
                <a:ea typeface="Calibri" pitchFamily="34" charset="0"/>
                <a:cs typeface="Arial" pitchFamily="34" charset="0"/>
              </a:rPr>
              <a:t>Batibus</a:t>
            </a:r>
            <a:r>
              <a:rPr lang="fr-FR" b="1" dirty="0" smtClean="0">
                <a:solidFill>
                  <a:schemeClr val="tx1">
                    <a:lumMod val="75000"/>
                    <a:lumOff val="25000"/>
                  </a:schemeClr>
                </a:solidFill>
                <a:ea typeface="Calibri" pitchFamily="34" charset="0"/>
                <a:cs typeface="Arial" pitchFamily="34" charset="0"/>
              </a:rPr>
              <a:t> et EHS.</a:t>
            </a:r>
            <a:endParaRPr lang="fr-FR" b="1" dirty="0" smtClean="0">
              <a:solidFill>
                <a:schemeClr val="tx1">
                  <a:lumMod val="75000"/>
                  <a:lumOff val="25000"/>
                </a:schemeClr>
              </a:solidFill>
              <a:cs typeface="Arial" pitchFamily="34" charset="0"/>
            </a:endParaRPr>
          </a:p>
          <a:p>
            <a:pPr lvl="0" eaLnBrk="0" fontAlgn="base" hangingPunct="0">
              <a:spcBef>
                <a:spcPct val="0"/>
              </a:spcBef>
              <a:spcAft>
                <a:spcPct val="0"/>
              </a:spcAft>
              <a:tabLst>
                <a:tab pos="457200" algn="l"/>
              </a:tabLst>
            </a:pPr>
            <a:r>
              <a:rPr lang="fr-FR" b="1" dirty="0" smtClean="0">
                <a:solidFill>
                  <a:schemeClr val="tx1">
                    <a:lumMod val="75000"/>
                    <a:lumOff val="25000"/>
                  </a:schemeClr>
                </a:solidFill>
                <a:ea typeface="Calibri" pitchFamily="34" charset="0"/>
                <a:cs typeface="Arial" pitchFamily="34" charset="0"/>
              </a:rPr>
              <a:t/>
            </a:r>
            <a:br>
              <a:rPr lang="fr-FR" b="1" dirty="0" smtClean="0">
                <a:solidFill>
                  <a:schemeClr val="tx1">
                    <a:lumMod val="75000"/>
                    <a:lumOff val="25000"/>
                  </a:schemeClr>
                </a:solidFill>
                <a:ea typeface="Calibri" pitchFamily="34" charset="0"/>
                <a:cs typeface="Arial" pitchFamily="34" charset="0"/>
              </a:rPr>
            </a:br>
            <a:r>
              <a:rPr lang="fr-FR" b="1" dirty="0" smtClean="0">
                <a:solidFill>
                  <a:schemeClr val="tx1">
                    <a:lumMod val="75000"/>
                    <a:lumOff val="25000"/>
                  </a:schemeClr>
                </a:solidFill>
                <a:ea typeface="Calibri" pitchFamily="34" charset="0"/>
                <a:cs typeface="Arial" pitchFamily="34" charset="0"/>
              </a:rPr>
              <a:t>Ce qui fait de KNX le seul standard ouvert au monde pour toutes les applications dans le domaine de la </a:t>
            </a:r>
            <a:r>
              <a:rPr lang="fr-FR" b="1" dirty="0" smtClean="0">
                <a:solidFill>
                  <a:schemeClr val="tx1">
                    <a:lumMod val="75000"/>
                    <a:lumOff val="25000"/>
                  </a:schemeClr>
                </a:solidFill>
                <a:ea typeface="Calibri" pitchFamily="34" charset="0"/>
                <a:cs typeface="Arial" pitchFamily="34" charset="0"/>
                <a:hlinkClick r:id="rId2" action="ppaction://hlinksldjump"/>
              </a:rPr>
              <a:t>domotique et de l’</a:t>
            </a:r>
            <a:r>
              <a:rPr lang="fr-FR" b="1" dirty="0" err="1" smtClean="0">
                <a:solidFill>
                  <a:schemeClr val="tx1">
                    <a:lumMod val="75000"/>
                    <a:lumOff val="25000"/>
                  </a:schemeClr>
                </a:solidFill>
                <a:ea typeface="Calibri" pitchFamily="34" charset="0"/>
                <a:cs typeface="Arial" pitchFamily="34" charset="0"/>
                <a:hlinkClick r:id="rId2" action="ppaction://hlinksldjump"/>
              </a:rPr>
              <a:t>immotique</a:t>
            </a:r>
            <a:r>
              <a:rPr lang="fr-FR" b="1" dirty="0" smtClean="0">
                <a:solidFill>
                  <a:schemeClr val="tx1">
                    <a:lumMod val="75000"/>
                    <a:lumOff val="25000"/>
                  </a:schemeClr>
                </a:solidFill>
                <a:ea typeface="Calibri" pitchFamily="34" charset="0"/>
                <a:cs typeface="Arial" pitchFamily="34" charset="0"/>
              </a:rPr>
              <a:t>.</a:t>
            </a:r>
            <a:endParaRPr lang="fr-FR" b="1" dirty="0" smtClean="0">
              <a:solidFill>
                <a:schemeClr val="tx1">
                  <a:lumMod val="75000"/>
                  <a:lumOff val="25000"/>
                </a:schemeClr>
              </a:solidFill>
              <a:cs typeface="Arial" pitchFamily="34" charset="0"/>
            </a:endParaRPr>
          </a:p>
          <a:p>
            <a:pPr lvl="0" eaLnBrk="0" fontAlgn="base" hangingPunct="0">
              <a:spcBef>
                <a:spcPct val="0"/>
              </a:spcBef>
              <a:spcAft>
                <a:spcPct val="0"/>
              </a:spcAft>
              <a:tabLst>
                <a:tab pos="457200" algn="l"/>
              </a:tabLst>
            </a:pPr>
            <a:r>
              <a:rPr lang="fr-FR" b="1" dirty="0" smtClean="0">
                <a:solidFill>
                  <a:schemeClr val="tx1">
                    <a:lumMod val="75000"/>
                    <a:lumOff val="25000"/>
                  </a:schemeClr>
                </a:solidFill>
                <a:ea typeface="Calibri" pitchFamily="34" charset="0"/>
                <a:cs typeface="Arial" pitchFamily="34" charset="0"/>
              </a:rPr>
              <a:t> </a:t>
            </a:r>
            <a:endParaRPr lang="fr-FR" b="1" dirty="0" smtClean="0">
              <a:solidFill>
                <a:schemeClr val="tx1">
                  <a:lumMod val="75000"/>
                  <a:lumOff val="25000"/>
                </a:schemeClr>
              </a:solidFill>
              <a:cs typeface="Arial" pitchFamily="34" charset="0"/>
            </a:endParaRPr>
          </a:p>
          <a:p>
            <a:pPr lvl="0" eaLnBrk="0" fontAlgn="base" hangingPunct="0">
              <a:spcBef>
                <a:spcPct val="0"/>
              </a:spcBef>
              <a:spcAft>
                <a:spcPct val="0"/>
              </a:spcAft>
              <a:tabLst>
                <a:tab pos="457200" algn="l"/>
              </a:tabLst>
            </a:pPr>
            <a:r>
              <a:rPr lang="fr-FR" b="1" dirty="0" smtClean="0">
                <a:solidFill>
                  <a:schemeClr val="tx1">
                    <a:lumMod val="75000"/>
                    <a:lumOff val="25000"/>
                  </a:schemeClr>
                </a:solidFill>
                <a:ea typeface="Calibri" pitchFamily="34" charset="0"/>
                <a:cs typeface="Arial" pitchFamily="34" charset="0"/>
              </a:rPr>
              <a:t>KNX est maintenant reconnu comme :</a:t>
            </a:r>
            <a:endParaRPr lang="fr-FR" b="1" dirty="0" smtClean="0">
              <a:solidFill>
                <a:schemeClr val="tx1">
                  <a:lumMod val="75000"/>
                  <a:lumOff val="25000"/>
                </a:schemeClr>
              </a:solidFill>
              <a:cs typeface="Arial" pitchFamily="34" charset="0"/>
            </a:endParaRPr>
          </a:p>
          <a:p>
            <a:pPr lvl="0" eaLnBrk="0" fontAlgn="base" hangingPunct="0">
              <a:spcBef>
                <a:spcPct val="0"/>
              </a:spcBef>
              <a:spcAft>
                <a:spcPct val="0"/>
              </a:spcAft>
              <a:tabLst>
                <a:tab pos="457200" algn="l"/>
              </a:tabLst>
            </a:pPr>
            <a:r>
              <a:rPr lang="fr-FR" b="1" dirty="0" smtClean="0">
                <a:solidFill>
                  <a:schemeClr val="tx1">
                    <a:lumMod val="75000"/>
                    <a:lumOff val="25000"/>
                  </a:schemeClr>
                </a:solidFill>
                <a:ea typeface="Calibri" pitchFamily="34" charset="0"/>
                <a:cs typeface="Arial" pitchFamily="34" charset="0"/>
              </a:rPr>
              <a:t> </a:t>
            </a:r>
            <a:endParaRPr lang="fr-FR" b="1" dirty="0" smtClean="0">
              <a:solidFill>
                <a:schemeClr val="tx1">
                  <a:lumMod val="75000"/>
                  <a:lumOff val="25000"/>
                </a:schemeClr>
              </a:solidFill>
              <a:cs typeface="Arial" pitchFamily="34" charset="0"/>
            </a:endParaRPr>
          </a:p>
          <a:p>
            <a:pPr lvl="1" eaLnBrk="0" fontAlgn="base" hangingPunct="0">
              <a:spcBef>
                <a:spcPct val="0"/>
              </a:spcBef>
              <a:spcAft>
                <a:spcPct val="0"/>
              </a:spcAft>
              <a:buFontTx/>
              <a:buChar char="•"/>
              <a:tabLst>
                <a:tab pos="457200" algn="l"/>
              </a:tabLst>
            </a:pPr>
            <a:r>
              <a:rPr lang="fr-FR" b="1" dirty="0" smtClean="0">
                <a:solidFill>
                  <a:schemeClr val="tx1">
                    <a:lumMod val="75000"/>
                    <a:lumOff val="25000"/>
                  </a:schemeClr>
                </a:solidFill>
                <a:ea typeface="Calibri" pitchFamily="34" charset="0"/>
                <a:cs typeface="Arial" pitchFamily="34" charset="0"/>
              </a:rPr>
              <a:t>Standard Européen (CENELEC EN 50090 et CEN EN 13321-1).</a:t>
            </a:r>
            <a:endParaRPr lang="fr-FR" b="1" dirty="0" smtClean="0">
              <a:solidFill>
                <a:schemeClr val="tx1">
                  <a:lumMod val="75000"/>
                  <a:lumOff val="25000"/>
                </a:schemeClr>
              </a:solidFill>
              <a:cs typeface="Arial" pitchFamily="34" charset="0"/>
            </a:endParaRPr>
          </a:p>
          <a:p>
            <a:pPr lvl="1" eaLnBrk="0" fontAlgn="base" hangingPunct="0">
              <a:spcBef>
                <a:spcPct val="0"/>
              </a:spcBef>
              <a:spcAft>
                <a:spcPct val="0"/>
              </a:spcAft>
              <a:buFontTx/>
              <a:buChar char="•"/>
              <a:tabLst>
                <a:tab pos="457200" algn="l"/>
              </a:tabLst>
            </a:pPr>
            <a:r>
              <a:rPr lang="fr-FR" b="1" dirty="0" smtClean="0">
                <a:solidFill>
                  <a:schemeClr val="tx1">
                    <a:lumMod val="75000"/>
                    <a:lumOff val="25000"/>
                  </a:schemeClr>
                </a:solidFill>
                <a:ea typeface="Calibri" pitchFamily="34" charset="0"/>
                <a:cs typeface="Arial" pitchFamily="34" charset="0"/>
              </a:rPr>
              <a:t>Standard International (ISO/IEC 14543-3).</a:t>
            </a:r>
            <a:endParaRPr lang="fr-FR" b="1" dirty="0" smtClean="0">
              <a:solidFill>
                <a:schemeClr val="tx1">
                  <a:lumMod val="75000"/>
                  <a:lumOff val="25000"/>
                </a:schemeClr>
              </a:solidFill>
              <a:cs typeface="Arial" pitchFamily="34" charset="0"/>
            </a:endParaRPr>
          </a:p>
          <a:p>
            <a:pPr lvl="1" eaLnBrk="0" fontAlgn="base" hangingPunct="0">
              <a:spcBef>
                <a:spcPct val="0"/>
              </a:spcBef>
              <a:spcAft>
                <a:spcPct val="0"/>
              </a:spcAft>
              <a:buFontTx/>
              <a:buChar char="•"/>
              <a:tabLst>
                <a:tab pos="457200" algn="l"/>
              </a:tabLst>
            </a:pPr>
            <a:r>
              <a:rPr lang="fr-FR" b="1" dirty="0" err="1" smtClean="0">
                <a:solidFill>
                  <a:schemeClr val="tx1">
                    <a:lumMod val="75000"/>
                    <a:lumOff val="25000"/>
                  </a:schemeClr>
                </a:solidFill>
                <a:ea typeface="Calibri" pitchFamily="34" charset="0"/>
                <a:cs typeface="Arial" pitchFamily="34" charset="0"/>
              </a:rPr>
              <a:t>Chinese</a:t>
            </a:r>
            <a:r>
              <a:rPr lang="fr-FR" b="1" dirty="0" smtClean="0">
                <a:solidFill>
                  <a:schemeClr val="tx1">
                    <a:lumMod val="75000"/>
                    <a:lumOff val="25000"/>
                  </a:schemeClr>
                </a:solidFill>
                <a:ea typeface="Calibri" pitchFamily="34" charset="0"/>
                <a:cs typeface="Arial" pitchFamily="34" charset="0"/>
              </a:rPr>
              <a:t> Standard (GB/Z 20965).</a:t>
            </a:r>
            <a:endParaRPr lang="fr-FR" b="1" dirty="0" smtClean="0">
              <a:solidFill>
                <a:schemeClr val="tx1">
                  <a:lumMod val="75000"/>
                  <a:lumOff val="25000"/>
                </a:schemeClr>
              </a:solidFill>
              <a:cs typeface="Arial" pitchFamily="34" charset="0"/>
            </a:endParaRPr>
          </a:p>
          <a:p>
            <a:pPr lvl="1" eaLnBrk="0" fontAlgn="base" hangingPunct="0">
              <a:spcBef>
                <a:spcPct val="0"/>
              </a:spcBef>
              <a:spcAft>
                <a:spcPct val="0"/>
              </a:spcAft>
              <a:buFontTx/>
              <a:buChar char="•"/>
              <a:tabLst>
                <a:tab pos="457200" algn="l"/>
              </a:tabLst>
            </a:pPr>
            <a:r>
              <a:rPr lang="fr-FR" b="1" dirty="0" smtClean="0">
                <a:solidFill>
                  <a:schemeClr val="tx1">
                    <a:lumMod val="75000"/>
                    <a:lumOff val="25000"/>
                  </a:schemeClr>
                </a:solidFill>
                <a:ea typeface="Calibri" pitchFamily="34" charset="0"/>
                <a:cs typeface="Arial" pitchFamily="34" charset="0"/>
              </a:rPr>
              <a:t>US Standard (ANSI/ASHRAE 135).</a:t>
            </a:r>
            <a:endParaRPr lang="fr-FR" b="1" dirty="0" smtClean="0">
              <a:solidFill>
                <a:schemeClr val="tx1">
                  <a:lumMod val="75000"/>
                  <a:lumOff val="25000"/>
                </a:schemeClr>
              </a:solidFill>
              <a:cs typeface="Arial" pitchFamily="34" charset="0"/>
            </a:endParaRPr>
          </a:p>
          <a:p>
            <a:pPr lvl="0" eaLnBrk="0" fontAlgn="base" hangingPunct="0">
              <a:spcBef>
                <a:spcPct val="0"/>
              </a:spcBef>
              <a:spcAft>
                <a:spcPct val="0"/>
              </a:spcAft>
              <a:tabLst>
                <a:tab pos="457200" algn="l"/>
              </a:tabLst>
            </a:pPr>
            <a:r>
              <a:rPr lang="fr-FR" b="1" dirty="0" smtClean="0">
                <a:solidFill>
                  <a:schemeClr val="tx1">
                    <a:lumMod val="75000"/>
                    <a:lumOff val="25000"/>
                  </a:schemeClr>
                </a:solidFill>
                <a:ea typeface="Calibri" pitchFamily="34" charset="0"/>
                <a:cs typeface="Arial" pitchFamily="34" charset="0"/>
              </a:rPr>
              <a:t> </a:t>
            </a:r>
            <a:endParaRPr lang="fr-FR" b="1" dirty="0" smtClean="0">
              <a:solidFill>
                <a:schemeClr val="tx1">
                  <a:lumMod val="75000"/>
                  <a:lumOff val="25000"/>
                </a:schemeClr>
              </a:solidFill>
              <a:cs typeface="Arial" pitchFamily="34" charset="0"/>
            </a:endParaRPr>
          </a:p>
          <a:p>
            <a:pPr lvl="0" eaLnBrk="0" fontAlgn="base" hangingPunct="0">
              <a:spcBef>
                <a:spcPct val="0"/>
              </a:spcBef>
              <a:spcAft>
                <a:spcPct val="0"/>
              </a:spcAft>
              <a:tabLst>
                <a:tab pos="457200" algn="l"/>
              </a:tabLst>
            </a:pPr>
            <a:r>
              <a:rPr lang="fr-FR" b="1" dirty="0" smtClean="0">
                <a:solidFill>
                  <a:schemeClr val="tx1">
                    <a:lumMod val="75000"/>
                    <a:lumOff val="25000"/>
                  </a:schemeClr>
                </a:solidFill>
                <a:ea typeface="Calibri" pitchFamily="34" charset="0"/>
                <a:cs typeface="Arial" pitchFamily="34" charset="0"/>
              </a:rPr>
              <a:t>Plus de 200 entreprises sont membres de l’association KNX et proposent de nombreux produits basé sur ce protocole, pour n’en citer que quelques uns : Hager, ABB, Siemens, Schneider, Jung, </a:t>
            </a:r>
            <a:r>
              <a:rPr lang="fr-FR" b="1" dirty="0" err="1" smtClean="0">
                <a:solidFill>
                  <a:schemeClr val="tx1">
                    <a:lumMod val="75000"/>
                    <a:lumOff val="25000"/>
                  </a:schemeClr>
                </a:solidFill>
                <a:ea typeface="Calibri" pitchFamily="34" charset="0"/>
                <a:cs typeface="Arial" pitchFamily="34" charset="0"/>
              </a:rPr>
              <a:t>Merten</a:t>
            </a:r>
            <a:r>
              <a:rPr lang="fr-FR" b="1" dirty="0" smtClean="0">
                <a:solidFill>
                  <a:schemeClr val="tx1">
                    <a:lumMod val="75000"/>
                    <a:lumOff val="25000"/>
                  </a:schemeClr>
                </a:solidFill>
                <a:ea typeface="Calibri" pitchFamily="34" charset="0"/>
                <a:cs typeface="Arial" pitchFamily="34" charset="0"/>
              </a:rPr>
              <a:t>, </a:t>
            </a:r>
            <a:r>
              <a:rPr lang="fr-FR" b="1" dirty="0" err="1" smtClean="0">
                <a:solidFill>
                  <a:schemeClr val="tx1">
                    <a:lumMod val="75000"/>
                    <a:lumOff val="25000"/>
                  </a:schemeClr>
                </a:solidFill>
                <a:ea typeface="Calibri" pitchFamily="34" charset="0"/>
                <a:cs typeface="Arial" pitchFamily="34" charset="0"/>
              </a:rPr>
              <a:t>Zennio</a:t>
            </a:r>
            <a:r>
              <a:rPr lang="fr-FR" b="1" dirty="0" smtClean="0">
                <a:solidFill>
                  <a:schemeClr val="tx1">
                    <a:lumMod val="75000"/>
                    <a:lumOff val="25000"/>
                  </a:schemeClr>
                </a:solidFill>
                <a:ea typeface="Calibri" pitchFamily="34" charset="0"/>
                <a:cs typeface="Arial" pitchFamily="34" charset="0"/>
              </a:rPr>
              <a:t>,...</a:t>
            </a:r>
            <a:br>
              <a:rPr lang="fr-FR" b="1" dirty="0" smtClean="0">
                <a:solidFill>
                  <a:schemeClr val="tx1">
                    <a:lumMod val="75000"/>
                    <a:lumOff val="25000"/>
                  </a:schemeClr>
                </a:solidFill>
                <a:ea typeface="Calibri" pitchFamily="34" charset="0"/>
                <a:cs typeface="Arial" pitchFamily="34" charset="0"/>
              </a:rPr>
            </a:br>
            <a:r>
              <a:rPr lang="fr-FR" b="1" dirty="0" smtClean="0">
                <a:solidFill>
                  <a:schemeClr val="tx1">
                    <a:lumMod val="75000"/>
                    <a:lumOff val="25000"/>
                  </a:schemeClr>
                </a:solidFill>
                <a:ea typeface="Calibri" pitchFamily="34" charset="0"/>
                <a:cs typeface="Arial" pitchFamily="34" charset="0"/>
              </a:rPr>
              <a:t>Le standard KNX étant ouvert, il est possible d’intégrer des produits de constructeurs différents dans une même installation. On peut donc choisir chaque composant de son installation KNX indépendamment et suivant ses propres critères.</a:t>
            </a:r>
            <a:endParaRPr lang="fr-FR" b="1" dirty="0" smtClean="0">
              <a:solidFill>
                <a:schemeClr val="tx1">
                  <a:lumMod val="75000"/>
                  <a:lumOff val="25000"/>
                </a:schemeClr>
              </a:solidFill>
              <a:cs typeface="Arial" pitchFamily="34" charset="0"/>
            </a:endParaRPr>
          </a:p>
        </p:txBody>
      </p:sp>
      <p:sp>
        <p:nvSpPr>
          <p:cNvPr id="6" name="ZoneTexte 5"/>
          <p:cNvSpPr txBox="1"/>
          <p:nvPr/>
        </p:nvSpPr>
        <p:spPr>
          <a:xfrm>
            <a:off x="107504" y="188640"/>
            <a:ext cx="3312368" cy="369332"/>
          </a:xfrm>
          <a:prstGeom prst="rect">
            <a:avLst/>
          </a:prstGeom>
          <a:noFill/>
        </p:spPr>
        <p:txBody>
          <a:bodyPr wrap="square" rtlCol="0">
            <a:spAutoFit/>
          </a:bodyPr>
          <a:lstStyle/>
          <a:p>
            <a:r>
              <a:rPr lang="fr-FR" b="1" dirty="0" smtClean="0">
                <a:solidFill>
                  <a:srgbClr val="00B050"/>
                </a:solidFill>
                <a:latin typeface="Arial" pitchFamily="34" charset="0"/>
                <a:cs typeface="Arial" pitchFamily="34" charset="0"/>
              </a:rPr>
              <a:t>1/ </a:t>
            </a:r>
            <a:r>
              <a:rPr lang="fr-FR" b="1" u="sng" dirty="0" smtClean="0">
                <a:solidFill>
                  <a:srgbClr val="00B050"/>
                </a:solidFill>
                <a:latin typeface="Arial" pitchFamily="34" charset="0"/>
                <a:cs typeface="Arial" pitchFamily="34" charset="0"/>
              </a:rPr>
              <a:t>L’association KNX</a:t>
            </a:r>
            <a:r>
              <a:rPr lang="fr-FR" b="1" dirty="0" smtClean="0">
                <a:solidFill>
                  <a:srgbClr val="00B050"/>
                </a:solidFill>
                <a:latin typeface="Arial" pitchFamily="34" charset="0"/>
                <a:cs typeface="Arial" pitchFamily="34" charset="0"/>
              </a:rPr>
              <a:t>:</a:t>
            </a:r>
            <a:endParaRPr lang="fr-FR" b="1" dirty="0">
              <a:solidFill>
                <a:srgbClr val="00B050"/>
              </a:solidFill>
              <a:latin typeface="Arial" pitchFamily="34" charset="0"/>
              <a:cs typeface="Arial" pitchFamily="34" charset="0"/>
            </a:endParaRPr>
          </a:p>
        </p:txBody>
      </p:sp>
      <p:sp>
        <p:nvSpPr>
          <p:cNvPr id="4" name="Espace réservé du numéro de diapositive 3"/>
          <p:cNvSpPr>
            <a:spLocks noGrp="1"/>
          </p:cNvSpPr>
          <p:nvPr>
            <p:ph type="sldNum" sz="quarter" idx="4294967295"/>
          </p:nvPr>
        </p:nvSpPr>
        <p:spPr/>
        <p:txBody>
          <a:bodyPr/>
          <a:lstStyle/>
          <a:p>
            <a:fld id="{FC5AF07A-2128-4901-9549-20CA33A2CA02}" type="slidenum">
              <a:rPr lang="fr-FR" b="1" smtClean="0">
                <a:solidFill>
                  <a:schemeClr val="tx2"/>
                </a:solidFill>
                <a:cs typeface="Aharoni" pitchFamily="2" charset="-79"/>
              </a:rPr>
              <a:pPr/>
              <a:t>2</a:t>
            </a:fld>
            <a:endParaRPr lang="fr-FR" b="1" dirty="0">
              <a:solidFill>
                <a:schemeClr val="tx2"/>
              </a:solidFill>
              <a:cs typeface="Aharoni" pitchFamily="2" charset="-79"/>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4" presetClass="entr" presetSubtype="0" fill="hold" nodeType="after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from="(-#ppt_w/2)" to="(#ppt_x)" calcmode="lin" valueType="num">
                                      <p:cBhvr>
                                        <p:cTn id="13" dur="600" fill="hold">
                                          <p:stCondLst>
                                            <p:cond delay="0"/>
                                          </p:stCondLst>
                                        </p:cTn>
                                        <p:tgtEl>
                                          <p:spTgt spid="5">
                                            <p:txEl>
                                              <p:pRg st="1" end="1"/>
                                            </p:txEl>
                                          </p:spTgt>
                                        </p:tgtEl>
                                        <p:attrNameLst>
                                          <p:attrName>ppt_x</p:attrName>
                                        </p:attrNameLst>
                                      </p:cBhvr>
                                    </p:anim>
                                    <p:anim from="0" to="-1.0" calcmode="lin" valueType="num">
                                      <p:cBhvr>
                                        <p:cTn id="14" dur="200" decel="50000" autoRev="1" fill="hold">
                                          <p:stCondLst>
                                            <p:cond delay="600"/>
                                          </p:stCondLst>
                                        </p:cTn>
                                        <p:tgtEl>
                                          <p:spTgt spid="5">
                                            <p:txEl>
                                              <p:pRg st="1" end="1"/>
                                            </p:txEl>
                                          </p:spTgt>
                                        </p:tgtEl>
                                        <p:attrNameLst>
                                          <p:attrName>xshear</p:attrName>
                                        </p:attrNameLst>
                                      </p:cBhvr>
                                    </p:anim>
                                    <p:animScale>
                                      <p:cBhvr>
                                        <p:cTn id="15" dur="200" decel="100000" autoRev="1" fill="hold">
                                          <p:stCondLst>
                                            <p:cond delay="600"/>
                                          </p:stCondLst>
                                        </p:cTn>
                                        <p:tgtEl>
                                          <p:spTgt spid="5">
                                            <p:txEl>
                                              <p:pRg st="1" end="1"/>
                                            </p:txEl>
                                          </p:spTgt>
                                        </p:tgtEl>
                                      </p:cBhvr>
                                      <p:from x="100000" y="100000"/>
                                      <p:to x="80000" y="100000"/>
                                    </p:animScale>
                                    <p:anim by="(#ppt_h/3+#ppt_w*0.1)" calcmode="lin" valueType="num">
                                      <p:cBhvr additive="sum">
                                        <p:cTn id="16" dur="200" decel="100000" autoRev="1" fill="hold">
                                          <p:stCondLst>
                                            <p:cond delay="600"/>
                                          </p:stCondLst>
                                        </p:cTn>
                                        <p:tgtEl>
                                          <p:spTgt spid="5">
                                            <p:txEl>
                                              <p:pRg st="1" end="1"/>
                                            </p:txEl>
                                          </p:spTgt>
                                        </p:tgtEl>
                                        <p:attrNameLst>
                                          <p:attrName>ppt_x</p:attrName>
                                        </p:attrNameLst>
                                      </p:cBhvr>
                                    </p:anim>
                                  </p:childTnLst>
                                </p:cTn>
                              </p:par>
                            </p:childTnLst>
                          </p:cTn>
                        </p:par>
                        <p:par>
                          <p:cTn id="17" fill="hold">
                            <p:stCondLst>
                              <p:cond delay="2000"/>
                            </p:stCondLst>
                            <p:childTnLst>
                              <p:par>
                                <p:cTn id="18" presetID="42" presetClass="entr" presetSubtype="0" fill="hold" nodeType="afterEffect">
                                  <p:stCondLst>
                                    <p:cond delay="0"/>
                                  </p:stCondLst>
                                  <p:childTnLst>
                                    <p:set>
                                      <p:cBhvr>
                                        <p:cTn id="19" dur="1" fill="hold">
                                          <p:stCondLst>
                                            <p:cond delay="0"/>
                                          </p:stCondLst>
                                        </p:cTn>
                                        <p:tgtEl>
                                          <p:spTgt spid="5">
                                            <p:txEl>
                                              <p:pRg st="3" end="3"/>
                                            </p:txEl>
                                          </p:spTgt>
                                        </p:tgtEl>
                                        <p:attrNameLst>
                                          <p:attrName>style.visibility</p:attrName>
                                        </p:attrNameLst>
                                      </p:cBhvr>
                                      <p:to>
                                        <p:strVal val="visible"/>
                                      </p:to>
                                    </p:set>
                                    <p:animEffect transition="in" filter="fade">
                                      <p:cBhvr>
                                        <p:cTn id="20" dur="1000"/>
                                        <p:tgtEl>
                                          <p:spTgt spid="5">
                                            <p:txEl>
                                              <p:pRg st="3" end="3"/>
                                            </p:txEl>
                                          </p:spTgt>
                                        </p:tgtEl>
                                      </p:cBhvr>
                                    </p:animEffect>
                                    <p:anim calcmode="lin" valueType="num">
                                      <p:cBhvr>
                                        <p:cTn id="21"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2"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10" presetClass="entr" presetSubtype="0" fill="hold" nodeType="afterEffect">
                                  <p:stCondLst>
                                    <p:cond delay="0"/>
                                  </p:stCondLst>
                                  <p:childTnLst>
                                    <p:set>
                                      <p:cBhvr>
                                        <p:cTn id="25" dur="1" fill="hold">
                                          <p:stCondLst>
                                            <p:cond delay="0"/>
                                          </p:stCondLst>
                                        </p:cTn>
                                        <p:tgtEl>
                                          <p:spTgt spid="5">
                                            <p:txEl>
                                              <p:pRg st="5" end="5"/>
                                            </p:txEl>
                                          </p:spTgt>
                                        </p:tgtEl>
                                        <p:attrNameLst>
                                          <p:attrName>style.visibility</p:attrName>
                                        </p:attrNameLst>
                                      </p:cBhvr>
                                      <p:to>
                                        <p:strVal val="visible"/>
                                      </p:to>
                                    </p:set>
                                    <p:animEffect transition="in" filter="fade">
                                      <p:cBhvr>
                                        <p:cTn id="26" dur="1000"/>
                                        <p:tgtEl>
                                          <p:spTgt spid="5">
                                            <p:txEl>
                                              <p:pRg st="5" end="5"/>
                                            </p:txEl>
                                          </p:spTgt>
                                        </p:tgtEl>
                                      </p:cBhvr>
                                    </p:animEffect>
                                  </p:childTnLst>
                                </p:cTn>
                              </p:par>
                            </p:childTnLst>
                          </p:cTn>
                        </p:par>
                        <p:par>
                          <p:cTn id="27" fill="hold">
                            <p:stCondLst>
                              <p:cond delay="4000"/>
                            </p:stCondLst>
                            <p:childTnLst>
                              <p:par>
                                <p:cTn id="28" presetID="10" presetClass="entr" presetSubtype="0" fill="hold" nodeType="afterEffect">
                                  <p:stCondLst>
                                    <p:cond delay="0"/>
                                  </p:stCondLst>
                                  <p:childTnLst>
                                    <p:set>
                                      <p:cBhvr>
                                        <p:cTn id="29" dur="1" fill="hold">
                                          <p:stCondLst>
                                            <p:cond delay="0"/>
                                          </p:stCondLst>
                                        </p:cTn>
                                        <p:tgtEl>
                                          <p:spTgt spid="5">
                                            <p:txEl>
                                              <p:pRg st="6" end="6"/>
                                            </p:txEl>
                                          </p:spTgt>
                                        </p:tgtEl>
                                        <p:attrNameLst>
                                          <p:attrName>style.visibility</p:attrName>
                                        </p:attrNameLst>
                                      </p:cBhvr>
                                      <p:to>
                                        <p:strVal val="visible"/>
                                      </p:to>
                                    </p:set>
                                    <p:animEffect transition="in" filter="fade">
                                      <p:cBhvr>
                                        <p:cTn id="30" dur="1000"/>
                                        <p:tgtEl>
                                          <p:spTgt spid="5">
                                            <p:txEl>
                                              <p:pRg st="6" end="6"/>
                                            </p:txEl>
                                          </p:spTgt>
                                        </p:tgtEl>
                                      </p:cBhvr>
                                    </p:animEffect>
                                  </p:childTnLst>
                                </p:cTn>
                              </p:par>
                            </p:childTnLst>
                          </p:cTn>
                        </p:par>
                        <p:par>
                          <p:cTn id="31" fill="hold">
                            <p:stCondLst>
                              <p:cond delay="5000"/>
                            </p:stCondLst>
                            <p:childTnLst>
                              <p:par>
                                <p:cTn id="32" presetID="10" presetClass="entr" presetSubtype="0" fill="hold" nodeType="afterEffect">
                                  <p:stCondLst>
                                    <p:cond delay="0"/>
                                  </p:stCondLst>
                                  <p:childTnLst>
                                    <p:set>
                                      <p:cBhvr>
                                        <p:cTn id="33" dur="1" fill="hold">
                                          <p:stCondLst>
                                            <p:cond delay="0"/>
                                          </p:stCondLst>
                                        </p:cTn>
                                        <p:tgtEl>
                                          <p:spTgt spid="5">
                                            <p:txEl>
                                              <p:pRg st="7" end="7"/>
                                            </p:txEl>
                                          </p:spTgt>
                                        </p:tgtEl>
                                        <p:attrNameLst>
                                          <p:attrName>style.visibility</p:attrName>
                                        </p:attrNameLst>
                                      </p:cBhvr>
                                      <p:to>
                                        <p:strVal val="visible"/>
                                      </p:to>
                                    </p:set>
                                    <p:animEffect transition="in" filter="fade">
                                      <p:cBhvr>
                                        <p:cTn id="34" dur="1000"/>
                                        <p:tgtEl>
                                          <p:spTgt spid="5">
                                            <p:txEl>
                                              <p:pRg st="7" end="7"/>
                                            </p:txEl>
                                          </p:spTgt>
                                        </p:tgtEl>
                                      </p:cBhvr>
                                    </p:animEffect>
                                  </p:childTnLst>
                                </p:cTn>
                              </p:par>
                            </p:childTnLst>
                          </p:cTn>
                        </p:par>
                        <p:par>
                          <p:cTn id="35" fill="hold">
                            <p:stCondLst>
                              <p:cond delay="6000"/>
                            </p:stCondLst>
                            <p:childTnLst>
                              <p:par>
                                <p:cTn id="36" presetID="10" presetClass="entr" presetSubtype="0" fill="hold" nodeType="afterEffect">
                                  <p:stCondLst>
                                    <p:cond delay="0"/>
                                  </p:stCondLst>
                                  <p:childTnLst>
                                    <p:set>
                                      <p:cBhvr>
                                        <p:cTn id="37" dur="1" fill="hold">
                                          <p:stCondLst>
                                            <p:cond delay="0"/>
                                          </p:stCondLst>
                                        </p:cTn>
                                        <p:tgtEl>
                                          <p:spTgt spid="5">
                                            <p:txEl>
                                              <p:pRg st="8" end="8"/>
                                            </p:txEl>
                                          </p:spTgt>
                                        </p:tgtEl>
                                        <p:attrNameLst>
                                          <p:attrName>style.visibility</p:attrName>
                                        </p:attrNameLst>
                                      </p:cBhvr>
                                      <p:to>
                                        <p:strVal val="visible"/>
                                      </p:to>
                                    </p:set>
                                    <p:animEffect transition="in" filter="fade">
                                      <p:cBhvr>
                                        <p:cTn id="38" dur="1000"/>
                                        <p:tgtEl>
                                          <p:spTgt spid="5">
                                            <p:txEl>
                                              <p:pRg st="8" end="8"/>
                                            </p:txEl>
                                          </p:spTgt>
                                        </p:tgtEl>
                                      </p:cBhvr>
                                    </p:animEffect>
                                  </p:childTnLst>
                                </p:cTn>
                              </p:par>
                            </p:childTnLst>
                          </p:cTn>
                        </p:par>
                        <p:par>
                          <p:cTn id="39" fill="hold">
                            <p:stCondLst>
                              <p:cond delay="7000"/>
                            </p:stCondLst>
                            <p:childTnLst>
                              <p:par>
                                <p:cTn id="40" presetID="42" presetClass="entr" presetSubtype="0" fill="hold" nodeType="afterEffect">
                                  <p:stCondLst>
                                    <p:cond delay="0"/>
                                  </p:stCondLst>
                                  <p:childTnLst>
                                    <p:set>
                                      <p:cBhvr>
                                        <p:cTn id="41" dur="1" fill="hold">
                                          <p:stCondLst>
                                            <p:cond delay="0"/>
                                          </p:stCondLst>
                                        </p:cTn>
                                        <p:tgtEl>
                                          <p:spTgt spid="5">
                                            <p:txEl>
                                              <p:pRg st="10" end="10"/>
                                            </p:txEl>
                                          </p:spTgt>
                                        </p:tgtEl>
                                        <p:attrNameLst>
                                          <p:attrName>style.visibility</p:attrName>
                                        </p:attrNameLst>
                                      </p:cBhvr>
                                      <p:to>
                                        <p:strVal val="visible"/>
                                      </p:to>
                                    </p:set>
                                    <p:animEffect transition="in" filter="fade">
                                      <p:cBhvr>
                                        <p:cTn id="42" dur="1000"/>
                                        <p:tgtEl>
                                          <p:spTgt spid="5">
                                            <p:txEl>
                                              <p:pRg st="10" end="10"/>
                                            </p:txEl>
                                          </p:spTgt>
                                        </p:tgtEl>
                                      </p:cBhvr>
                                    </p:animEffect>
                                    <p:anim calcmode="lin" valueType="num">
                                      <p:cBhvr>
                                        <p:cTn id="43" dur="1000" fill="hold"/>
                                        <p:tgtEl>
                                          <p:spTgt spid="5">
                                            <p:txEl>
                                              <p:pRg st="10" end="10"/>
                                            </p:txEl>
                                          </p:spTgt>
                                        </p:tgtEl>
                                        <p:attrNameLst>
                                          <p:attrName>ppt_x</p:attrName>
                                        </p:attrNameLst>
                                      </p:cBhvr>
                                      <p:tavLst>
                                        <p:tav tm="0">
                                          <p:val>
                                            <p:strVal val="#ppt_x"/>
                                          </p:val>
                                        </p:tav>
                                        <p:tav tm="100000">
                                          <p:val>
                                            <p:strVal val="#ppt_x"/>
                                          </p:val>
                                        </p:tav>
                                      </p:tavLst>
                                    </p:anim>
                                    <p:anim calcmode="lin" valueType="num">
                                      <p:cBhvr>
                                        <p:cTn id="44" dur="1000" fill="hold"/>
                                        <p:tgtEl>
                                          <p:spTgt spid="5">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107504" y="188640"/>
            <a:ext cx="3312368" cy="369332"/>
          </a:xfrm>
          <a:prstGeom prst="rect">
            <a:avLst/>
          </a:prstGeom>
          <a:noFill/>
        </p:spPr>
        <p:txBody>
          <a:bodyPr wrap="square" rtlCol="0">
            <a:spAutoFit/>
          </a:bodyPr>
          <a:lstStyle/>
          <a:p>
            <a:r>
              <a:rPr lang="fr-FR" b="1" dirty="0" smtClean="0">
                <a:solidFill>
                  <a:srgbClr val="00B050"/>
                </a:solidFill>
                <a:latin typeface="Arial" pitchFamily="34" charset="0"/>
                <a:cs typeface="Arial" pitchFamily="34" charset="0"/>
              </a:rPr>
              <a:t>9/ </a:t>
            </a:r>
            <a:r>
              <a:rPr lang="fr-FR" b="1" u="sng" dirty="0" smtClean="0">
                <a:solidFill>
                  <a:srgbClr val="00B050"/>
                </a:solidFill>
                <a:latin typeface="Arial" pitchFamily="34" charset="0"/>
                <a:cs typeface="Arial" pitchFamily="34" charset="0"/>
              </a:rPr>
              <a:t>Le télégramme KNX</a:t>
            </a:r>
            <a:r>
              <a:rPr lang="fr-FR" b="1" dirty="0" smtClean="0">
                <a:solidFill>
                  <a:srgbClr val="00B050"/>
                </a:solidFill>
                <a:latin typeface="Arial" pitchFamily="34" charset="0"/>
                <a:cs typeface="Arial" pitchFamily="34" charset="0"/>
              </a:rPr>
              <a:t>:</a:t>
            </a:r>
            <a:endParaRPr lang="fr-FR" b="1" dirty="0">
              <a:solidFill>
                <a:srgbClr val="00B050"/>
              </a:solidFill>
              <a:latin typeface="Arial" pitchFamily="34" charset="0"/>
              <a:cs typeface="Arial" pitchFamily="34" charset="0"/>
            </a:endParaRPr>
          </a:p>
        </p:txBody>
      </p:sp>
      <p:sp>
        <p:nvSpPr>
          <p:cNvPr id="3" name="Espace réservé du numéro de diapositive 2"/>
          <p:cNvSpPr>
            <a:spLocks noGrp="1"/>
          </p:cNvSpPr>
          <p:nvPr>
            <p:ph type="sldNum" sz="quarter" idx="4294967295"/>
          </p:nvPr>
        </p:nvSpPr>
        <p:spPr>
          <a:xfrm>
            <a:off x="8639944" y="6492875"/>
            <a:ext cx="504056" cy="365125"/>
          </a:xfrm>
        </p:spPr>
        <p:txBody>
          <a:bodyPr/>
          <a:lstStyle/>
          <a:p>
            <a:fld id="{FC5AF07A-2128-4901-9549-20CA33A2CA02}" type="slidenum">
              <a:rPr lang="fr-FR" b="1" smtClean="0">
                <a:solidFill>
                  <a:schemeClr val="tx2"/>
                </a:solidFill>
                <a:cs typeface="Aharoni" pitchFamily="2" charset="-79"/>
              </a:rPr>
              <a:pPr/>
              <a:t>20</a:t>
            </a:fld>
            <a:endParaRPr lang="fr-FR" b="1" dirty="0">
              <a:solidFill>
                <a:schemeClr val="tx2"/>
              </a:solidFill>
              <a:cs typeface="Aharoni" pitchFamily="2" charset="-79"/>
            </a:endParaRPr>
          </a:p>
        </p:txBody>
      </p:sp>
      <p:sp>
        <p:nvSpPr>
          <p:cNvPr id="13" name="ZoneTexte 12"/>
          <p:cNvSpPr txBox="1"/>
          <p:nvPr/>
        </p:nvSpPr>
        <p:spPr>
          <a:xfrm>
            <a:off x="467544" y="1844824"/>
            <a:ext cx="3816424" cy="369332"/>
          </a:xfrm>
          <a:prstGeom prst="rect">
            <a:avLst/>
          </a:prstGeom>
          <a:noFill/>
        </p:spPr>
        <p:txBody>
          <a:bodyPr wrap="square" rtlCol="0">
            <a:spAutoFit/>
          </a:bodyPr>
          <a:lstStyle/>
          <a:p>
            <a:pPr>
              <a:buFont typeface="Wingdings" pitchFamily="2" charset="2"/>
              <a:buChar char="ü"/>
            </a:pPr>
            <a:r>
              <a:rPr lang="fr-FR" b="1" dirty="0" smtClean="0">
                <a:solidFill>
                  <a:srgbClr val="FF0000"/>
                </a:solidFill>
                <a:latin typeface="Arial" pitchFamily="34" charset="0"/>
                <a:cs typeface="Arial" pitchFamily="34" charset="0"/>
              </a:rPr>
              <a:t> </a:t>
            </a:r>
            <a:r>
              <a:rPr lang="fr-FR" b="1" i="1" u="sng" dirty="0" smtClean="0">
                <a:solidFill>
                  <a:srgbClr val="FF0000"/>
                </a:solidFill>
                <a:latin typeface="Arial" pitchFamily="34" charset="0"/>
                <a:cs typeface="Arial" pitchFamily="34" charset="0"/>
              </a:rPr>
              <a:t>Adresse de l’expéditeur :</a:t>
            </a:r>
            <a:endParaRPr lang="fr-FR" b="1" i="1" u="sng" dirty="0">
              <a:solidFill>
                <a:srgbClr val="FF0000"/>
              </a:solidFill>
              <a:latin typeface="Arial" pitchFamily="34" charset="0"/>
              <a:cs typeface="Arial" pitchFamily="34" charset="0"/>
            </a:endParaRPr>
          </a:p>
        </p:txBody>
      </p:sp>
      <p:sp>
        <p:nvSpPr>
          <p:cNvPr id="16" name="Rectangle 15"/>
          <p:cNvSpPr/>
          <p:nvPr/>
        </p:nvSpPr>
        <p:spPr>
          <a:xfrm>
            <a:off x="827584" y="2276872"/>
            <a:ext cx="3606949" cy="369332"/>
          </a:xfrm>
          <a:prstGeom prst="rect">
            <a:avLst/>
          </a:prstGeom>
        </p:spPr>
        <p:txBody>
          <a:bodyPr wrap="none">
            <a:spAutoFit/>
          </a:bodyPr>
          <a:lstStyle/>
          <a:p>
            <a:r>
              <a:rPr lang="fr-FR" b="1" dirty="0" smtClean="0">
                <a:solidFill>
                  <a:schemeClr val="tx1">
                    <a:lumMod val="75000"/>
                    <a:lumOff val="25000"/>
                  </a:schemeClr>
                </a:solidFill>
              </a:rPr>
              <a:t>C’est toujours une adresse physique</a:t>
            </a:r>
          </a:p>
        </p:txBody>
      </p:sp>
      <p:graphicFrame>
        <p:nvGraphicFramePr>
          <p:cNvPr id="18" name="Tableau 17"/>
          <p:cNvGraphicFramePr>
            <a:graphicFrameLocks noGrp="1"/>
          </p:cNvGraphicFramePr>
          <p:nvPr/>
        </p:nvGraphicFramePr>
        <p:xfrm>
          <a:off x="971600" y="3861048"/>
          <a:ext cx="7200798" cy="1856224"/>
        </p:xfrm>
        <a:graphic>
          <a:graphicData uri="http://schemas.openxmlformats.org/drawingml/2006/table">
            <a:tbl>
              <a:tblPr firstRow="1">
                <a:tableStyleId>{5940675A-B579-460E-94D1-54222C63F5DA}</a:tableStyleId>
              </a:tblPr>
              <a:tblGrid>
                <a:gridCol w="1200133"/>
                <a:gridCol w="1200133"/>
                <a:gridCol w="1068119"/>
                <a:gridCol w="1068119"/>
                <a:gridCol w="1296144"/>
                <a:gridCol w="1368150"/>
              </a:tblGrid>
              <a:tr h="576064">
                <a:tc gridSpan="2">
                  <a:txBody>
                    <a:bodyPr/>
                    <a:lstStyle/>
                    <a:p>
                      <a:pPr algn="ctr"/>
                      <a:r>
                        <a:rPr lang="fr-FR" b="1" dirty="0" smtClean="0">
                          <a:solidFill>
                            <a:schemeClr val="bg1">
                              <a:lumMod val="85000"/>
                            </a:schemeClr>
                          </a:solidFill>
                        </a:rPr>
                        <a:t>Adresse sur 2 octets</a:t>
                      </a:r>
                      <a:endParaRPr lang="fr-FR" b="1" dirty="0">
                        <a:solidFill>
                          <a:schemeClr val="bg1">
                            <a:lumMod val="85000"/>
                          </a:schemeClr>
                        </a:solidFill>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0070C0"/>
                    </a:solidFill>
                  </a:tcPr>
                </a:tc>
                <a:tc hMerge="1">
                  <a:txBody>
                    <a:bodyPr/>
                    <a:lstStyle/>
                    <a:p>
                      <a:endParaRPr lang="fr-FR"/>
                    </a:p>
                  </a:txBody>
                  <a:tcPr/>
                </a:tc>
                <a:tc>
                  <a:txBody>
                    <a:bodyPr/>
                    <a:lstStyle/>
                    <a:p>
                      <a:pPr algn="ctr"/>
                      <a:r>
                        <a:rPr lang="fr-FR" b="1" dirty="0" smtClean="0">
                          <a:solidFill>
                            <a:schemeClr val="bg1">
                              <a:lumMod val="85000"/>
                            </a:schemeClr>
                          </a:solidFill>
                        </a:rPr>
                        <a:t>Zone</a:t>
                      </a:r>
                      <a:endParaRPr lang="fr-FR" b="1" dirty="0">
                        <a:solidFill>
                          <a:schemeClr val="bg1">
                            <a:lumMod val="85000"/>
                          </a:schemeClr>
                        </a:solidFill>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0070C0"/>
                    </a:solidFill>
                  </a:tcPr>
                </a:tc>
                <a:tc>
                  <a:txBody>
                    <a:bodyPr/>
                    <a:lstStyle/>
                    <a:p>
                      <a:pPr algn="ctr"/>
                      <a:r>
                        <a:rPr lang="fr-FR" b="1" dirty="0" smtClean="0">
                          <a:solidFill>
                            <a:schemeClr val="bg1">
                              <a:lumMod val="85000"/>
                            </a:schemeClr>
                          </a:solidFill>
                        </a:rPr>
                        <a:t>Ligne</a:t>
                      </a:r>
                      <a:endParaRPr lang="fr-FR" b="1" dirty="0">
                        <a:solidFill>
                          <a:schemeClr val="bg1">
                            <a:lumMod val="85000"/>
                          </a:schemeClr>
                        </a:solidFill>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0070C0"/>
                    </a:solidFill>
                  </a:tcPr>
                </a:tc>
                <a:tc>
                  <a:txBody>
                    <a:bodyPr/>
                    <a:lstStyle/>
                    <a:p>
                      <a:pPr algn="ctr"/>
                      <a:r>
                        <a:rPr lang="fr-FR" b="1" dirty="0" smtClean="0">
                          <a:solidFill>
                            <a:schemeClr val="bg1">
                              <a:lumMod val="85000"/>
                            </a:schemeClr>
                          </a:solidFill>
                        </a:rPr>
                        <a:t>Participant</a:t>
                      </a:r>
                      <a:endParaRPr lang="fr-FR" b="1" dirty="0">
                        <a:solidFill>
                          <a:schemeClr val="bg1">
                            <a:lumMod val="85000"/>
                          </a:schemeClr>
                        </a:solidFill>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0070C0"/>
                    </a:solidFill>
                  </a:tcPr>
                </a:tc>
                <a:tc>
                  <a:txBody>
                    <a:bodyPr/>
                    <a:lstStyle/>
                    <a:p>
                      <a:pPr algn="ctr"/>
                      <a:endParaRPr lang="fr-FR" b="1" dirty="0">
                        <a:solidFill>
                          <a:schemeClr val="bg1">
                            <a:lumMod val="85000"/>
                          </a:schemeClr>
                        </a:solidFill>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0070C0"/>
                    </a:solidFill>
                  </a:tcPr>
                </a:tc>
              </a:tr>
              <a:tr h="484473">
                <a:tc>
                  <a:txBody>
                    <a:bodyPr/>
                    <a:lstStyle/>
                    <a:p>
                      <a:pPr algn="ctr"/>
                      <a:r>
                        <a:rPr lang="fr-FR" b="1" dirty="0" smtClean="0">
                          <a:solidFill>
                            <a:schemeClr val="tx1"/>
                          </a:solidFill>
                        </a:rPr>
                        <a:t>10</a:t>
                      </a:r>
                      <a:endParaRPr lang="fr-FR" b="1" dirty="0">
                        <a:solidFill>
                          <a:schemeClr val="tx1"/>
                        </a:solidFill>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b="1" dirty="0" smtClean="0">
                          <a:solidFill>
                            <a:schemeClr val="tx1"/>
                          </a:solidFill>
                        </a:rPr>
                        <a:t>0B</a:t>
                      </a:r>
                      <a:endParaRPr lang="fr-FR" b="1" dirty="0">
                        <a:solidFill>
                          <a:schemeClr val="tx1"/>
                        </a:solidFill>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r>
                        <a:rPr lang="fr-FR" dirty="0" smtClean="0"/>
                        <a:t>01</a:t>
                      </a:r>
                      <a:endParaRPr lang="fr-FR" dirty="0"/>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r>
                        <a:rPr lang="fr-FR" dirty="0" smtClean="0"/>
                        <a:t>00</a:t>
                      </a:r>
                      <a:endParaRPr lang="fr-FR" dirty="0"/>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r>
                        <a:rPr lang="fr-FR" dirty="0" smtClean="0"/>
                        <a:t>011</a:t>
                      </a:r>
                      <a:endParaRPr lang="fr-FR" dirty="0"/>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r>
                        <a:rPr lang="fr-FR" b="1" dirty="0" smtClean="0"/>
                        <a:t>01.00.011</a:t>
                      </a:r>
                    </a:p>
                    <a:p>
                      <a:pPr algn="ctr"/>
                      <a:r>
                        <a:rPr lang="fr-FR" b="1" dirty="0" smtClean="0">
                          <a:solidFill>
                            <a:srgbClr val="FF0000"/>
                          </a:solidFill>
                        </a:rPr>
                        <a:t> 1  </a:t>
                      </a:r>
                      <a:r>
                        <a:rPr lang="fr-FR" b="1" baseline="0" dirty="0" smtClean="0">
                          <a:solidFill>
                            <a:srgbClr val="FF0000"/>
                          </a:solidFill>
                        </a:rPr>
                        <a:t> 0    0B</a:t>
                      </a:r>
                      <a:endParaRPr lang="fr-FR" b="1" dirty="0">
                        <a:solidFill>
                          <a:srgbClr val="FF0000"/>
                        </a:solidFill>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r>
              <a:tr h="484473">
                <a:tc>
                  <a:txBody>
                    <a:bodyPr/>
                    <a:lstStyle/>
                    <a:p>
                      <a:pPr algn="ctr"/>
                      <a:r>
                        <a:rPr lang="fr-FR" b="1" dirty="0" smtClean="0">
                          <a:solidFill>
                            <a:schemeClr val="tx1"/>
                          </a:solidFill>
                        </a:rPr>
                        <a:t>10</a:t>
                      </a:r>
                      <a:endParaRPr lang="fr-FR" b="1" dirty="0">
                        <a:solidFill>
                          <a:schemeClr val="tx1"/>
                        </a:solidFill>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b="1" dirty="0" smtClean="0">
                          <a:solidFill>
                            <a:schemeClr val="tx1"/>
                          </a:solidFill>
                        </a:rPr>
                        <a:t>03</a:t>
                      </a:r>
                      <a:endParaRPr lang="fr-FR" b="1" dirty="0">
                        <a:solidFill>
                          <a:schemeClr val="tx1"/>
                        </a:solidFill>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r>
                        <a:rPr lang="fr-FR" dirty="0" smtClean="0"/>
                        <a:t>01</a:t>
                      </a:r>
                      <a:endParaRPr lang="fr-FR" dirty="0"/>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r>
                        <a:rPr lang="fr-FR" dirty="0" smtClean="0"/>
                        <a:t>00</a:t>
                      </a:r>
                      <a:endParaRPr lang="fr-FR" dirty="0"/>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r>
                        <a:rPr lang="fr-FR" dirty="0" smtClean="0"/>
                        <a:t>003</a:t>
                      </a:r>
                      <a:endParaRPr lang="fr-FR" dirty="0"/>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ctr"/>
                      <a:r>
                        <a:rPr lang="fr-FR" b="1" dirty="0" smtClean="0"/>
                        <a:t>01.00.003</a:t>
                      </a:r>
                    </a:p>
                    <a:p>
                      <a:pPr algn="ctr"/>
                      <a:r>
                        <a:rPr lang="fr-FR" b="1" dirty="0" smtClean="0">
                          <a:solidFill>
                            <a:srgbClr val="FF0000"/>
                          </a:solidFill>
                        </a:rPr>
                        <a:t> 1  </a:t>
                      </a:r>
                      <a:r>
                        <a:rPr lang="fr-FR" b="1" baseline="0" dirty="0" smtClean="0">
                          <a:solidFill>
                            <a:srgbClr val="FF0000"/>
                          </a:solidFill>
                        </a:rPr>
                        <a:t> 0    03</a:t>
                      </a:r>
                      <a:endParaRPr lang="fr-FR" b="1" dirty="0">
                        <a:solidFill>
                          <a:srgbClr val="FF0000"/>
                        </a:solidFill>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r>
            </a:tbl>
          </a:graphicData>
        </a:graphic>
      </p:graphicFrame>
      <p:sp>
        <p:nvSpPr>
          <p:cNvPr id="9" name="Rectangle 8"/>
          <p:cNvSpPr/>
          <p:nvPr/>
        </p:nvSpPr>
        <p:spPr>
          <a:xfrm>
            <a:off x="899592" y="2780928"/>
            <a:ext cx="7632848" cy="923330"/>
          </a:xfrm>
          <a:prstGeom prst="rect">
            <a:avLst/>
          </a:prstGeom>
        </p:spPr>
        <p:txBody>
          <a:bodyPr wrap="square">
            <a:spAutoFit/>
          </a:bodyPr>
          <a:lstStyle/>
          <a:p>
            <a:r>
              <a:rPr lang="fr-FR" b="1" i="1" u="sng" dirty="0" smtClean="0">
                <a:solidFill>
                  <a:schemeClr val="tx1">
                    <a:lumMod val="75000"/>
                    <a:lumOff val="25000"/>
                  </a:schemeClr>
                </a:solidFill>
              </a:rPr>
              <a:t>Adresse physique </a:t>
            </a:r>
            <a:r>
              <a:rPr lang="fr-FR" b="1" i="1" dirty="0" smtClean="0">
                <a:solidFill>
                  <a:schemeClr val="tx1">
                    <a:lumMod val="75000"/>
                    <a:lumOff val="25000"/>
                  </a:schemeClr>
                </a:solidFill>
              </a:rPr>
              <a:t>: chaque participant est identifié par une adresse unique</a:t>
            </a:r>
          </a:p>
          <a:p>
            <a:r>
              <a:rPr lang="fr-FR" b="1" i="1" dirty="0" smtClean="0">
                <a:solidFill>
                  <a:schemeClr val="tx1">
                    <a:lumMod val="75000"/>
                    <a:lumOff val="25000"/>
                  </a:schemeClr>
                </a:solidFill>
              </a:rPr>
              <a:t>sur 16 bits, du type Numéro de Zone - Numéro de Ligne - Numéro de Participant, ce qui autorise l'adressage de 65536 participants.</a:t>
            </a:r>
          </a:p>
        </p:txBody>
      </p:sp>
      <p:sp>
        <p:nvSpPr>
          <p:cNvPr id="10" name="ZoneTexte 9"/>
          <p:cNvSpPr txBox="1"/>
          <p:nvPr/>
        </p:nvSpPr>
        <p:spPr>
          <a:xfrm>
            <a:off x="467544" y="620688"/>
            <a:ext cx="3816424" cy="369332"/>
          </a:xfrm>
          <a:prstGeom prst="rect">
            <a:avLst/>
          </a:prstGeom>
          <a:noFill/>
        </p:spPr>
        <p:txBody>
          <a:bodyPr wrap="square" rtlCol="0">
            <a:spAutoFit/>
          </a:bodyPr>
          <a:lstStyle/>
          <a:p>
            <a:r>
              <a:rPr lang="fr-FR" b="1" dirty="0" smtClean="0">
                <a:solidFill>
                  <a:srgbClr val="0070C0"/>
                </a:solidFill>
                <a:latin typeface="Arial" pitchFamily="34" charset="0"/>
                <a:cs typeface="Arial" pitchFamily="34" charset="0"/>
              </a:rPr>
              <a:t>9.2/ </a:t>
            </a:r>
            <a:r>
              <a:rPr lang="fr-FR" b="1" u="sng" dirty="0" smtClean="0">
                <a:solidFill>
                  <a:srgbClr val="0070C0"/>
                </a:solidFill>
                <a:latin typeface="Arial" pitchFamily="34" charset="0"/>
                <a:cs typeface="Arial" pitchFamily="34" charset="0"/>
              </a:rPr>
              <a:t>Analyse d’un télégramme</a:t>
            </a:r>
            <a:r>
              <a:rPr lang="fr-FR" b="1" dirty="0" smtClean="0">
                <a:solidFill>
                  <a:srgbClr val="0070C0"/>
                </a:solidFill>
                <a:latin typeface="Arial" pitchFamily="34" charset="0"/>
                <a:cs typeface="Arial" pitchFamily="34" charset="0"/>
              </a:rPr>
              <a:t>:</a:t>
            </a:r>
            <a:endParaRPr lang="fr-FR" b="1" dirty="0">
              <a:solidFill>
                <a:srgbClr val="0070C0"/>
              </a:solidFill>
              <a:latin typeface="Arial" pitchFamily="34" charset="0"/>
              <a:cs typeface="Arial" pitchFamily="34" charset="0"/>
            </a:endParaRPr>
          </a:p>
        </p:txBody>
      </p:sp>
      <p:sp>
        <p:nvSpPr>
          <p:cNvPr id="14" name="Rectangle 13"/>
          <p:cNvSpPr/>
          <p:nvPr/>
        </p:nvSpPr>
        <p:spPr>
          <a:xfrm>
            <a:off x="1619672" y="980728"/>
            <a:ext cx="4015843" cy="830997"/>
          </a:xfrm>
          <a:prstGeom prst="rect">
            <a:avLst/>
          </a:prstGeom>
        </p:spPr>
        <p:txBody>
          <a:bodyPr wrap="none">
            <a:spAutoFit/>
          </a:bodyPr>
          <a:lstStyle/>
          <a:p>
            <a:r>
              <a:rPr lang="pt-BR" sz="2400" b="1" dirty="0" smtClean="0"/>
              <a:t>BC </a:t>
            </a:r>
            <a:r>
              <a:rPr lang="pt-BR" sz="2400" b="1" dirty="0" smtClean="0">
                <a:solidFill>
                  <a:srgbClr val="FF0000"/>
                </a:solidFill>
              </a:rPr>
              <a:t>10 0B </a:t>
            </a:r>
            <a:r>
              <a:rPr lang="pt-BR" sz="2400" b="1" dirty="0" smtClean="0"/>
              <a:t>30 01 E1 00 80 08 CC</a:t>
            </a:r>
          </a:p>
          <a:p>
            <a:r>
              <a:rPr lang="pt-BR" sz="2400" b="1" dirty="0" smtClean="0"/>
              <a:t>BC </a:t>
            </a:r>
            <a:r>
              <a:rPr lang="pt-BR" sz="2400" b="1" dirty="0" smtClean="0">
                <a:solidFill>
                  <a:srgbClr val="FF0000"/>
                </a:solidFill>
              </a:rPr>
              <a:t>10 03 </a:t>
            </a:r>
            <a:r>
              <a:rPr lang="pt-BR" sz="2400" b="1" dirty="0" smtClean="0"/>
              <a:t>30 CA E1 00 80 CB CC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from="(-#ppt_w/2)" to="(#ppt_x)" calcmode="lin" valueType="num">
                                      <p:cBhvr>
                                        <p:cTn id="7" dur="600" fill="hold">
                                          <p:stCondLst>
                                            <p:cond delay="0"/>
                                          </p:stCondLst>
                                        </p:cTn>
                                        <p:tgtEl>
                                          <p:spTgt spid="13"/>
                                        </p:tgtEl>
                                        <p:attrNameLst>
                                          <p:attrName>ppt_x</p:attrName>
                                        </p:attrNameLst>
                                      </p:cBhvr>
                                    </p:anim>
                                    <p:anim from="0" to="-1.0" calcmode="lin" valueType="num">
                                      <p:cBhvr>
                                        <p:cTn id="8" dur="200" decel="50000" autoRev="1" fill="hold">
                                          <p:stCondLst>
                                            <p:cond delay="600"/>
                                          </p:stCondLst>
                                        </p:cTn>
                                        <p:tgtEl>
                                          <p:spTgt spid="13"/>
                                        </p:tgtEl>
                                        <p:attrNameLst>
                                          <p:attrName>xshear</p:attrName>
                                        </p:attrNameLst>
                                      </p:cBhvr>
                                    </p:anim>
                                    <p:animScale>
                                      <p:cBhvr>
                                        <p:cTn id="9" dur="200" decel="100000" autoRev="1" fill="hold">
                                          <p:stCondLst>
                                            <p:cond delay="600"/>
                                          </p:stCondLst>
                                        </p:cTn>
                                        <p:tgtEl>
                                          <p:spTgt spid="13"/>
                                        </p:tgtEl>
                                      </p:cBhvr>
                                      <p:from x="100000" y="100000"/>
                                      <p:to x="80000" y="100000"/>
                                    </p:animScale>
                                    <p:anim by="(#ppt_h/3+#ppt_w*0.1)" calcmode="lin" valueType="num">
                                      <p:cBhvr additive="sum">
                                        <p:cTn id="10" dur="200" decel="100000" autoRev="1" fill="hold">
                                          <p:stCondLst>
                                            <p:cond delay="600"/>
                                          </p:stCondLst>
                                        </p:cTn>
                                        <p:tgtEl>
                                          <p:spTgt spid="13"/>
                                        </p:tgtEl>
                                        <p:attrNameLst>
                                          <p:attrName>ppt_x</p:attrName>
                                        </p:attrNameLst>
                                      </p:cBhvr>
                                    </p:anim>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20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0"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107504" y="188640"/>
            <a:ext cx="3312368" cy="369332"/>
          </a:xfrm>
          <a:prstGeom prst="rect">
            <a:avLst/>
          </a:prstGeom>
          <a:noFill/>
        </p:spPr>
        <p:txBody>
          <a:bodyPr wrap="square" rtlCol="0">
            <a:spAutoFit/>
          </a:bodyPr>
          <a:lstStyle/>
          <a:p>
            <a:r>
              <a:rPr lang="fr-FR" b="1" dirty="0" smtClean="0">
                <a:solidFill>
                  <a:srgbClr val="00B050"/>
                </a:solidFill>
                <a:latin typeface="Arial" pitchFamily="34" charset="0"/>
                <a:cs typeface="Arial" pitchFamily="34" charset="0"/>
              </a:rPr>
              <a:t>9/ </a:t>
            </a:r>
            <a:r>
              <a:rPr lang="fr-FR" b="1" u="sng" dirty="0" smtClean="0">
                <a:solidFill>
                  <a:srgbClr val="00B050"/>
                </a:solidFill>
                <a:latin typeface="Arial" pitchFamily="34" charset="0"/>
                <a:cs typeface="Arial" pitchFamily="34" charset="0"/>
              </a:rPr>
              <a:t>Le télégramme KNX</a:t>
            </a:r>
            <a:r>
              <a:rPr lang="fr-FR" b="1" dirty="0" smtClean="0">
                <a:solidFill>
                  <a:srgbClr val="00B050"/>
                </a:solidFill>
                <a:latin typeface="Arial" pitchFamily="34" charset="0"/>
                <a:cs typeface="Arial" pitchFamily="34" charset="0"/>
              </a:rPr>
              <a:t>:</a:t>
            </a:r>
            <a:endParaRPr lang="fr-FR" b="1" dirty="0">
              <a:solidFill>
                <a:srgbClr val="00B050"/>
              </a:solidFill>
              <a:latin typeface="Arial" pitchFamily="34" charset="0"/>
              <a:cs typeface="Arial" pitchFamily="34" charset="0"/>
            </a:endParaRPr>
          </a:p>
        </p:txBody>
      </p:sp>
      <p:sp>
        <p:nvSpPr>
          <p:cNvPr id="3" name="Espace réservé du numéro de diapositive 2"/>
          <p:cNvSpPr>
            <a:spLocks noGrp="1"/>
          </p:cNvSpPr>
          <p:nvPr>
            <p:ph type="sldNum" sz="quarter" idx="4294967295"/>
          </p:nvPr>
        </p:nvSpPr>
        <p:spPr>
          <a:xfrm>
            <a:off x="8639944" y="6492875"/>
            <a:ext cx="504056" cy="365125"/>
          </a:xfrm>
        </p:spPr>
        <p:txBody>
          <a:bodyPr/>
          <a:lstStyle/>
          <a:p>
            <a:fld id="{FC5AF07A-2128-4901-9549-20CA33A2CA02}" type="slidenum">
              <a:rPr lang="fr-FR" b="1" smtClean="0">
                <a:solidFill>
                  <a:schemeClr val="tx2"/>
                </a:solidFill>
                <a:cs typeface="Aharoni" pitchFamily="2" charset="-79"/>
              </a:rPr>
              <a:pPr/>
              <a:t>21</a:t>
            </a:fld>
            <a:endParaRPr lang="fr-FR" b="1" dirty="0">
              <a:solidFill>
                <a:schemeClr val="tx2"/>
              </a:solidFill>
              <a:cs typeface="Aharoni" pitchFamily="2" charset="-79"/>
            </a:endParaRPr>
          </a:p>
        </p:txBody>
      </p:sp>
      <p:sp>
        <p:nvSpPr>
          <p:cNvPr id="9" name="Rectangle 8"/>
          <p:cNvSpPr/>
          <p:nvPr/>
        </p:nvSpPr>
        <p:spPr>
          <a:xfrm>
            <a:off x="755576" y="2276872"/>
            <a:ext cx="7992888" cy="923330"/>
          </a:xfrm>
          <a:prstGeom prst="rect">
            <a:avLst/>
          </a:prstGeom>
        </p:spPr>
        <p:txBody>
          <a:bodyPr wrap="square">
            <a:spAutoFit/>
          </a:bodyPr>
          <a:lstStyle/>
          <a:p>
            <a:r>
              <a:rPr lang="fr-FR" b="1" dirty="0" smtClean="0">
                <a:solidFill>
                  <a:schemeClr val="tx1">
                    <a:lumMod val="75000"/>
                    <a:lumOff val="25000"/>
                  </a:schemeClr>
                </a:solidFill>
              </a:rPr>
              <a:t>Adresse de groupe (ou adresse logique) : C’est un numéro de message et peut concerner un nombre illimité de participants qui pourront réagir. Le champ adresse destinataire du télégramme est généralement une adresse de groupe.</a:t>
            </a:r>
          </a:p>
        </p:txBody>
      </p:sp>
      <p:sp>
        <p:nvSpPr>
          <p:cNvPr id="10" name="Rectangle 9"/>
          <p:cNvSpPr/>
          <p:nvPr/>
        </p:nvSpPr>
        <p:spPr>
          <a:xfrm>
            <a:off x="755576" y="3284984"/>
            <a:ext cx="7992888" cy="3447098"/>
          </a:xfrm>
          <a:prstGeom prst="rect">
            <a:avLst/>
          </a:prstGeom>
        </p:spPr>
        <p:txBody>
          <a:bodyPr wrap="square">
            <a:spAutoFit/>
          </a:bodyPr>
          <a:lstStyle/>
          <a:p>
            <a:r>
              <a:rPr lang="fr-FR" b="1" dirty="0" smtClean="0">
                <a:solidFill>
                  <a:schemeClr val="tx1">
                    <a:lumMod val="75000"/>
                    <a:lumOff val="25000"/>
                  </a:schemeClr>
                </a:solidFill>
              </a:rPr>
              <a:t>L'adresse de groupe peut être à 2 niveaux </a:t>
            </a:r>
          </a:p>
          <a:p>
            <a:endParaRPr lang="fr-FR" sz="2800" dirty="0" smtClean="0"/>
          </a:p>
          <a:p>
            <a:r>
              <a:rPr lang="fr-FR" b="1" dirty="0" smtClean="0">
                <a:solidFill>
                  <a:schemeClr val="tx1">
                    <a:lumMod val="75000"/>
                    <a:lumOff val="25000"/>
                  </a:schemeClr>
                </a:solidFill>
              </a:rPr>
              <a:t>avec </a:t>
            </a:r>
            <a:r>
              <a:rPr lang="fr-FR" b="1" dirty="0" smtClean="0">
                <a:solidFill>
                  <a:srgbClr val="FFFF00"/>
                </a:solidFill>
              </a:rPr>
              <a:t>un </a:t>
            </a:r>
            <a:r>
              <a:rPr lang="fr-FR" b="1" u="sng" dirty="0" smtClean="0">
                <a:solidFill>
                  <a:srgbClr val="FFFF00"/>
                </a:solidFill>
              </a:rPr>
              <a:t>groupe principal sur 4 bits </a:t>
            </a:r>
            <a:r>
              <a:rPr lang="fr-FR" b="1" dirty="0" smtClean="0">
                <a:solidFill>
                  <a:schemeClr val="tx1">
                    <a:lumMod val="75000"/>
                    <a:lumOff val="25000"/>
                  </a:schemeClr>
                </a:solidFill>
              </a:rPr>
              <a:t>(0 à 15) et </a:t>
            </a:r>
            <a:r>
              <a:rPr lang="fr-FR" b="1" u="sng" dirty="0" smtClean="0">
                <a:solidFill>
                  <a:srgbClr val="00863D"/>
                </a:solidFill>
              </a:rPr>
              <a:t>un groupe secondaire sur 11 bits </a:t>
            </a:r>
            <a:r>
              <a:rPr lang="fr-FR" b="1" dirty="0" smtClean="0">
                <a:solidFill>
                  <a:schemeClr val="tx1">
                    <a:lumMod val="75000"/>
                    <a:lumOff val="25000"/>
                  </a:schemeClr>
                </a:solidFill>
              </a:rPr>
              <a:t>(0 à 2047)</a:t>
            </a:r>
          </a:p>
          <a:p>
            <a:r>
              <a:rPr lang="fr-FR" b="1" dirty="0" smtClean="0">
                <a:solidFill>
                  <a:schemeClr val="tx1">
                    <a:lumMod val="75000"/>
                    <a:lumOff val="25000"/>
                  </a:schemeClr>
                </a:solidFill>
              </a:rPr>
              <a:t>ou à 3 niveaux </a:t>
            </a:r>
          </a:p>
          <a:p>
            <a:endParaRPr lang="fr-FR" sz="2800" dirty="0" smtClean="0"/>
          </a:p>
          <a:p>
            <a:r>
              <a:rPr lang="fr-FR" b="1" dirty="0" smtClean="0">
                <a:solidFill>
                  <a:schemeClr val="tx1">
                    <a:lumMod val="75000"/>
                    <a:lumOff val="25000"/>
                  </a:schemeClr>
                </a:solidFill>
              </a:rPr>
              <a:t>avec un </a:t>
            </a:r>
            <a:r>
              <a:rPr lang="fr-FR" b="1" u="sng" dirty="0" smtClean="0">
                <a:solidFill>
                  <a:srgbClr val="FFFF00"/>
                </a:solidFill>
              </a:rPr>
              <a:t>groupe principal sur 4 bits </a:t>
            </a:r>
            <a:r>
              <a:rPr lang="fr-FR" b="1" dirty="0" smtClean="0">
                <a:solidFill>
                  <a:schemeClr val="tx1">
                    <a:lumMod val="75000"/>
                    <a:lumOff val="25000"/>
                  </a:schemeClr>
                </a:solidFill>
              </a:rPr>
              <a:t>(0 à 15), </a:t>
            </a:r>
            <a:r>
              <a:rPr lang="fr-FR" b="1" u="sng" dirty="0" smtClean="0">
                <a:solidFill>
                  <a:schemeClr val="accent2">
                    <a:lumMod val="75000"/>
                  </a:schemeClr>
                </a:solidFill>
              </a:rPr>
              <a:t>un groupe médian sur 3 bits </a:t>
            </a:r>
            <a:r>
              <a:rPr lang="fr-FR" b="1" dirty="0" smtClean="0">
                <a:solidFill>
                  <a:schemeClr val="tx1">
                    <a:lumMod val="75000"/>
                    <a:lumOff val="25000"/>
                  </a:schemeClr>
                </a:solidFill>
              </a:rPr>
              <a:t>(0 à 7) et un </a:t>
            </a:r>
            <a:r>
              <a:rPr lang="fr-FR" b="1" u="sng" dirty="0" smtClean="0">
                <a:solidFill>
                  <a:srgbClr val="00863D"/>
                </a:solidFill>
              </a:rPr>
              <a:t>groupe secondaire sur 8 bits </a:t>
            </a:r>
            <a:r>
              <a:rPr lang="fr-FR" b="1" dirty="0" smtClean="0">
                <a:solidFill>
                  <a:schemeClr val="tx1">
                    <a:lumMod val="75000"/>
                    <a:lumOff val="25000"/>
                  </a:schemeClr>
                </a:solidFill>
              </a:rPr>
              <a:t>(0 à 255)</a:t>
            </a:r>
          </a:p>
          <a:p>
            <a:r>
              <a:rPr lang="fr-FR" b="1" dirty="0" smtClean="0">
                <a:solidFill>
                  <a:schemeClr val="tx1">
                    <a:lumMod val="75000"/>
                    <a:lumOff val="25000"/>
                  </a:schemeClr>
                </a:solidFill>
              </a:rPr>
              <a:t>C'est le 17ème bit du champ destinataire qui détermine le type d'adresse:</a:t>
            </a:r>
          </a:p>
          <a:p>
            <a:r>
              <a:rPr lang="fr-FR" b="1" dirty="0" smtClean="0">
                <a:solidFill>
                  <a:schemeClr val="tx1">
                    <a:lumMod val="75000"/>
                    <a:lumOff val="25000"/>
                  </a:schemeClr>
                </a:solidFill>
              </a:rPr>
              <a:t>	• 0 : adresse physique</a:t>
            </a:r>
          </a:p>
          <a:p>
            <a:r>
              <a:rPr lang="fr-FR" b="1" dirty="0" smtClean="0">
                <a:solidFill>
                  <a:schemeClr val="tx1">
                    <a:lumMod val="75000"/>
                    <a:lumOff val="25000"/>
                  </a:schemeClr>
                </a:solidFill>
              </a:rPr>
              <a:t>	• 1 : adresse de groupe</a:t>
            </a:r>
          </a:p>
        </p:txBody>
      </p:sp>
      <p:graphicFrame>
        <p:nvGraphicFramePr>
          <p:cNvPr id="14" name="Tableau 13"/>
          <p:cNvGraphicFramePr>
            <a:graphicFrameLocks noGrp="1"/>
          </p:cNvGraphicFramePr>
          <p:nvPr/>
        </p:nvGraphicFramePr>
        <p:xfrm>
          <a:off x="827584" y="3645024"/>
          <a:ext cx="5184576" cy="365760"/>
        </p:xfrm>
        <a:graphic>
          <a:graphicData uri="http://schemas.openxmlformats.org/drawingml/2006/table">
            <a:tbl>
              <a:tblPr firstRow="1" bandRow="1">
                <a:tableStyleId>{5C22544A-7EE6-4342-B048-85BDC9FD1C3A}</a:tableStyleId>
              </a:tblPr>
              <a:tblGrid>
                <a:gridCol w="324036"/>
                <a:gridCol w="324036"/>
                <a:gridCol w="324036"/>
                <a:gridCol w="324036"/>
                <a:gridCol w="324036"/>
                <a:gridCol w="324036"/>
                <a:gridCol w="324036"/>
                <a:gridCol w="324036"/>
                <a:gridCol w="324036"/>
                <a:gridCol w="324036"/>
                <a:gridCol w="324036"/>
                <a:gridCol w="324036"/>
                <a:gridCol w="324036"/>
                <a:gridCol w="324036"/>
                <a:gridCol w="324036"/>
                <a:gridCol w="324036"/>
              </a:tblGrid>
              <a:tr h="360040">
                <a:tc>
                  <a:txBody>
                    <a:bodyPr/>
                    <a:lstStyle/>
                    <a:p>
                      <a:r>
                        <a:rPr lang="fr-FR" dirty="0" smtClean="0">
                          <a:solidFill>
                            <a:schemeClr val="tx1"/>
                          </a:solidFill>
                        </a:rPr>
                        <a:t>0</a:t>
                      </a:r>
                      <a:endParaRPr lang="fr-F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fr-FR" dirty="0" smtClean="0">
                          <a:solidFill>
                            <a:schemeClr val="tx1"/>
                          </a:solidFill>
                        </a:rPr>
                        <a:t>P</a:t>
                      </a:r>
                      <a:endParaRPr lang="fr-F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r>
                        <a:rPr lang="fr-FR" dirty="0" smtClean="0">
                          <a:solidFill>
                            <a:schemeClr val="tx1"/>
                          </a:solidFill>
                        </a:rPr>
                        <a:t>P</a:t>
                      </a:r>
                      <a:endParaRPr lang="fr-F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r>
                        <a:rPr lang="fr-FR" b="1" dirty="0" smtClean="0">
                          <a:solidFill>
                            <a:schemeClr val="tx1"/>
                          </a:solidFill>
                        </a:rPr>
                        <a:t>P</a:t>
                      </a:r>
                      <a:endParaRPr lang="fr-FR"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r>
                        <a:rPr lang="fr-FR" b="1" dirty="0" smtClean="0">
                          <a:solidFill>
                            <a:schemeClr val="tx1"/>
                          </a:solidFill>
                        </a:rPr>
                        <a:t>P</a:t>
                      </a:r>
                      <a:endParaRPr lang="fr-FR"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r>
                        <a:rPr lang="fr-FR" dirty="0" smtClean="0">
                          <a:solidFill>
                            <a:schemeClr val="tx1"/>
                          </a:solidFill>
                        </a:rPr>
                        <a:t>S</a:t>
                      </a:r>
                      <a:endParaRPr lang="fr-F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9FFCC"/>
                    </a:solidFill>
                  </a:tcPr>
                </a:tc>
                <a:tc>
                  <a:txBody>
                    <a:bodyPr/>
                    <a:lstStyle/>
                    <a:p>
                      <a:r>
                        <a:rPr lang="fr-FR" dirty="0" smtClean="0">
                          <a:solidFill>
                            <a:schemeClr val="tx1"/>
                          </a:solidFill>
                        </a:rPr>
                        <a:t>S</a:t>
                      </a:r>
                      <a:endParaRPr lang="fr-F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9FFCC"/>
                    </a:solidFill>
                  </a:tcPr>
                </a:tc>
                <a:tc>
                  <a:txBody>
                    <a:bodyPr/>
                    <a:lstStyle/>
                    <a:p>
                      <a:r>
                        <a:rPr lang="fr-FR" dirty="0" smtClean="0">
                          <a:solidFill>
                            <a:schemeClr val="tx1"/>
                          </a:solidFill>
                        </a:rPr>
                        <a:t>S</a:t>
                      </a:r>
                      <a:endParaRPr lang="fr-F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9FFCC"/>
                    </a:solidFill>
                  </a:tcPr>
                </a:tc>
                <a:tc>
                  <a:txBody>
                    <a:bodyPr/>
                    <a:lstStyle/>
                    <a:p>
                      <a:r>
                        <a:rPr lang="fr-FR" dirty="0" smtClean="0">
                          <a:solidFill>
                            <a:schemeClr val="tx1"/>
                          </a:solidFill>
                        </a:rPr>
                        <a:t>S</a:t>
                      </a:r>
                      <a:endParaRPr lang="fr-F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9FFCC"/>
                    </a:solidFill>
                  </a:tcPr>
                </a:tc>
                <a:tc>
                  <a:txBody>
                    <a:bodyPr/>
                    <a:lstStyle/>
                    <a:p>
                      <a:r>
                        <a:rPr lang="fr-FR" dirty="0" smtClean="0">
                          <a:solidFill>
                            <a:schemeClr val="tx1"/>
                          </a:solidFill>
                        </a:rPr>
                        <a:t>S</a:t>
                      </a:r>
                      <a:endParaRPr lang="fr-F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9FFCC"/>
                    </a:solidFill>
                  </a:tcPr>
                </a:tc>
                <a:tc>
                  <a:txBody>
                    <a:bodyPr/>
                    <a:lstStyle/>
                    <a:p>
                      <a:r>
                        <a:rPr lang="fr-FR" dirty="0" smtClean="0">
                          <a:solidFill>
                            <a:schemeClr val="tx1"/>
                          </a:solidFill>
                        </a:rPr>
                        <a:t>S</a:t>
                      </a:r>
                      <a:endParaRPr lang="fr-F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9FFCC"/>
                    </a:solidFill>
                  </a:tcPr>
                </a:tc>
                <a:tc>
                  <a:txBody>
                    <a:bodyPr/>
                    <a:lstStyle/>
                    <a:p>
                      <a:r>
                        <a:rPr lang="fr-FR" dirty="0" smtClean="0">
                          <a:solidFill>
                            <a:schemeClr val="tx1"/>
                          </a:solidFill>
                        </a:rPr>
                        <a:t>S</a:t>
                      </a:r>
                      <a:endParaRPr lang="fr-F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9FFCC"/>
                    </a:solidFill>
                  </a:tcPr>
                </a:tc>
                <a:tc>
                  <a:txBody>
                    <a:bodyPr/>
                    <a:lstStyle/>
                    <a:p>
                      <a:r>
                        <a:rPr lang="fr-FR" dirty="0" smtClean="0">
                          <a:solidFill>
                            <a:schemeClr val="tx1"/>
                          </a:solidFill>
                        </a:rPr>
                        <a:t>S</a:t>
                      </a:r>
                      <a:endParaRPr lang="fr-F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9FFCC"/>
                    </a:solidFill>
                  </a:tcPr>
                </a:tc>
                <a:tc>
                  <a:txBody>
                    <a:bodyPr/>
                    <a:lstStyle/>
                    <a:p>
                      <a:r>
                        <a:rPr lang="fr-FR" dirty="0" smtClean="0">
                          <a:solidFill>
                            <a:schemeClr val="tx1"/>
                          </a:solidFill>
                        </a:rPr>
                        <a:t>S</a:t>
                      </a:r>
                      <a:endParaRPr lang="fr-F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9FFCC"/>
                    </a:solidFill>
                  </a:tcPr>
                </a:tc>
                <a:tc>
                  <a:txBody>
                    <a:bodyPr/>
                    <a:lstStyle/>
                    <a:p>
                      <a:r>
                        <a:rPr lang="fr-FR" dirty="0" smtClean="0">
                          <a:solidFill>
                            <a:schemeClr val="tx1"/>
                          </a:solidFill>
                        </a:rPr>
                        <a:t>S</a:t>
                      </a:r>
                      <a:endParaRPr lang="fr-F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9FFCC"/>
                    </a:solidFill>
                  </a:tcPr>
                </a:tc>
                <a:tc>
                  <a:txBody>
                    <a:bodyPr/>
                    <a:lstStyle/>
                    <a:p>
                      <a:r>
                        <a:rPr lang="fr-FR" dirty="0" smtClean="0">
                          <a:solidFill>
                            <a:schemeClr val="tx1"/>
                          </a:solidFill>
                        </a:rPr>
                        <a:t>S</a:t>
                      </a:r>
                      <a:endParaRPr lang="fr-F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9FFCC"/>
                    </a:solidFill>
                  </a:tcPr>
                </a:tc>
              </a:tr>
            </a:tbl>
          </a:graphicData>
        </a:graphic>
      </p:graphicFrame>
      <p:graphicFrame>
        <p:nvGraphicFramePr>
          <p:cNvPr id="15" name="Tableau 14"/>
          <p:cNvGraphicFramePr>
            <a:graphicFrameLocks noGrp="1"/>
          </p:cNvGraphicFramePr>
          <p:nvPr/>
        </p:nvGraphicFramePr>
        <p:xfrm>
          <a:off x="827584" y="4869160"/>
          <a:ext cx="5184576" cy="365760"/>
        </p:xfrm>
        <a:graphic>
          <a:graphicData uri="http://schemas.openxmlformats.org/drawingml/2006/table">
            <a:tbl>
              <a:tblPr firstRow="1" bandRow="1">
                <a:tableStyleId>{5C22544A-7EE6-4342-B048-85BDC9FD1C3A}</a:tableStyleId>
              </a:tblPr>
              <a:tblGrid>
                <a:gridCol w="324036"/>
                <a:gridCol w="324036"/>
                <a:gridCol w="324036"/>
                <a:gridCol w="324036"/>
                <a:gridCol w="324036"/>
                <a:gridCol w="324036"/>
                <a:gridCol w="324036"/>
                <a:gridCol w="324036"/>
                <a:gridCol w="324036"/>
                <a:gridCol w="324036"/>
                <a:gridCol w="324036"/>
                <a:gridCol w="324036"/>
                <a:gridCol w="324036"/>
                <a:gridCol w="324036"/>
                <a:gridCol w="324036"/>
                <a:gridCol w="324036"/>
              </a:tblGrid>
              <a:tr h="360040">
                <a:tc>
                  <a:txBody>
                    <a:bodyPr/>
                    <a:lstStyle/>
                    <a:p>
                      <a:r>
                        <a:rPr lang="fr-FR" dirty="0" smtClean="0">
                          <a:solidFill>
                            <a:schemeClr val="tx1"/>
                          </a:solidFill>
                        </a:rPr>
                        <a:t>0</a:t>
                      </a:r>
                      <a:endParaRPr lang="fr-F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fr-FR" dirty="0" smtClean="0">
                          <a:solidFill>
                            <a:schemeClr val="tx1"/>
                          </a:solidFill>
                        </a:rPr>
                        <a:t>P</a:t>
                      </a:r>
                      <a:endParaRPr lang="fr-F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r>
                        <a:rPr lang="fr-FR" dirty="0" smtClean="0">
                          <a:solidFill>
                            <a:schemeClr val="tx1"/>
                          </a:solidFill>
                        </a:rPr>
                        <a:t>P</a:t>
                      </a:r>
                      <a:endParaRPr lang="fr-F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r>
                        <a:rPr lang="fr-FR" b="1" dirty="0" smtClean="0">
                          <a:solidFill>
                            <a:schemeClr val="tx1"/>
                          </a:solidFill>
                        </a:rPr>
                        <a:t>P</a:t>
                      </a:r>
                      <a:endParaRPr lang="fr-FR"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r>
                        <a:rPr lang="fr-FR" b="1" dirty="0" smtClean="0">
                          <a:solidFill>
                            <a:schemeClr val="tx1"/>
                          </a:solidFill>
                        </a:rPr>
                        <a:t>P</a:t>
                      </a:r>
                      <a:endParaRPr lang="fr-FR"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r>
                        <a:rPr lang="fr-FR" dirty="0" smtClean="0">
                          <a:solidFill>
                            <a:schemeClr val="tx1"/>
                          </a:solidFill>
                        </a:rPr>
                        <a:t>M</a:t>
                      </a:r>
                      <a:endParaRPr lang="fr-F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r>
                        <a:rPr lang="fr-FR" dirty="0" smtClean="0">
                          <a:solidFill>
                            <a:schemeClr val="tx1"/>
                          </a:solidFill>
                        </a:rPr>
                        <a:t>M</a:t>
                      </a:r>
                      <a:endParaRPr lang="fr-F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r>
                        <a:rPr lang="fr-FR" dirty="0" smtClean="0">
                          <a:solidFill>
                            <a:schemeClr val="tx1"/>
                          </a:solidFill>
                        </a:rPr>
                        <a:t>M</a:t>
                      </a:r>
                      <a:endParaRPr lang="fr-F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r>
                        <a:rPr lang="fr-FR" dirty="0" smtClean="0">
                          <a:solidFill>
                            <a:schemeClr val="tx1"/>
                          </a:solidFill>
                        </a:rPr>
                        <a:t>M</a:t>
                      </a:r>
                      <a:endParaRPr lang="fr-F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r>
                        <a:rPr lang="fr-FR" dirty="0" smtClean="0">
                          <a:solidFill>
                            <a:schemeClr val="tx1"/>
                          </a:solidFill>
                        </a:rPr>
                        <a:t>S</a:t>
                      </a:r>
                      <a:endParaRPr lang="fr-F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9FFCC"/>
                    </a:solidFill>
                  </a:tcPr>
                </a:tc>
                <a:tc>
                  <a:txBody>
                    <a:bodyPr/>
                    <a:lstStyle/>
                    <a:p>
                      <a:r>
                        <a:rPr lang="fr-FR" dirty="0" smtClean="0">
                          <a:solidFill>
                            <a:schemeClr val="tx1"/>
                          </a:solidFill>
                        </a:rPr>
                        <a:t>S</a:t>
                      </a:r>
                      <a:endParaRPr lang="fr-F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9FFCC"/>
                    </a:solidFill>
                  </a:tcPr>
                </a:tc>
                <a:tc>
                  <a:txBody>
                    <a:bodyPr/>
                    <a:lstStyle/>
                    <a:p>
                      <a:r>
                        <a:rPr lang="fr-FR" dirty="0" smtClean="0">
                          <a:solidFill>
                            <a:schemeClr val="tx1"/>
                          </a:solidFill>
                        </a:rPr>
                        <a:t>S</a:t>
                      </a:r>
                      <a:endParaRPr lang="fr-F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9FFCC"/>
                    </a:solidFill>
                  </a:tcPr>
                </a:tc>
                <a:tc>
                  <a:txBody>
                    <a:bodyPr/>
                    <a:lstStyle/>
                    <a:p>
                      <a:r>
                        <a:rPr lang="fr-FR" dirty="0" smtClean="0">
                          <a:solidFill>
                            <a:schemeClr val="tx1"/>
                          </a:solidFill>
                        </a:rPr>
                        <a:t>S</a:t>
                      </a:r>
                      <a:endParaRPr lang="fr-F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9FFCC"/>
                    </a:solidFill>
                  </a:tcPr>
                </a:tc>
                <a:tc>
                  <a:txBody>
                    <a:bodyPr/>
                    <a:lstStyle/>
                    <a:p>
                      <a:r>
                        <a:rPr lang="fr-FR" dirty="0" smtClean="0">
                          <a:solidFill>
                            <a:schemeClr val="tx1"/>
                          </a:solidFill>
                        </a:rPr>
                        <a:t>S</a:t>
                      </a:r>
                      <a:endParaRPr lang="fr-F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9FFCC"/>
                    </a:solidFill>
                  </a:tcPr>
                </a:tc>
                <a:tc>
                  <a:txBody>
                    <a:bodyPr/>
                    <a:lstStyle/>
                    <a:p>
                      <a:r>
                        <a:rPr lang="fr-FR" dirty="0" smtClean="0">
                          <a:solidFill>
                            <a:schemeClr val="tx1"/>
                          </a:solidFill>
                        </a:rPr>
                        <a:t>S</a:t>
                      </a:r>
                      <a:endParaRPr lang="fr-F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9FFCC"/>
                    </a:solidFill>
                  </a:tcPr>
                </a:tc>
                <a:tc>
                  <a:txBody>
                    <a:bodyPr/>
                    <a:lstStyle/>
                    <a:p>
                      <a:r>
                        <a:rPr lang="fr-FR" dirty="0" smtClean="0">
                          <a:solidFill>
                            <a:schemeClr val="tx1"/>
                          </a:solidFill>
                        </a:rPr>
                        <a:t>S</a:t>
                      </a:r>
                      <a:endParaRPr lang="fr-F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9FFCC"/>
                    </a:solidFill>
                  </a:tcPr>
                </a:tc>
              </a:tr>
            </a:tbl>
          </a:graphicData>
        </a:graphic>
      </p:graphicFrame>
      <p:sp>
        <p:nvSpPr>
          <p:cNvPr id="19" name="ZoneTexte 18"/>
          <p:cNvSpPr txBox="1"/>
          <p:nvPr/>
        </p:nvSpPr>
        <p:spPr>
          <a:xfrm>
            <a:off x="467544" y="1844824"/>
            <a:ext cx="3816424" cy="369332"/>
          </a:xfrm>
          <a:prstGeom prst="rect">
            <a:avLst/>
          </a:prstGeom>
          <a:noFill/>
        </p:spPr>
        <p:txBody>
          <a:bodyPr wrap="square" rtlCol="0">
            <a:spAutoFit/>
          </a:bodyPr>
          <a:lstStyle/>
          <a:p>
            <a:pPr>
              <a:buFont typeface="Wingdings" pitchFamily="2" charset="2"/>
              <a:buChar char="ü"/>
            </a:pPr>
            <a:r>
              <a:rPr lang="fr-FR" b="1" dirty="0" smtClean="0">
                <a:solidFill>
                  <a:srgbClr val="FF0000"/>
                </a:solidFill>
                <a:latin typeface="Arial" pitchFamily="34" charset="0"/>
                <a:cs typeface="Arial" pitchFamily="34" charset="0"/>
              </a:rPr>
              <a:t> </a:t>
            </a:r>
            <a:r>
              <a:rPr lang="fr-FR" b="1" i="1" u="sng" dirty="0" smtClean="0">
                <a:solidFill>
                  <a:srgbClr val="FF0000"/>
                </a:solidFill>
                <a:latin typeface="Arial" pitchFamily="34" charset="0"/>
                <a:cs typeface="Arial" pitchFamily="34" charset="0"/>
              </a:rPr>
              <a:t>Adresse du destinataire :</a:t>
            </a:r>
            <a:endParaRPr lang="fr-FR" b="1" i="1" u="sng" dirty="0">
              <a:solidFill>
                <a:srgbClr val="FF0000"/>
              </a:solidFill>
              <a:latin typeface="Arial" pitchFamily="34" charset="0"/>
              <a:cs typeface="Arial" pitchFamily="34" charset="0"/>
            </a:endParaRPr>
          </a:p>
        </p:txBody>
      </p:sp>
      <p:sp>
        <p:nvSpPr>
          <p:cNvPr id="20" name="ZoneTexte 19"/>
          <p:cNvSpPr txBox="1"/>
          <p:nvPr/>
        </p:nvSpPr>
        <p:spPr>
          <a:xfrm>
            <a:off x="467544" y="620688"/>
            <a:ext cx="3816424" cy="369332"/>
          </a:xfrm>
          <a:prstGeom prst="rect">
            <a:avLst/>
          </a:prstGeom>
          <a:noFill/>
        </p:spPr>
        <p:txBody>
          <a:bodyPr wrap="square" rtlCol="0">
            <a:spAutoFit/>
          </a:bodyPr>
          <a:lstStyle/>
          <a:p>
            <a:r>
              <a:rPr lang="fr-FR" b="1" dirty="0" smtClean="0">
                <a:solidFill>
                  <a:srgbClr val="0070C0"/>
                </a:solidFill>
                <a:latin typeface="Arial" pitchFamily="34" charset="0"/>
                <a:cs typeface="Arial" pitchFamily="34" charset="0"/>
              </a:rPr>
              <a:t>9.2/ </a:t>
            </a:r>
            <a:r>
              <a:rPr lang="fr-FR" b="1" u="sng" dirty="0" smtClean="0">
                <a:solidFill>
                  <a:srgbClr val="0070C0"/>
                </a:solidFill>
                <a:latin typeface="Arial" pitchFamily="34" charset="0"/>
                <a:cs typeface="Arial" pitchFamily="34" charset="0"/>
              </a:rPr>
              <a:t>Analyse d’un télégramme</a:t>
            </a:r>
            <a:r>
              <a:rPr lang="fr-FR" b="1" dirty="0" smtClean="0">
                <a:solidFill>
                  <a:srgbClr val="0070C0"/>
                </a:solidFill>
                <a:latin typeface="Arial" pitchFamily="34" charset="0"/>
                <a:cs typeface="Arial" pitchFamily="34" charset="0"/>
              </a:rPr>
              <a:t>:</a:t>
            </a:r>
            <a:endParaRPr lang="fr-FR" b="1" dirty="0">
              <a:solidFill>
                <a:srgbClr val="0070C0"/>
              </a:solidFill>
              <a:latin typeface="Arial" pitchFamily="34" charset="0"/>
              <a:cs typeface="Arial" pitchFamily="34" charset="0"/>
            </a:endParaRPr>
          </a:p>
        </p:txBody>
      </p:sp>
      <p:sp>
        <p:nvSpPr>
          <p:cNvPr id="21" name="Rectangle 20"/>
          <p:cNvSpPr/>
          <p:nvPr/>
        </p:nvSpPr>
        <p:spPr>
          <a:xfrm>
            <a:off x="1619672" y="980728"/>
            <a:ext cx="4015843" cy="830997"/>
          </a:xfrm>
          <a:prstGeom prst="rect">
            <a:avLst/>
          </a:prstGeom>
        </p:spPr>
        <p:txBody>
          <a:bodyPr wrap="none">
            <a:spAutoFit/>
          </a:bodyPr>
          <a:lstStyle/>
          <a:p>
            <a:r>
              <a:rPr lang="pt-BR" sz="2400" b="1" dirty="0" smtClean="0"/>
              <a:t>BC 10 0B </a:t>
            </a:r>
            <a:r>
              <a:rPr lang="pt-BR" sz="2400" b="1" dirty="0" smtClean="0">
                <a:solidFill>
                  <a:srgbClr val="FF0000"/>
                </a:solidFill>
              </a:rPr>
              <a:t>30 01 </a:t>
            </a:r>
            <a:r>
              <a:rPr lang="pt-BR" sz="2400" b="1" dirty="0" smtClean="0"/>
              <a:t>E1 00 80 08 CC</a:t>
            </a:r>
          </a:p>
          <a:p>
            <a:r>
              <a:rPr lang="pt-BR" sz="2400" b="1" dirty="0" smtClean="0"/>
              <a:t>BC 10 03 </a:t>
            </a:r>
            <a:r>
              <a:rPr lang="pt-BR" sz="2400" b="1" dirty="0" smtClean="0">
                <a:solidFill>
                  <a:srgbClr val="FF0000"/>
                </a:solidFill>
              </a:rPr>
              <a:t>30 CA </a:t>
            </a:r>
            <a:r>
              <a:rPr lang="pt-BR" sz="2400" b="1" dirty="0" smtClean="0"/>
              <a:t>E1 00 80 CB CC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from="(-#ppt_w/2)" to="(#ppt_x)" calcmode="lin" valueType="num">
                                      <p:cBhvr>
                                        <p:cTn id="7" dur="600" fill="hold">
                                          <p:stCondLst>
                                            <p:cond delay="0"/>
                                          </p:stCondLst>
                                        </p:cTn>
                                        <p:tgtEl>
                                          <p:spTgt spid="19"/>
                                        </p:tgtEl>
                                        <p:attrNameLst>
                                          <p:attrName>ppt_x</p:attrName>
                                        </p:attrNameLst>
                                      </p:cBhvr>
                                    </p:anim>
                                    <p:anim from="0" to="-1.0" calcmode="lin" valueType="num">
                                      <p:cBhvr>
                                        <p:cTn id="8" dur="200" decel="50000" autoRev="1" fill="hold">
                                          <p:stCondLst>
                                            <p:cond delay="600"/>
                                          </p:stCondLst>
                                        </p:cTn>
                                        <p:tgtEl>
                                          <p:spTgt spid="19"/>
                                        </p:tgtEl>
                                        <p:attrNameLst>
                                          <p:attrName>xshear</p:attrName>
                                        </p:attrNameLst>
                                      </p:cBhvr>
                                    </p:anim>
                                    <p:animScale>
                                      <p:cBhvr>
                                        <p:cTn id="9" dur="200" decel="100000" autoRev="1" fill="hold">
                                          <p:stCondLst>
                                            <p:cond delay="600"/>
                                          </p:stCondLst>
                                        </p:cTn>
                                        <p:tgtEl>
                                          <p:spTgt spid="19"/>
                                        </p:tgtEl>
                                      </p:cBhvr>
                                      <p:from x="100000" y="100000"/>
                                      <p:to x="80000" y="100000"/>
                                    </p:animScale>
                                    <p:anim by="(#ppt_h/3+#ppt_w*0.1)" calcmode="lin" valueType="num">
                                      <p:cBhvr additive="sum">
                                        <p:cTn id="10" dur="200" decel="100000" autoRev="1" fill="hold">
                                          <p:stCondLst>
                                            <p:cond delay="600"/>
                                          </p:stCondLst>
                                        </p:cTn>
                                        <p:tgtEl>
                                          <p:spTgt spid="19"/>
                                        </p:tgtEl>
                                        <p:attrNameLst>
                                          <p:attrName>ppt_x</p:attrName>
                                        </p:attrNameLst>
                                      </p:cBhvr>
                                    </p:anim>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0">
                                            <p:txEl>
                                              <p:pRg st="0" end="0"/>
                                            </p:txEl>
                                          </p:spTgt>
                                        </p:tgtEl>
                                        <p:attrNameLst>
                                          <p:attrName>style.visibility</p:attrName>
                                        </p:attrNameLst>
                                      </p:cBhvr>
                                      <p:to>
                                        <p:strVal val="visible"/>
                                      </p:to>
                                    </p:set>
                                    <p:animEffect transition="in" filter="fade">
                                      <p:cBhvr>
                                        <p:cTn id="21" dur="2000"/>
                                        <p:tgtEl>
                                          <p:spTgt spid="10">
                                            <p:txEl>
                                              <p:pRg st="0" end="0"/>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10">
                                            <p:txEl>
                                              <p:pRg st="2" end="2"/>
                                            </p:txEl>
                                          </p:spTgt>
                                        </p:tgtEl>
                                        <p:attrNameLst>
                                          <p:attrName>style.visibility</p:attrName>
                                        </p:attrNameLst>
                                      </p:cBhvr>
                                      <p:to>
                                        <p:strVal val="visible"/>
                                      </p:to>
                                    </p:set>
                                    <p:animEffect transition="in" filter="fade">
                                      <p:cBhvr>
                                        <p:cTn id="24" dur="2000"/>
                                        <p:tgtEl>
                                          <p:spTgt spid="10">
                                            <p:txEl>
                                              <p:pRg st="2" end="2"/>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20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0">
                                            <p:txEl>
                                              <p:pRg st="3" end="3"/>
                                            </p:txEl>
                                          </p:spTgt>
                                        </p:tgtEl>
                                        <p:attrNameLst>
                                          <p:attrName>style.visibility</p:attrName>
                                        </p:attrNameLst>
                                      </p:cBhvr>
                                      <p:to>
                                        <p:strVal val="visible"/>
                                      </p:to>
                                    </p:set>
                                    <p:animEffect transition="in" filter="fade">
                                      <p:cBhvr>
                                        <p:cTn id="32" dur="2000"/>
                                        <p:tgtEl>
                                          <p:spTgt spid="10">
                                            <p:txEl>
                                              <p:pRg st="3" end="3"/>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10">
                                            <p:txEl>
                                              <p:pRg st="5" end="5"/>
                                            </p:txEl>
                                          </p:spTgt>
                                        </p:tgtEl>
                                        <p:attrNameLst>
                                          <p:attrName>style.visibility</p:attrName>
                                        </p:attrNameLst>
                                      </p:cBhvr>
                                      <p:to>
                                        <p:strVal val="visible"/>
                                      </p:to>
                                    </p:set>
                                    <p:animEffect transition="in" filter="fade">
                                      <p:cBhvr>
                                        <p:cTn id="35" dur="2000"/>
                                        <p:tgtEl>
                                          <p:spTgt spid="10">
                                            <p:txEl>
                                              <p:pRg st="5" end="5"/>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10">
                                            <p:txEl>
                                              <p:pRg st="6" end="6"/>
                                            </p:txEl>
                                          </p:spTgt>
                                        </p:tgtEl>
                                        <p:attrNameLst>
                                          <p:attrName>style.visibility</p:attrName>
                                        </p:attrNameLst>
                                      </p:cBhvr>
                                      <p:to>
                                        <p:strVal val="visible"/>
                                      </p:to>
                                    </p:set>
                                    <p:animEffect transition="in" filter="fade">
                                      <p:cBhvr>
                                        <p:cTn id="38" dur="2000"/>
                                        <p:tgtEl>
                                          <p:spTgt spid="10">
                                            <p:txEl>
                                              <p:pRg st="6" end="6"/>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10">
                                            <p:txEl>
                                              <p:pRg st="7" end="7"/>
                                            </p:txEl>
                                          </p:spTgt>
                                        </p:tgtEl>
                                        <p:attrNameLst>
                                          <p:attrName>style.visibility</p:attrName>
                                        </p:attrNameLst>
                                      </p:cBhvr>
                                      <p:to>
                                        <p:strVal val="visible"/>
                                      </p:to>
                                    </p:set>
                                    <p:animEffect transition="in" filter="fade">
                                      <p:cBhvr>
                                        <p:cTn id="41" dur="2000"/>
                                        <p:tgtEl>
                                          <p:spTgt spid="10">
                                            <p:txEl>
                                              <p:pRg st="7" end="7"/>
                                            </p:txEl>
                                          </p:spTgt>
                                        </p:tgtEl>
                                      </p:cBhvr>
                                    </p:animEffect>
                                  </p:childTnLst>
                                </p:cTn>
                              </p:par>
                              <p:par>
                                <p:cTn id="42" presetID="10" presetClass="entr" presetSubtype="0" fill="hold" nodeType="withEffect">
                                  <p:stCondLst>
                                    <p:cond delay="0"/>
                                  </p:stCondLst>
                                  <p:childTnLst>
                                    <p:set>
                                      <p:cBhvr>
                                        <p:cTn id="43" dur="1" fill="hold">
                                          <p:stCondLst>
                                            <p:cond delay="0"/>
                                          </p:stCondLst>
                                        </p:cTn>
                                        <p:tgtEl>
                                          <p:spTgt spid="10">
                                            <p:txEl>
                                              <p:pRg st="8" end="8"/>
                                            </p:txEl>
                                          </p:spTgt>
                                        </p:tgtEl>
                                        <p:attrNameLst>
                                          <p:attrName>style.visibility</p:attrName>
                                        </p:attrNameLst>
                                      </p:cBhvr>
                                      <p:to>
                                        <p:strVal val="visible"/>
                                      </p:to>
                                    </p:set>
                                    <p:animEffect transition="in" filter="fade">
                                      <p:cBhvr>
                                        <p:cTn id="44" dur="2000"/>
                                        <p:tgtEl>
                                          <p:spTgt spid="10">
                                            <p:txEl>
                                              <p:pRg st="8" end="8"/>
                                            </p:txEl>
                                          </p:spTgt>
                                        </p:tgtEl>
                                      </p:cBhvr>
                                    </p:animEffect>
                                  </p:childTnLst>
                                </p:cTn>
                              </p:par>
                              <p:par>
                                <p:cTn id="45" presetID="10" presetClass="entr" presetSubtype="0" fill="hold"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107504" y="188640"/>
            <a:ext cx="3312368" cy="369332"/>
          </a:xfrm>
          <a:prstGeom prst="rect">
            <a:avLst/>
          </a:prstGeom>
          <a:noFill/>
        </p:spPr>
        <p:txBody>
          <a:bodyPr wrap="square" rtlCol="0">
            <a:spAutoFit/>
          </a:bodyPr>
          <a:lstStyle/>
          <a:p>
            <a:r>
              <a:rPr lang="fr-FR" b="1" dirty="0" smtClean="0">
                <a:solidFill>
                  <a:srgbClr val="00B050"/>
                </a:solidFill>
                <a:latin typeface="Arial" pitchFamily="34" charset="0"/>
                <a:cs typeface="Arial" pitchFamily="34" charset="0"/>
              </a:rPr>
              <a:t>9/ </a:t>
            </a:r>
            <a:r>
              <a:rPr lang="fr-FR" b="1" u="sng" dirty="0" smtClean="0">
                <a:solidFill>
                  <a:srgbClr val="00B050"/>
                </a:solidFill>
                <a:latin typeface="Arial" pitchFamily="34" charset="0"/>
                <a:cs typeface="Arial" pitchFamily="34" charset="0"/>
              </a:rPr>
              <a:t>Le télégramme KNX</a:t>
            </a:r>
            <a:r>
              <a:rPr lang="fr-FR" b="1" dirty="0" smtClean="0">
                <a:solidFill>
                  <a:srgbClr val="00B050"/>
                </a:solidFill>
                <a:latin typeface="Arial" pitchFamily="34" charset="0"/>
                <a:cs typeface="Arial" pitchFamily="34" charset="0"/>
              </a:rPr>
              <a:t>:</a:t>
            </a:r>
            <a:endParaRPr lang="fr-FR" b="1" dirty="0">
              <a:solidFill>
                <a:srgbClr val="00B050"/>
              </a:solidFill>
              <a:latin typeface="Arial" pitchFamily="34" charset="0"/>
              <a:cs typeface="Arial" pitchFamily="34" charset="0"/>
            </a:endParaRPr>
          </a:p>
        </p:txBody>
      </p:sp>
      <p:sp>
        <p:nvSpPr>
          <p:cNvPr id="3" name="Espace réservé du numéro de diapositive 2"/>
          <p:cNvSpPr>
            <a:spLocks noGrp="1"/>
          </p:cNvSpPr>
          <p:nvPr>
            <p:ph type="sldNum" sz="quarter" idx="4294967295"/>
          </p:nvPr>
        </p:nvSpPr>
        <p:spPr>
          <a:xfrm>
            <a:off x="8639944" y="6492875"/>
            <a:ext cx="504056" cy="365125"/>
          </a:xfrm>
        </p:spPr>
        <p:txBody>
          <a:bodyPr/>
          <a:lstStyle/>
          <a:p>
            <a:fld id="{FC5AF07A-2128-4901-9549-20CA33A2CA02}" type="slidenum">
              <a:rPr lang="fr-FR" b="1" smtClean="0">
                <a:solidFill>
                  <a:schemeClr val="tx2"/>
                </a:solidFill>
                <a:cs typeface="Aharoni" pitchFamily="2" charset="-79"/>
              </a:rPr>
              <a:pPr/>
              <a:t>22</a:t>
            </a:fld>
            <a:endParaRPr lang="fr-FR" b="1" dirty="0">
              <a:solidFill>
                <a:schemeClr val="tx2"/>
              </a:solidFill>
              <a:cs typeface="Aharoni" pitchFamily="2" charset="-79"/>
            </a:endParaRPr>
          </a:p>
        </p:txBody>
      </p:sp>
      <p:sp>
        <p:nvSpPr>
          <p:cNvPr id="16" name="ZoneTexte 15"/>
          <p:cNvSpPr txBox="1"/>
          <p:nvPr/>
        </p:nvSpPr>
        <p:spPr>
          <a:xfrm>
            <a:off x="467544" y="1844824"/>
            <a:ext cx="3816424" cy="369332"/>
          </a:xfrm>
          <a:prstGeom prst="rect">
            <a:avLst/>
          </a:prstGeom>
          <a:noFill/>
        </p:spPr>
        <p:txBody>
          <a:bodyPr wrap="square" rtlCol="0">
            <a:spAutoFit/>
          </a:bodyPr>
          <a:lstStyle/>
          <a:p>
            <a:pPr>
              <a:buFont typeface="Wingdings" pitchFamily="2" charset="2"/>
              <a:buChar char="ü"/>
            </a:pPr>
            <a:r>
              <a:rPr lang="fr-FR" b="1" dirty="0" smtClean="0">
                <a:solidFill>
                  <a:srgbClr val="FF0000"/>
                </a:solidFill>
                <a:latin typeface="Arial" pitchFamily="34" charset="0"/>
                <a:cs typeface="Arial" pitchFamily="34" charset="0"/>
              </a:rPr>
              <a:t> </a:t>
            </a:r>
            <a:r>
              <a:rPr lang="fr-FR" b="1" i="1" u="sng" dirty="0" smtClean="0">
                <a:solidFill>
                  <a:srgbClr val="FF0000"/>
                </a:solidFill>
                <a:latin typeface="Arial" pitchFamily="34" charset="0"/>
                <a:cs typeface="Arial" pitchFamily="34" charset="0"/>
              </a:rPr>
              <a:t>Adresse du destinataire :</a:t>
            </a:r>
            <a:endParaRPr lang="fr-FR" b="1" i="1" u="sng" dirty="0">
              <a:solidFill>
                <a:srgbClr val="FF0000"/>
              </a:solidFill>
              <a:latin typeface="Arial" pitchFamily="34" charset="0"/>
              <a:cs typeface="Arial" pitchFamily="34" charset="0"/>
            </a:endParaRPr>
          </a:p>
        </p:txBody>
      </p:sp>
      <p:sp>
        <p:nvSpPr>
          <p:cNvPr id="17" name="ZoneTexte 16"/>
          <p:cNvSpPr txBox="1"/>
          <p:nvPr/>
        </p:nvSpPr>
        <p:spPr>
          <a:xfrm>
            <a:off x="467544" y="620688"/>
            <a:ext cx="3816424" cy="369332"/>
          </a:xfrm>
          <a:prstGeom prst="rect">
            <a:avLst/>
          </a:prstGeom>
          <a:noFill/>
        </p:spPr>
        <p:txBody>
          <a:bodyPr wrap="square" rtlCol="0">
            <a:spAutoFit/>
          </a:bodyPr>
          <a:lstStyle/>
          <a:p>
            <a:r>
              <a:rPr lang="fr-FR" b="1" dirty="0" smtClean="0">
                <a:solidFill>
                  <a:srgbClr val="0070C0"/>
                </a:solidFill>
                <a:latin typeface="Arial" pitchFamily="34" charset="0"/>
                <a:cs typeface="Arial" pitchFamily="34" charset="0"/>
              </a:rPr>
              <a:t>9.2/ </a:t>
            </a:r>
            <a:r>
              <a:rPr lang="fr-FR" b="1" u="sng" dirty="0" smtClean="0">
                <a:solidFill>
                  <a:srgbClr val="0070C0"/>
                </a:solidFill>
                <a:latin typeface="Arial" pitchFamily="34" charset="0"/>
                <a:cs typeface="Arial" pitchFamily="34" charset="0"/>
              </a:rPr>
              <a:t>Analyse d’un télégramme</a:t>
            </a:r>
            <a:r>
              <a:rPr lang="fr-FR" b="1" dirty="0" smtClean="0">
                <a:solidFill>
                  <a:srgbClr val="0070C0"/>
                </a:solidFill>
                <a:latin typeface="Arial" pitchFamily="34" charset="0"/>
                <a:cs typeface="Arial" pitchFamily="34" charset="0"/>
              </a:rPr>
              <a:t>:</a:t>
            </a:r>
            <a:endParaRPr lang="fr-FR" b="1" dirty="0">
              <a:solidFill>
                <a:srgbClr val="0070C0"/>
              </a:solidFill>
              <a:latin typeface="Arial" pitchFamily="34" charset="0"/>
              <a:cs typeface="Arial" pitchFamily="34" charset="0"/>
            </a:endParaRPr>
          </a:p>
        </p:txBody>
      </p:sp>
      <p:sp>
        <p:nvSpPr>
          <p:cNvPr id="18" name="Rectangle 17"/>
          <p:cNvSpPr/>
          <p:nvPr/>
        </p:nvSpPr>
        <p:spPr>
          <a:xfrm>
            <a:off x="1619672" y="980728"/>
            <a:ext cx="4015843" cy="830997"/>
          </a:xfrm>
          <a:prstGeom prst="rect">
            <a:avLst/>
          </a:prstGeom>
        </p:spPr>
        <p:txBody>
          <a:bodyPr wrap="none">
            <a:spAutoFit/>
          </a:bodyPr>
          <a:lstStyle/>
          <a:p>
            <a:r>
              <a:rPr lang="pt-BR" sz="2400" b="1" dirty="0" smtClean="0"/>
              <a:t>BC 10 0B </a:t>
            </a:r>
            <a:r>
              <a:rPr lang="pt-BR" sz="2400" b="1" dirty="0" smtClean="0">
                <a:solidFill>
                  <a:srgbClr val="FF0000"/>
                </a:solidFill>
              </a:rPr>
              <a:t>30 01 </a:t>
            </a:r>
            <a:r>
              <a:rPr lang="pt-BR" sz="2400" b="1" dirty="0" smtClean="0"/>
              <a:t>E1 00 80 08 CC</a:t>
            </a:r>
          </a:p>
          <a:p>
            <a:r>
              <a:rPr lang="pt-BR" sz="2400" b="1" dirty="0" smtClean="0"/>
              <a:t>BC 10 03 </a:t>
            </a:r>
            <a:r>
              <a:rPr lang="pt-BR" sz="2400" b="1" dirty="0" smtClean="0">
                <a:solidFill>
                  <a:srgbClr val="FF0000"/>
                </a:solidFill>
              </a:rPr>
              <a:t>30 CA </a:t>
            </a:r>
            <a:r>
              <a:rPr lang="pt-BR" sz="2400" b="1" dirty="0" smtClean="0"/>
              <a:t>E1 00 80 CB CC</a:t>
            </a:r>
          </a:p>
        </p:txBody>
      </p:sp>
      <p:graphicFrame>
        <p:nvGraphicFramePr>
          <p:cNvPr id="19" name="Tableau 18"/>
          <p:cNvGraphicFramePr>
            <a:graphicFrameLocks noGrp="1"/>
          </p:cNvGraphicFramePr>
          <p:nvPr/>
        </p:nvGraphicFramePr>
        <p:xfrm>
          <a:off x="611560" y="2708920"/>
          <a:ext cx="8064884" cy="1854200"/>
        </p:xfrm>
        <a:graphic>
          <a:graphicData uri="http://schemas.openxmlformats.org/drawingml/2006/table">
            <a:tbl>
              <a:tblPr firstRow="1" bandRow="1">
                <a:tableStyleId>{5C22544A-7EE6-4342-B048-85BDC9FD1C3A}</a:tableStyleId>
              </a:tblPr>
              <a:tblGrid>
                <a:gridCol w="684074"/>
                <a:gridCol w="684074"/>
                <a:gridCol w="288031"/>
                <a:gridCol w="427247"/>
                <a:gridCol w="427247"/>
                <a:gridCol w="427247"/>
                <a:gridCol w="427247"/>
                <a:gridCol w="427247"/>
                <a:gridCol w="427247"/>
                <a:gridCol w="427247"/>
                <a:gridCol w="427247"/>
                <a:gridCol w="427247"/>
                <a:gridCol w="427247"/>
                <a:gridCol w="427247"/>
                <a:gridCol w="427247"/>
                <a:gridCol w="427247"/>
                <a:gridCol w="427247"/>
                <a:gridCol w="427247"/>
              </a:tblGrid>
              <a:tr h="370840">
                <a:tc rowSpan="2" gridSpan="2">
                  <a:txBody>
                    <a:bodyPr/>
                    <a:lstStyle/>
                    <a:p>
                      <a:pPr algn="ctr"/>
                      <a:r>
                        <a:rPr lang="fr-FR" sz="1600" b="1" dirty="0" smtClean="0">
                          <a:solidFill>
                            <a:schemeClr val="tx1">
                              <a:lumMod val="75000"/>
                              <a:lumOff val="25000"/>
                            </a:schemeClr>
                          </a:solidFill>
                        </a:rPr>
                        <a:t>Adresse</a:t>
                      </a:r>
                      <a:r>
                        <a:rPr lang="fr-FR" sz="1600" b="1" baseline="0" dirty="0" smtClean="0">
                          <a:solidFill>
                            <a:schemeClr val="tx1">
                              <a:lumMod val="75000"/>
                              <a:lumOff val="25000"/>
                            </a:schemeClr>
                          </a:solidFill>
                        </a:rPr>
                        <a:t> hexadécimale</a:t>
                      </a:r>
                      <a:endParaRPr lang="fr-FR" sz="1600" b="1" dirty="0">
                        <a:solidFill>
                          <a:schemeClr val="tx1">
                            <a:lumMod val="75000"/>
                            <a:lumOff val="25000"/>
                          </a:schemeClr>
                        </a:solidFill>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rowSpan="2" hMerge="1">
                  <a:txBody>
                    <a:bodyPr/>
                    <a:lstStyle/>
                    <a:p>
                      <a:endParaRPr lang="fr-FR"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endParaRPr lang="fr-FR" sz="1600" b="1" dirty="0">
                        <a:solidFill>
                          <a:schemeClr val="tx1">
                            <a:lumMod val="75000"/>
                            <a:lumOff val="25000"/>
                          </a:schemeClr>
                        </a:solidFill>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gridSpan="4">
                  <a:txBody>
                    <a:bodyPr/>
                    <a:lstStyle/>
                    <a:p>
                      <a:pPr algn="ctr"/>
                      <a:r>
                        <a:rPr lang="fr-FR" sz="1600" b="1" dirty="0" smtClean="0">
                          <a:solidFill>
                            <a:schemeClr val="tx1">
                              <a:lumMod val="75000"/>
                              <a:lumOff val="25000"/>
                            </a:schemeClr>
                          </a:solidFill>
                        </a:rPr>
                        <a:t>Groupe principal</a:t>
                      </a:r>
                      <a:endParaRPr lang="fr-FR" sz="1600" b="1" dirty="0">
                        <a:solidFill>
                          <a:schemeClr val="tx1">
                            <a:lumMod val="75000"/>
                            <a:lumOff val="25000"/>
                          </a:schemeClr>
                        </a:solidFill>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hMerge="1">
                  <a:txBody>
                    <a:bodyPr/>
                    <a:lstStyle/>
                    <a:p>
                      <a:endParaRPr lang="fr-FR"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11">
                  <a:txBody>
                    <a:bodyPr/>
                    <a:lstStyle/>
                    <a:p>
                      <a:pPr algn="ctr"/>
                      <a:r>
                        <a:rPr lang="fr-FR" sz="1600" b="1" dirty="0" smtClean="0">
                          <a:solidFill>
                            <a:schemeClr val="tx1">
                              <a:lumMod val="75000"/>
                              <a:lumOff val="25000"/>
                            </a:schemeClr>
                          </a:solidFill>
                        </a:rPr>
                        <a:t>Groupe secondaire</a:t>
                      </a:r>
                      <a:endParaRPr lang="fr-FR" sz="1600" b="1" dirty="0">
                        <a:solidFill>
                          <a:schemeClr val="tx1">
                            <a:lumMod val="75000"/>
                            <a:lumOff val="25000"/>
                          </a:schemeClr>
                        </a:solidFill>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hMerge="1">
                  <a:txBody>
                    <a:bodyPr/>
                    <a:lstStyle/>
                    <a:p>
                      <a:endParaRPr lang="fr-FR"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gridSpan="2" vMerge="1">
                  <a:txBody>
                    <a:bodyPr/>
                    <a:lstStyle/>
                    <a:p>
                      <a:endParaRPr lang="fr-FR"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vMerge="1">
                  <a:txBody>
                    <a:bodyPr/>
                    <a:lstStyle/>
                    <a:p>
                      <a:endParaRPr lang="fr-FR"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fr-FR"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b="1" dirty="0" smtClean="0"/>
                        <a:t>2</a:t>
                      </a:r>
                      <a:r>
                        <a:rPr lang="fr-FR" sz="1600" b="1" baseline="30000" dirty="0" smtClean="0"/>
                        <a:t>3</a:t>
                      </a:r>
                      <a:endParaRPr lang="fr-FR" sz="1600" b="1" dirty="0"/>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fr-FR" sz="1600" b="1" dirty="0" smtClean="0"/>
                        <a:t>2</a:t>
                      </a:r>
                      <a:r>
                        <a:rPr lang="fr-FR" sz="1600" b="1" baseline="30000" dirty="0" smtClean="0"/>
                        <a:t>2</a:t>
                      </a:r>
                      <a:endParaRPr lang="fr-FR" sz="1600" b="1" baseline="300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b="1" dirty="0" smtClean="0"/>
                        <a:t>2</a:t>
                      </a:r>
                      <a:r>
                        <a:rPr lang="fr-FR" sz="1600" b="1" baseline="30000" dirty="0" smtClean="0"/>
                        <a:t>1</a:t>
                      </a:r>
                      <a:endParaRPr lang="fr-FR" sz="1600" b="1" dirty="0"/>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fr-FR" sz="1600" b="1" dirty="0" smtClean="0"/>
                        <a:t>2</a:t>
                      </a:r>
                      <a:r>
                        <a:rPr lang="fr-FR" sz="1600" b="1" baseline="30000" dirty="0" smtClean="0"/>
                        <a:t>0</a:t>
                      </a:r>
                      <a:endParaRPr lang="fr-FR" sz="1600" b="1" baseline="30000" dirty="0"/>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b="1" dirty="0" smtClean="0"/>
                        <a:t>2</a:t>
                      </a:r>
                      <a:r>
                        <a:rPr lang="fr-FR" sz="1600" b="1" baseline="30000" dirty="0" smtClean="0"/>
                        <a:t>10</a:t>
                      </a: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FFCC"/>
                    </a:solidFill>
                  </a:tcPr>
                </a:tc>
                <a:tc>
                  <a:txBody>
                    <a:bodyPr/>
                    <a:lstStyle/>
                    <a:p>
                      <a:pPr algn="ctr"/>
                      <a:r>
                        <a:rPr lang="fr-FR" sz="1600" b="1" dirty="0" smtClean="0"/>
                        <a:t>2</a:t>
                      </a:r>
                      <a:r>
                        <a:rPr lang="fr-FR" sz="1600" b="1" baseline="30000" dirty="0" smtClean="0"/>
                        <a:t>9</a:t>
                      </a:r>
                      <a:endParaRPr lang="fr-FR" sz="1600" b="1" baseline="300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FF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b="1" dirty="0" smtClean="0"/>
                        <a:t>2</a:t>
                      </a:r>
                      <a:r>
                        <a:rPr lang="fr-FR" sz="1600" b="1" baseline="30000" dirty="0" smtClean="0"/>
                        <a:t>8</a:t>
                      </a:r>
                      <a:endParaRPr lang="fr-FR" sz="1600" b="1" dirty="0"/>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FF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b="1" dirty="0" smtClean="0"/>
                        <a:t>2</a:t>
                      </a:r>
                      <a:r>
                        <a:rPr lang="fr-FR" sz="1600" b="1" baseline="30000" dirty="0" smtClean="0"/>
                        <a:t>7</a:t>
                      </a:r>
                      <a:endParaRPr lang="fr-FR" sz="1600" b="1" dirty="0"/>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FFCC"/>
                    </a:solidFill>
                  </a:tcPr>
                </a:tc>
                <a:tc>
                  <a:txBody>
                    <a:bodyPr/>
                    <a:lstStyle/>
                    <a:p>
                      <a:pPr algn="ctr"/>
                      <a:r>
                        <a:rPr lang="fr-FR" sz="1600" b="1" dirty="0" smtClean="0"/>
                        <a:t>2</a:t>
                      </a:r>
                      <a:r>
                        <a:rPr lang="fr-FR" sz="1600" b="1" baseline="30000" dirty="0" smtClean="0"/>
                        <a:t>6</a:t>
                      </a:r>
                      <a:endParaRPr lang="fr-FR" sz="1600" b="1" baseline="300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FF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b="1" dirty="0" smtClean="0"/>
                        <a:t>2</a:t>
                      </a:r>
                      <a:r>
                        <a:rPr lang="fr-FR" sz="1600" b="1" baseline="30000" dirty="0" smtClean="0"/>
                        <a:t>5</a:t>
                      </a: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FFCC"/>
                    </a:solidFill>
                  </a:tcPr>
                </a:tc>
                <a:tc>
                  <a:txBody>
                    <a:bodyPr/>
                    <a:lstStyle/>
                    <a:p>
                      <a:pPr algn="ctr"/>
                      <a:r>
                        <a:rPr lang="fr-FR" sz="1600" b="1" dirty="0" smtClean="0"/>
                        <a:t>2</a:t>
                      </a:r>
                      <a:r>
                        <a:rPr lang="fr-FR" sz="1600" b="1" baseline="30000" dirty="0" smtClean="0"/>
                        <a:t>4</a:t>
                      </a:r>
                      <a:endParaRPr lang="fr-FR" sz="1600" b="1" baseline="30000" dirty="0"/>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FF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b="1" dirty="0" smtClean="0"/>
                        <a:t>2</a:t>
                      </a:r>
                      <a:r>
                        <a:rPr lang="fr-FR" sz="1600" b="1" baseline="30000" dirty="0" smtClean="0"/>
                        <a:t>3</a:t>
                      </a:r>
                      <a:endParaRPr lang="fr-FR" sz="1600" b="1" dirty="0"/>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FFCC"/>
                    </a:solidFill>
                  </a:tcPr>
                </a:tc>
                <a:tc>
                  <a:txBody>
                    <a:bodyPr/>
                    <a:lstStyle/>
                    <a:p>
                      <a:pPr algn="ctr"/>
                      <a:r>
                        <a:rPr lang="fr-FR" sz="1600" b="1" dirty="0" smtClean="0"/>
                        <a:t>2</a:t>
                      </a:r>
                      <a:r>
                        <a:rPr lang="fr-FR" sz="1600" b="1" baseline="30000" dirty="0" smtClean="0"/>
                        <a:t>2</a:t>
                      </a:r>
                      <a:endParaRPr lang="fr-FR" sz="1600" b="1" baseline="300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FF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b="1" dirty="0" smtClean="0"/>
                        <a:t>2</a:t>
                      </a:r>
                      <a:r>
                        <a:rPr lang="fr-FR" sz="1600" b="1" baseline="30000" dirty="0" smtClean="0"/>
                        <a:t>1</a:t>
                      </a: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FFCC"/>
                    </a:solidFill>
                  </a:tcPr>
                </a:tc>
                <a:tc>
                  <a:txBody>
                    <a:bodyPr/>
                    <a:lstStyle/>
                    <a:p>
                      <a:pPr algn="ctr"/>
                      <a:r>
                        <a:rPr lang="fr-FR" sz="1600" b="1" dirty="0" smtClean="0"/>
                        <a:t>2</a:t>
                      </a:r>
                      <a:r>
                        <a:rPr lang="fr-FR" sz="1600" b="1" baseline="30000" dirty="0" smtClean="0"/>
                        <a:t>0</a:t>
                      </a:r>
                      <a:endParaRPr lang="fr-FR" sz="1600" b="1" baseline="30000" dirty="0"/>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FFCC"/>
                    </a:solidFill>
                  </a:tcPr>
                </a:tc>
              </a:tr>
              <a:tr h="370840">
                <a:tc>
                  <a:txBody>
                    <a:bodyPr/>
                    <a:lstStyle/>
                    <a:p>
                      <a:pPr algn="ctr"/>
                      <a:r>
                        <a:rPr lang="fr-FR" sz="1600" b="1" dirty="0" smtClean="0">
                          <a:solidFill>
                            <a:srgbClr val="FF0000"/>
                          </a:solidFill>
                        </a:rPr>
                        <a:t>30</a:t>
                      </a:r>
                      <a:endParaRPr lang="fr-FR" sz="1600" b="1" dirty="0">
                        <a:solidFill>
                          <a:srgbClr val="FF0000"/>
                        </a:solidFill>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fr-FR" sz="1600" b="1" dirty="0" smtClean="0">
                          <a:solidFill>
                            <a:srgbClr val="FF0000"/>
                          </a:solidFill>
                        </a:rPr>
                        <a:t>01</a:t>
                      </a:r>
                      <a:endParaRPr lang="fr-FR" sz="1600" b="1" dirty="0">
                        <a:solidFill>
                          <a:srgbClr val="FF0000"/>
                        </a:solidFill>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fr-FR" sz="1600" b="1" dirty="0" smtClean="0"/>
                        <a:t>0</a:t>
                      </a:r>
                      <a:endParaRPr lang="fr-FR" sz="1600" b="1" dirty="0"/>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fr-FR" sz="1600" b="1" dirty="0" smtClean="0"/>
                        <a:t>0</a:t>
                      </a: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fr-FR" sz="1600" b="1" dirty="0" smtClean="0"/>
                        <a:t>1</a:t>
                      </a: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fr-FR" sz="1600" b="1" dirty="0" smtClean="0"/>
                        <a:t>1</a:t>
                      </a:r>
                      <a:endParaRPr lang="fr-FR" sz="1600" b="1" dirty="0"/>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fr-FR" sz="1600" b="1" dirty="0" smtClean="0"/>
                        <a:t>0</a:t>
                      </a:r>
                      <a:endParaRPr lang="fr-FR" sz="1600" b="1" dirty="0"/>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fr-FR" sz="1600" b="1" dirty="0" smtClean="0"/>
                        <a:t>0</a:t>
                      </a: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FFCC"/>
                    </a:solidFill>
                  </a:tcPr>
                </a:tc>
                <a:tc>
                  <a:txBody>
                    <a:bodyPr/>
                    <a:lstStyle/>
                    <a:p>
                      <a:pPr algn="ctr"/>
                      <a:r>
                        <a:rPr lang="fr-FR" sz="1600" b="1" dirty="0" smtClean="0"/>
                        <a:t>0</a:t>
                      </a: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FFCC"/>
                    </a:solidFill>
                  </a:tcPr>
                </a:tc>
                <a:tc>
                  <a:txBody>
                    <a:bodyPr/>
                    <a:lstStyle/>
                    <a:p>
                      <a:pPr algn="ctr"/>
                      <a:r>
                        <a:rPr lang="fr-FR" sz="1600" b="1" dirty="0" smtClean="0"/>
                        <a:t>0</a:t>
                      </a:r>
                      <a:endParaRPr lang="fr-FR" sz="1600" b="1" dirty="0"/>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FFCC"/>
                    </a:solidFill>
                  </a:tcPr>
                </a:tc>
                <a:tc>
                  <a:txBody>
                    <a:bodyPr/>
                    <a:lstStyle/>
                    <a:p>
                      <a:pPr algn="ctr"/>
                      <a:r>
                        <a:rPr lang="fr-FR" sz="1600" b="1" dirty="0" smtClean="0"/>
                        <a:t>0</a:t>
                      </a:r>
                      <a:endParaRPr lang="fr-FR" sz="1600" b="1" dirty="0"/>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FFCC"/>
                    </a:solidFill>
                  </a:tcPr>
                </a:tc>
                <a:tc>
                  <a:txBody>
                    <a:bodyPr/>
                    <a:lstStyle/>
                    <a:p>
                      <a:pPr algn="ctr"/>
                      <a:r>
                        <a:rPr lang="fr-FR" sz="1600" b="1" dirty="0" smtClean="0"/>
                        <a:t>0</a:t>
                      </a: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FFCC"/>
                    </a:solidFill>
                  </a:tcPr>
                </a:tc>
                <a:tc>
                  <a:txBody>
                    <a:bodyPr/>
                    <a:lstStyle/>
                    <a:p>
                      <a:pPr algn="ctr"/>
                      <a:r>
                        <a:rPr lang="fr-FR" sz="1600" b="1" dirty="0" smtClean="0"/>
                        <a:t>0</a:t>
                      </a: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FFCC"/>
                    </a:solidFill>
                  </a:tcPr>
                </a:tc>
                <a:tc>
                  <a:txBody>
                    <a:bodyPr/>
                    <a:lstStyle/>
                    <a:p>
                      <a:pPr algn="ctr"/>
                      <a:r>
                        <a:rPr lang="fr-FR" sz="1600" b="1" dirty="0" smtClean="0"/>
                        <a:t>0</a:t>
                      </a:r>
                      <a:endParaRPr lang="fr-FR" sz="1600" b="1" dirty="0"/>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FFCC"/>
                    </a:solidFill>
                  </a:tcPr>
                </a:tc>
                <a:tc>
                  <a:txBody>
                    <a:bodyPr/>
                    <a:lstStyle/>
                    <a:p>
                      <a:pPr algn="ctr"/>
                      <a:r>
                        <a:rPr lang="fr-FR" sz="1600" b="1" dirty="0" smtClean="0"/>
                        <a:t>0</a:t>
                      </a:r>
                      <a:endParaRPr lang="fr-FR" sz="1600" b="1" dirty="0"/>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FFCC"/>
                    </a:solidFill>
                  </a:tcPr>
                </a:tc>
                <a:tc>
                  <a:txBody>
                    <a:bodyPr/>
                    <a:lstStyle/>
                    <a:p>
                      <a:pPr algn="ctr"/>
                      <a:r>
                        <a:rPr lang="fr-FR" sz="1600" b="1" dirty="0" smtClean="0"/>
                        <a:t>0</a:t>
                      </a: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FFCC"/>
                    </a:solidFill>
                  </a:tcPr>
                </a:tc>
                <a:tc>
                  <a:txBody>
                    <a:bodyPr/>
                    <a:lstStyle/>
                    <a:p>
                      <a:pPr algn="ctr"/>
                      <a:r>
                        <a:rPr lang="fr-FR" sz="1600" b="1" dirty="0" smtClean="0"/>
                        <a:t>0</a:t>
                      </a: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FFCC"/>
                    </a:solidFill>
                  </a:tcPr>
                </a:tc>
                <a:tc>
                  <a:txBody>
                    <a:bodyPr/>
                    <a:lstStyle/>
                    <a:p>
                      <a:pPr algn="ctr"/>
                      <a:r>
                        <a:rPr lang="fr-FR" sz="1600" b="1" dirty="0" smtClean="0"/>
                        <a:t>1</a:t>
                      </a:r>
                      <a:endParaRPr lang="fr-FR" sz="1600" b="1" dirty="0"/>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FFCC"/>
                    </a:solidFill>
                  </a:tcPr>
                </a:tc>
              </a:tr>
              <a:tr h="370840">
                <a:tc>
                  <a:txBody>
                    <a:bodyPr/>
                    <a:lstStyle/>
                    <a:p>
                      <a:pPr algn="ctr"/>
                      <a:r>
                        <a:rPr lang="fr-FR" sz="1600" b="1" dirty="0" smtClean="0">
                          <a:solidFill>
                            <a:srgbClr val="FF0000"/>
                          </a:solidFill>
                        </a:rPr>
                        <a:t>30</a:t>
                      </a:r>
                      <a:endParaRPr lang="fr-FR" sz="1600" b="1" dirty="0">
                        <a:solidFill>
                          <a:srgbClr val="FF0000"/>
                        </a:solidFill>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fr-FR" sz="1600" b="1" dirty="0" smtClean="0">
                          <a:solidFill>
                            <a:srgbClr val="FF0000"/>
                          </a:solidFill>
                        </a:rPr>
                        <a:t>CA</a:t>
                      </a:r>
                      <a:endParaRPr lang="fr-FR" sz="1600" b="1" dirty="0">
                        <a:solidFill>
                          <a:srgbClr val="FF0000"/>
                        </a:solidFill>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fr-FR" sz="1600" b="1" dirty="0" smtClean="0"/>
                        <a:t>0</a:t>
                      </a:r>
                      <a:endParaRPr lang="fr-FR" sz="1600" b="1" dirty="0"/>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fr-FR" sz="1600" b="1" dirty="0" smtClean="0"/>
                        <a:t>0</a:t>
                      </a: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fr-FR" sz="1600" b="1" dirty="0" smtClean="0"/>
                        <a:t>1</a:t>
                      </a: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fr-FR" sz="1600" b="1" dirty="0" smtClean="0"/>
                        <a:t>1</a:t>
                      </a:r>
                      <a:endParaRPr lang="fr-FR" sz="1600" b="1" dirty="0"/>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fr-FR" sz="1600" b="1" dirty="0" smtClean="0"/>
                        <a:t>0</a:t>
                      </a:r>
                      <a:endParaRPr lang="fr-FR" sz="1600" b="1" dirty="0"/>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fr-FR" sz="1600" b="1" dirty="0" smtClean="0"/>
                        <a:t>0</a:t>
                      </a: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FFCC"/>
                    </a:solidFill>
                  </a:tcPr>
                </a:tc>
                <a:tc>
                  <a:txBody>
                    <a:bodyPr/>
                    <a:lstStyle/>
                    <a:p>
                      <a:pPr algn="ctr"/>
                      <a:r>
                        <a:rPr lang="fr-FR" sz="1600" b="1" dirty="0" smtClean="0"/>
                        <a:t>0</a:t>
                      </a: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FFCC"/>
                    </a:solidFill>
                  </a:tcPr>
                </a:tc>
                <a:tc>
                  <a:txBody>
                    <a:bodyPr/>
                    <a:lstStyle/>
                    <a:p>
                      <a:pPr algn="ctr"/>
                      <a:r>
                        <a:rPr lang="fr-FR" sz="1600" b="1" dirty="0" smtClean="0"/>
                        <a:t>0</a:t>
                      </a:r>
                      <a:endParaRPr lang="fr-FR" sz="1600" b="1" dirty="0"/>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FFCC"/>
                    </a:solidFill>
                  </a:tcPr>
                </a:tc>
                <a:tc>
                  <a:txBody>
                    <a:bodyPr/>
                    <a:lstStyle/>
                    <a:p>
                      <a:pPr algn="ctr"/>
                      <a:r>
                        <a:rPr lang="fr-FR" sz="1600" b="1" dirty="0" smtClean="0"/>
                        <a:t>1</a:t>
                      </a:r>
                      <a:endParaRPr lang="fr-FR" sz="1600" b="1" dirty="0"/>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FFCC"/>
                    </a:solidFill>
                  </a:tcPr>
                </a:tc>
                <a:tc>
                  <a:txBody>
                    <a:bodyPr/>
                    <a:lstStyle/>
                    <a:p>
                      <a:pPr algn="ctr"/>
                      <a:r>
                        <a:rPr lang="fr-FR" sz="1600" b="1" dirty="0" smtClean="0"/>
                        <a:t>1</a:t>
                      </a: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FFCC"/>
                    </a:solidFill>
                  </a:tcPr>
                </a:tc>
                <a:tc>
                  <a:txBody>
                    <a:bodyPr/>
                    <a:lstStyle/>
                    <a:p>
                      <a:pPr algn="ctr"/>
                      <a:r>
                        <a:rPr lang="fr-FR" sz="1600" b="1" dirty="0" smtClean="0"/>
                        <a:t>0</a:t>
                      </a: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FFCC"/>
                    </a:solidFill>
                  </a:tcPr>
                </a:tc>
                <a:tc>
                  <a:txBody>
                    <a:bodyPr/>
                    <a:lstStyle/>
                    <a:p>
                      <a:pPr algn="ctr"/>
                      <a:r>
                        <a:rPr lang="fr-FR" sz="1600" b="1" dirty="0" smtClean="0"/>
                        <a:t>0</a:t>
                      </a:r>
                      <a:endParaRPr lang="fr-FR" sz="1600" b="1" dirty="0"/>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FFCC"/>
                    </a:solidFill>
                  </a:tcPr>
                </a:tc>
                <a:tc>
                  <a:txBody>
                    <a:bodyPr/>
                    <a:lstStyle/>
                    <a:p>
                      <a:pPr algn="ctr"/>
                      <a:r>
                        <a:rPr lang="fr-FR" sz="1600" b="1" dirty="0" smtClean="0"/>
                        <a:t>1</a:t>
                      </a:r>
                      <a:endParaRPr lang="fr-FR" sz="1600" b="1" dirty="0"/>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FFCC"/>
                    </a:solidFill>
                  </a:tcPr>
                </a:tc>
                <a:tc>
                  <a:txBody>
                    <a:bodyPr/>
                    <a:lstStyle/>
                    <a:p>
                      <a:pPr algn="ctr"/>
                      <a:r>
                        <a:rPr lang="fr-FR" sz="1600" b="1" dirty="0" smtClean="0"/>
                        <a:t>0</a:t>
                      </a: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FFCC"/>
                    </a:solidFill>
                  </a:tcPr>
                </a:tc>
                <a:tc>
                  <a:txBody>
                    <a:bodyPr/>
                    <a:lstStyle/>
                    <a:p>
                      <a:pPr algn="ctr"/>
                      <a:r>
                        <a:rPr lang="fr-FR" sz="1600" b="1" dirty="0" smtClean="0"/>
                        <a:t>1</a:t>
                      </a: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FFCC"/>
                    </a:solidFill>
                  </a:tcPr>
                </a:tc>
                <a:tc>
                  <a:txBody>
                    <a:bodyPr/>
                    <a:lstStyle/>
                    <a:p>
                      <a:pPr algn="ctr"/>
                      <a:r>
                        <a:rPr lang="fr-FR" sz="1600" b="1" dirty="0" smtClean="0"/>
                        <a:t>0</a:t>
                      </a:r>
                      <a:endParaRPr lang="fr-FR" sz="1600" b="1" dirty="0"/>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FFCC"/>
                    </a:solidFill>
                  </a:tcPr>
                </a:tc>
              </a:tr>
              <a:tr h="370840">
                <a:tc gridSpan="2">
                  <a:txBody>
                    <a:bodyPr/>
                    <a:lstStyle/>
                    <a:p>
                      <a:pPr algn="ctr"/>
                      <a:endParaRPr lang="fr-FR" sz="1600" b="1"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hMerge="1">
                  <a:txBody>
                    <a:bodyPr/>
                    <a:lstStyle/>
                    <a:p>
                      <a:pPr algn="ctr"/>
                      <a:endParaRPr lang="fr-FR" sz="1600" b="1" dirty="0"/>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gridSpan="4">
                  <a:txBody>
                    <a:bodyPr/>
                    <a:lstStyle/>
                    <a:p>
                      <a:pPr algn="ctr"/>
                      <a:r>
                        <a:rPr lang="fr-FR" sz="1600" b="1" dirty="0" smtClean="0">
                          <a:solidFill>
                            <a:schemeClr val="tx1">
                              <a:lumMod val="75000"/>
                              <a:lumOff val="25000"/>
                            </a:schemeClr>
                          </a:solidFill>
                        </a:rPr>
                        <a:t>Quartet</a:t>
                      </a:r>
                      <a:r>
                        <a:rPr lang="fr-FR" sz="1600" b="1" baseline="0" dirty="0" smtClean="0">
                          <a:solidFill>
                            <a:schemeClr val="tx1">
                              <a:lumMod val="75000"/>
                              <a:lumOff val="25000"/>
                            </a:schemeClr>
                          </a:solidFill>
                        </a:rPr>
                        <a:t> 1</a:t>
                      </a:r>
                      <a:endParaRPr lang="fr-FR" sz="1600" b="1" dirty="0">
                        <a:solidFill>
                          <a:schemeClr val="tx1">
                            <a:lumMod val="75000"/>
                            <a:lumOff val="25000"/>
                          </a:schemeClr>
                        </a:solidFill>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hMerge="1">
                  <a:txBody>
                    <a:bodyPr/>
                    <a:lstStyle/>
                    <a:p>
                      <a:pPr algn="ct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b="1" dirty="0" smtClean="0">
                          <a:solidFill>
                            <a:schemeClr val="tx1">
                              <a:lumMod val="75000"/>
                              <a:lumOff val="25000"/>
                            </a:schemeClr>
                          </a:solidFill>
                        </a:rPr>
                        <a:t>Quartet</a:t>
                      </a:r>
                      <a:r>
                        <a:rPr lang="fr-FR" sz="1600" b="1" baseline="0" dirty="0" smtClean="0">
                          <a:solidFill>
                            <a:schemeClr val="tx1">
                              <a:lumMod val="75000"/>
                              <a:lumOff val="25000"/>
                            </a:schemeClr>
                          </a:solidFill>
                        </a:rPr>
                        <a:t> 2</a:t>
                      </a:r>
                      <a:endParaRPr lang="fr-FR" sz="1600" b="1" dirty="0">
                        <a:solidFill>
                          <a:schemeClr val="tx1">
                            <a:lumMod val="75000"/>
                            <a:lumOff val="25000"/>
                          </a:schemeClr>
                        </a:solidFill>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hMerge="1">
                  <a:txBody>
                    <a:bodyPr/>
                    <a:lstStyle/>
                    <a:p>
                      <a:pPr algn="ct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b="1" dirty="0" smtClean="0">
                          <a:solidFill>
                            <a:schemeClr val="tx1">
                              <a:lumMod val="75000"/>
                              <a:lumOff val="25000"/>
                            </a:schemeClr>
                          </a:solidFill>
                        </a:rPr>
                        <a:t>Quartet 3</a:t>
                      </a:r>
                      <a:endParaRPr lang="fr-FR" sz="1600" b="1" dirty="0">
                        <a:solidFill>
                          <a:schemeClr val="tx1">
                            <a:lumMod val="75000"/>
                            <a:lumOff val="25000"/>
                          </a:schemeClr>
                        </a:solidFill>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hMerge="1">
                  <a:txBody>
                    <a:bodyPr/>
                    <a:lstStyle/>
                    <a:p>
                      <a:pPr algn="ct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b="1" dirty="0" smtClean="0">
                          <a:solidFill>
                            <a:schemeClr val="tx1">
                              <a:lumMod val="75000"/>
                              <a:lumOff val="25000"/>
                            </a:schemeClr>
                          </a:solidFill>
                        </a:rPr>
                        <a:t>Quartet</a:t>
                      </a:r>
                      <a:r>
                        <a:rPr lang="fr-FR" sz="1600" b="1" baseline="0" dirty="0" smtClean="0">
                          <a:solidFill>
                            <a:schemeClr val="tx1">
                              <a:lumMod val="75000"/>
                              <a:lumOff val="25000"/>
                            </a:schemeClr>
                          </a:solidFill>
                        </a:rPr>
                        <a:t> 4</a:t>
                      </a:r>
                      <a:endParaRPr lang="fr-FR" sz="1600" b="1" dirty="0">
                        <a:solidFill>
                          <a:schemeClr val="tx1">
                            <a:lumMod val="75000"/>
                            <a:lumOff val="25000"/>
                          </a:schemeClr>
                        </a:solidFill>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hMerge="1">
                  <a:txBody>
                    <a:bodyPr/>
                    <a:lstStyle/>
                    <a:p>
                      <a:pPr algn="ct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20" name="ZoneTexte 19"/>
          <p:cNvSpPr txBox="1"/>
          <p:nvPr/>
        </p:nvSpPr>
        <p:spPr>
          <a:xfrm>
            <a:off x="611560" y="4725144"/>
            <a:ext cx="5400600" cy="769441"/>
          </a:xfrm>
          <a:prstGeom prst="rect">
            <a:avLst/>
          </a:prstGeom>
          <a:noFill/>
        </p:spPr>
        <p:txBody>
          <a:bodyPr wrap="square" rtlCol="0">
            <a:spAutoFit/>
          </a:bodyPr>
          <a:lstStyle/>
          <a:p>
            <a:r>
              <a:rPr lang="fr-FR" b="1" dirty="0" smtClean="0">
                <a:solidFill>
                  <a:srgbClr val="FF0000"/>
                </a:solidFill>
              </a:rPr>
              <a:t>30 01 </a:t>
            </a:r>
            <a:r>
              <a:rPr lang="fr-FR" b="1" dirty="0" smtClean="0">
                <a:solidFill>
                  <a:schemeClr val="tx1">
                    <a:lumMod val="75000"/>
                    <a:lumOff val="25000"/>
                  </a:schemeClr>
                </a:solidFill>
                <a:sym typeface="Wingdings"/>
              </a:rPr>
              <a:t> (4+2).(1)  06.0001 ou </a:t>
            </a:r>
            <a:r>
              <a:rPr lang="fr-FR" sz="2200" b="1" dirty="0" smtClean="0">
                <a:solidFill>
                  <a:srgbClr val="FF0000"/>
                </a:solidFill>
                <a:sym typeface="Wingdings"/>
              </a:rPr>
              <a:t>6.1</a:t>
            </a:r>
          </a:p>
          <a:p>
            <a:r>
              <a:rPr lang="fr-FR" b="1" dirty="0" smtClean="0">
                <a:solidFill>
                  <a:srgbClr val="FF0000"/>
                </a:solidFill>
              </a:rPr>
              <a:t>30 CA </a:t>
            </a:r>
            <a:r>
              <a:rPr lang="fr-FR" b="1" dirty="0" smtClean="0">
                <a:solidFill>
                  <a:schemeClr val="tx1">
                    <a:lumMod val="75000"/>
                    <a:lumOff val="25000"/>
                  </a:schemeClr>
                </a:solidFill>
                <a:sym typeface="Wingdings"/>
              </a:rPr>
              <a:t> (4+2).(2+8+64+128)  06.0202 ou </a:t>
            </a:r>
            <a:r>
              <a:rPr lang="fr-FR" sz="2200" b="1" dirty="0" smtClean="0">
                <a:solidFill>
                  <a:srgbClr val="FF0000"/>
                </a:solidFill>
                <a:sym typeface="Wingdings"/>
              </a:rPr>
              <a:t>6.202</a:t>
            </a:r>
            <a:endParaRPr lang="fr-FR" sz="2200" b="1" dirty="0">
              <a:solidFill>
                <a:srgbClr val="FF0000"/>
              </a:solidFill>
            </a:endParaRPr>
          </a:p>
        </p:txBody>
      </p:sp>
      <p:sp>
        <p:nvSpPr>
          <p:cNvPr id="21" name="ZoneTexte 20"/>
          <p:cNvSpPr txBox="1"/>
          <p:nvPr/>
        </p:nvSpPr>
        <p:spPr>
          <a:xfrm>
            <a:off x="539552" y="2276872"/>
            <a:ext cx="5472608" cy="369332"/>
          </a:xfrm>
          <a:prstGeom prst="rect">
            <a:avLst/>
          </a:prstGeom>
          <a:noFill/>
        </p:spPr>
        <p:txBody>
          <a:bodyPr wrap="square" rtlCol="0">
            <a:spAutoFit/>
          </a:bodyPr>
          <a:lstStyle/>
          <a:p>
            <a:r>
              <a:rPr lang="fr-FR" b="1" dirty="0" smtClean="0">
                <a:solidFill>
                  <a:schemeClr val="tx1">
                    <a:lumMod val="75000"/>
                    <a:lumOff val="25000"/>
                  </a:schemeClr>
                </a:solidFill>
              </a:rPr>
              <a:t>Sur deux niveaux :</a:t>
            </a:r>
            <a:endParaRPr lang="fr-FR" sz="2200" b="1" dirty="0">
              <a:solidFill>
                <a:schemeClr val="tx1">
                  <a:lumMod val="75000"/>
                  <a:lumOff val="2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53" presetClass="entr" presetSubtype="0" fill="hold"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1000" fill="hold"/>
                                        <p:tgtEl>
                                          <p:spTgt spid="19"/>
                                        </p:tgtEl>
                                        <p:attrNameLst>
                                          <p:attrName>ppt_w</p:attrName>
                                        </p:attrNameLst>
                                      </p:cBhvr>
                                      <p:tavLst>
                                        <p:tav tm="0">
                                          <p:val>
                                            <p:fltVal val="0"/>
                                          </p:val>
                                        </p:tav>
                                        <p:tav tm="100000">
                                          <p:val>
                                            <p:strVal val="#ppt_w"/>
                                          </p:val>
                                        </p:tav>
                                      </p:tavLst>
                                    </p:anim>
                                    <p:anim calcmode="lin" valueType="num">
                                      <p:cBhvr>
                                        <p:cTn id="13" dur="1000" fill="hold"/>
                                        <p:tgtEl>
                                          <p:spTgt spid="19"/>
                                        </p:tgtEl>
                                        <p:attrNameLst>
                                          <p:attrName>ppt_h</p:attrName>
                                        </p:attrNameLst>
                                      </p:cBhvr>
                                      <p:tavLst>
                                        <p:tav tm="0">
                                          <p:val>
                                            <p:fltVal val="0"/>
                                          </p:val>
                                        </p:tav>
                                        <p:tav tm="100000">
                                          <p:val>
                                            <p:strVal val="#ppt_h"/>
                                          </p:val>
                                        </p:tav>
                                      </p:tavLst>
                                    </p:anim>
                                    <p:animEffect transition="in" filter="fade">
                                      <p:cBhvr>
                                        <p:cTn id="14" dur="10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34" presetClass="entr" presetSubtype="0" fill="hold" nodeType="clickEffect">
                                  <p:stCondLst>
                                    <p:cond delay="0"/>
                                  </p:stCondLst>
                                  <p:childTnLst>
                                    <p:set>
                                      <p:cBhvr>
                                        <p:cTn id="18" dur="1" fill="hold">
                                          <p:stCondLst>
                                            <p:cond delay="0"/>
                                          </p:stCondLst>
                                        </p:cTn>
                                        <p:tgtEl>
                                          <p:spTgt spid="20">
                                            <p:txEl>
                                              <p:pRg st="0" end="0"/>
                                            </p:txEl>
                                          </p:spTgt>
                                        </p:tgtEl>
                                        <p:attrNameLst>
                                          <p:attrName>style.visibility</p:attrName>
                                        </p:attrNameLst>
                                      </p:cBhvr>
                                      <p:to>
                                        <p:strVal val="visible"/>
                                      </p:to>
                                    </p:set>
                                    <p:anim from="(-#ppt_w/2)" to="(#ppt_x)" calcmode="lin" valueType="num">
                                      <p:cBhvr>
                                        <p:cTn id="19" dur="600" fill="hold">
                                          <p:stCondLst>
                                            <p:cond delay="0"/>
                                          </p:stCondLst>
                                        </p:cTn>
                                        <p:tgtEl>
                                          <p:spTgt spid="20">
                                            <p:txEl>
                                              <p:pRg st="0" end="0"/>
                                            </p:txEl>
                                          </p:spTgt>
                                        </p:tgtEl>
                                        <p:attrNameLst>
                                          <p:attrName>ppt_x</p:attrName>
                                        </p:attrNameLst>
                                      </p:cBhvr>
                                    </p:anim>
                                    <p:anim from="0" to="-1.0" calcmode="lin" valueType="num">
                                      <p:cBhvr>
                                        <p:cTn id="20" dur="200" decel="50000" autoRev="1" fill="hold">
                                          <p:stCondLst>
                                            <p:cond delay="600"/>
                                          </p:stCondLst>
                                        </p:cTn>
                                        <p:tgtEl>
                                          <p:spTgt spid="20">
                                            <p:txEl>
                                              <p:pRg st="0" end="0"/>
                                            </p:txEl>
                                          </p:spTgt>
                                        </p:tgtEl>
                                        <p:attrNameLst>
                                          <p:attrName>xshear</p:attrName>
                                        </p:attrNameLst>
                                      </p:cBhvr>
                                    </p:anim>
                                    <p:animScale>
                                      <p:cBhvr>
                                        <p:cTn id="21" dur="200" decel="100000" autoRev="1" fill="hold">
                                          <p:stCondLst>
                                            <p:cond delay="600"/>
                                          </p:stCondLst>
                                        </p:cTn>
                                        <p:tgtEl>
                                          <p:spTgt spid="20">
                                            <p:txEl>
                                              <p:pRg st="0" end="0"/>
                                            </p:txEl>
                                          </p:spTgt>
                                        </p:tgtEl>
                                      </p:cBhvr>
                                      <p:from x="100000" y="100000"/>
                                      <p:to x="80000" y="100000"/>
                                    </p:animScale>
                                    <p:anim by="(#ppt_h/3+#ppt_w*0.1)" calcmode="lin" valueType="num">
                                      <p:cBhvr additive="sum">
                                        <p:cTn id="22" dur="200" decel="100000" autoRev="1" fill="hold">
                                          <p:stCondLst>
                                            <p:cond delay="600"/>
                                          </p:stCondLst>
                                        </p:cTn>
                                        <p:tgtEl>
                                          <p:spTgt spid="20">
                                            <p:txEl>
                                              <p:pRg st="0" end="0"/>
                                            </p:txEl>
                                          </p:spTgt>
                                        </p:tgtEl>
                                        <p:attrNameLst>
                                          <p:attrName>ppt_x</p:attrName>
                                        </p:attrNameLst>
                                      </p:cBhvr>
                                    </p:anim>
                                  </p:childTnLst>
                                </p:cTn>
                              </p:par>
                            </p:childTnLst>
                          </p:cTn>
                        </p:par>
                      </p:childTnLst>
                    </p:cTn>
                  </p:par>
                  <p:par>
                    <p:cTn id="23" fill="hold">
                      <p:stCondLst>
                        <p:cond delay="indefinite"/>
                      </p:stCondLst>
                      <p:childTnLst>
                        <p:par>
                          <p:cTn id="24" fill="hold">
                            <p:stCondLst>
                              <p:cond delay="0"/>
                            </p:stCondLst>
                            <p:childTnLst>
                              <p:par>
                                <p:cTn id="25" presetID="34" presetClass="entr" presetSubtype="0" fill="hold" nodeType="clickEffect">
                                  <p:stCondLst>
                                    <p:cond delay="0"/>
                                  </p:stCondLst>
                                  <p:childTnLst>
                                    <p:set>
                                      <p:cBhvr>
                                        <p:cTn id="26" dur="1" fill="hold">
                                          <p:stCondLst>
                                            <p:cond delay="0"/>
                                          </p:stCondLst>
                                        </p:cTn>
                                        <p:tgtEl>
                                          <p:spTgt spid="20">
                                            <p:txEl>
                                              <p:pRg st="1" end="1"/>
                                            </p:txEl>
                                          </p:spTgt>
                                        </p:tgtEl>
                                        <p:attrNameLst>
                                          <p:attrName>style.visibility</p:attrName>
                                        </p:attrNameLst>
                                      </p:cBhvr>
                                      <p:to>
                                        <p:strVal val="visible"/>
                                      </p:to>
                                    </p:set>
                                    <p:anim from="(-#ppt_w/2)" to="(#ppt_x)" calcmode="lin" valueType="num">
                                      <p:cBhvr>
                                        <p:cTn id="27" dur="600" fill="hold">
                                          <p:stCondLst>
                                            <p:cond delay="0"/>
                                          </p:stCondLst>
                                        </p:cTn>
                                        <p:tgtEl>
                                          <p:spTgt spid="20">
                                            <p:txEl>
                                              <p:pRg st="1" end="1"/>
                                            </p:txEl>
                                          </p:spTgt>
                                        </p:tgtEl>
                                        <p:attrNameLst>
                                          <p:attrName>ppt_x</p:attrName>
                                        </p:attrNameLst>
                                      </p:cBhvr>
                                    </p:anim>
                                    <p:anim from="0" to="-1.0" calcmode="lin" valueType="num">
                                      <p:cBhvr>
                                        <p:cTn id="28" dur="200" decel="50000" autoRev="1" fill="hold">
                                          <p:stCondLst>
                                            <p:cond delay="600"/>
                                          </p:stCondLst>
                                        </p:cTn>
                                        <p:tgtEl>
                                          <p:spTgt spid="20">
                                            <p:txEl>
                                              <p:pRg st="1" end="1"/>
                                            </p:txEl>
                                          </p:spTgt>
                                        </p:tgtEl>
                                        <p:attrNameLst>
                                          <p:attrName>xshear</p:attrName>
                                        </p:attrNameLst>
                                      </p:cBhvr>
                                    </p:anim>
                                    <p:animScale>
                                      <p:cBhvr>
                                        <p:cTn id="29" dur="200" decel="100000" autoRev="1" fill="hold">
                                          <p:stCondLst>
                                            <p:cond delay="600"/>
                                          </p:stCondLst>
                                        </p:cTn>
                                        <p:tgtEl>
                                          <p:spTgt spid="20">
                                            <p:txEl>
                                              <p:pRg st="1" end="1"/>
                                            </p:txEl>
                                          </p:spTgt>
                                        </p:tgtEl>
                                      </p:cBhvr>
                                      <p:from x="100000" y="100000"/>
                                      <p:to x="80000" y="100000"/>
                                    </p:animScale>
                                    <p:anim by="(#ppt_h/3+#ppt_w*0.1)" calcmode="lin" valueType="num">
                                      <p:cBhvr additive="sum">
                                        <p:cTn id="30" dur="200" decel="100000" autoRev="1" fill="hold">
                                          <p:stCondLst>
                                            <p:cond delay="600"/>
                                          </p:stCondLst>
                                        </p:cTn>
                                        <p:tgtEl>
                                          <p:spTgt spid="20">
                                            <p:txEl>
                                              <p:pRg st="1" end="1"/>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107504" y="188640"/>
            <a:ext cx="3312368" cy="369332"/>
          </a:xfrm>
          <a:prstGeom prst="rect">
            <a:avLst/>
          </a:prstGeom>
          <a:noFill/>
        </p:spPr>
        <p:txBody>
          <a:bodyPr wrap="square" rtlCol="0">
            <a:spAutoFit/>
          </a:bodyPr>
          <a:lstStyle/>
          <a:p>
            <a:r>
              <a:rPr lang="fr-FR" b="1" dirty="0" smtClean="0">
                <a:solidFill>
                  <a:srgbClr val="00B050"/>
                </a:solidFill>
                <a:latin typeface="Arial" pitchFamily="34" charset="0"/>
                <a:cs typeface="Arial" pitchFamily="34" charset="0"/>
              </a:rPr>
              <a:t>9/ </a:t>
            </a:r>
            <a:r>
              <a:rPr lang="fr-FR" b="1" u="sng" dirty="0" smtClean="0">
                <a:solidFill>
                  <a:srgbClr val="00B050"/>
                </a:solidFill>
                <a:latin typeface="Arial" pitchFamily="34" charset="0"/>
                <a:cs typeface="Arial" pitchFamily="34" charset="0"/>
              </a:rPr>
              <a:t>Le télégramme KNX</a:t>
            </a:r>
            <a:r>
              <a:rPr lang="fr-FR" b="1" dirty="0" smtClean="0">
                <a:solidFill>
                  <a:srgbClr val="00B050"/>
                </a:solidFill>
                <a:latin typeface="Arial" pitchFamily="34" charset="0"/>
                <a:cs typeface="Arial" pitchFamily="34" charset="0"/>
              </a:rPr>
              <a:t>:</a:t>
            </a:r>
            <a:endParaRPr lang="fr-FR" b="1" dirty="0">
              <a:solidFill>
                <a:srgbClr val="00B050"/>
              </a:solidFill>
              <a:latin typeface="Arial" pitchFamily="34" charset="0"/>
              <a:cs typeface="Arial" pitchFamily="34" charset="0"/>
            </a:endParaRPr>
          </a:p>
        </p:txBody>
      </p:sp>
      <p:sp>
        <p:nvSpPr>
          <p:cNvPr id="3" name="Espace réservé du numéro de diapositive 2"/>
          <p:cNvSpPr>
            <a:spLocks noGrp="1"/>
          </p:cNvSpPr>
          <p:nvPr>
            <p:ph type="sldNum" sz="quarter" idx="4294967295"/>
          </p:nvPr>
        </p:nvSpPr>
        <p:spPr>
          <a:xfrm>
            <a:off x="8639944" y="6492875"/>
            <a:ext cx="504056" cy="365125"/>
          </a:xfrm>
        </p:spPr>
        <p:txBody>
          <a:bodyPr/>
          <a:lstStyle/>
          <a:p>
            <a:fld id="{FC5AF07A-2128-4901-9549-20CA33A2CA02}" type="slidenum">
              <a:rPr lang="fr-FR" b="1" smtClean="0">
                <a:solidFill>
                  <a:schemeClr val="tx2"/>
                </a:solidFill>
                <a:cs typeface="Aharoni" pitchFamily="2" charset="-79"/>
              </a:rPr>
              <a:pPr/>
              <a:t>23</a:t>
            </a:fld>
            <a:endParaRPr lang="fr-FR" b="1" dirty="0">
              <a:solidFill>
                <a:schemeClr val="tx2"/>
              </a:solidFill>
              <a:cs typeface="Aharoni" pitchFamily="2" charset="-79"/>
            </a:endParaRPr>
          </a:p>
        </p:txBody>
      </p:sp>
      <p:sp>
        <p:nvSpPr>
          <p:cNvPr id="16" name="ZoneTexte 15"/>
          <p:cNvSpPr txBox="1"/>
          <p:nvPr/>
        </p:nvSpPr>
        <p:spPr>
          <a:xfrm>
            <a:off x="467544" y="1844824"/>
            <a:ext cx="3816424" cy="369332"/>
          </a:xfrm>
          <a:prstGeom prst="rect">
            <a:avLst/>
          </a:prstGeom>
          <a:noFill/>
        </p:spPr>
        <p:txBody>
          <a:bodyPr wrap="square" rtlCol="0">
            <a:spAutoFit/>
          </a:bodyPr>
          <a:lstStyle/>
          <a:p>
            <a:pPr>
              <a:buFont typeface="Wingdings" pitchFamily="2" charset="2"/>
              <a:buChar char="ü"/>
            </a:pPr>
            <a:r>
              <a:rPr lang="fr-FR" b="1" dirty="0" smtClean="0">
                <a:solidFill>
                  <a:srgbClr val="FF0000"/>
                </a:solidFill>
                <a:latin typeface="Arial" pitchFamily="34" charset="0"/>
                <a:cs typeface="Arial" pitchFamily="34" charset="0"/>
              </a:rPr>
              <a:t> </a:t>
            </a:r>
            <a:r>
              <a:rPr lang="fr-FR" b="1" i="1" u="sng" dirty="0" smtClean="0">
                <a:solidFill>
                  <a:srgbClr val="FF0000"/>
                </a:solidFill>
                <a:latin typeface="Arial" pitchFamily="34" charset="0"/>
                <a:cs typeface="Arial" pitchFamily="34" charset="0"/>
              </a:rPr>
              <a:t>Adresse du destinataire :</a:t>
            </a:r>
            <a:endParaRPr lang="fr-FR" b="1" i="1" u="sng" dirty="0">
              <a:solidFill>
                <a:srgbClr val="FF0000"/>
              </a:solidFill>
              <a:latin typeface="Arial" pitchFamily="34" charset="0"/>
              <a:cs typeface="Arial" pitchFamily="34" charset="0"/>
            </a:endParaRPr>
          </a:p>
        </p:txBody>
      </p:sp>
      <p:sp>
        <p:nvSpPr>
          <p:cNvPr id="17" name="ZoneTexte 16"/>
          <p:cNvSpPr txBox="1"/>
          <p:nvPr/>
        </p:nvSpPr>
        <p:spPr>
          <a:xfrm>
            <a:off x="467544" y="620688"/>
            <a:ext cx="3816424" cy="369332"/>
          </a:xfrm>
          <a:prstGeom prst="rect">
            <a:avLst/>
          </a:prstGeom>
          <a:noFill/>
        </p:spPr>
        <p:txBody>
          <a:bodyPr wrap="square" rtlCol="0">
            <a:spAutoFit/>
          </a:bodyPr>
          <a:lstStyle/>
          <a:p>
            <a:r>
              <a:rPr lang="fr-FR" b="1" dirty="0" smtClean="0">
                <a:solidFill>
                  <a:srgbClr val="0070C0"/>
                </a:solidFill>
                <a:latin typeface="Arial" pitchFamily="34" charset="0"/>
                <a:cs typeface="Arial" pitchFamily="34" charset="0"/>
              </a:rPr>
              <a:t>9.2/ </a:t>
            </a:r>
            <a:r>
              <a:rPr lang="fr-FR" b="1" u="sng" dirty="0" smtClean="0">
                <a:solidFill>
                  <a:srgbClr val="0070C0"/>
                </a:solidFill>
                <a:latin typeface="Arial" pitchFamily="34" charset="0"/>
                <a:cs typeface="Arial" pitchFamily="34" charset="0"/>
              </a:rPr>
              <a:t>Analyse d’un télégramme</a:t>
            </a:r>
            <a:r>
              <a:rPr lang="fr-FR" b="1" dirty="0" smtClean="0">
                <a:solidFill>
                  <a:srgbClr val="0070C0"/>
                </a:solidFill>
                <a:latin typeface="Arial" pitchFamily="34" charset="0"/>
                <a:cs typeface="Arial" pitchFamily="34" charset="0"/>
              </a:rPr>
              <a:t>:</a:t>
            </a:r>
            <a:endParaRPr lang="fr-FR" b="1" dirty="0">
              <a:solidFill>
                <a:srgbClr val="0070C0"/>
              </a:solidFill>
              <a:latin typeface="Arial" pitchFamily="34" charset="0"/>
              <a:cs typeface="Arial" pitchFamily="34" charset="0"/>
            </a:endParaRPr>
          </a:p>
        </p:txBody>
      </p:sp>
      <p:sp>
        <p:nvSpPr>
          <p:cNvPr id="18" name="Rectangle 17"/>
          <p:cNvSpPr/>
          <p:nvPr/>
        </p:nvSpPr>
        <p:spPr>
          <a:xfrm>
            <a:off x="1619672" y="980728"/>
            <a:ext cx="4015843" cy="830997"/>
          </a:xfrm>
          <a:prstGeom prst="rect">
            <a:avLst/>
          </a:prstGeom>
        </p:spPr>
        <p:txBody>
          <a:bodyPr wrap="none">
            <a:spAutoFit/>
          </a:bodyPr>
          <a:lstStyle/>
          <a:p>
            <a:r>
              <a:rPr lang="pt-BR" sz="2400" b="1" dirty="0" smtClean="0"/>
              <a:t>BC 10 0B </a:t>
            </a:r>
            <a:r>
              <a:rPr lang="pt-BR" sz="2400" b="1" dirty="0" smtClean="0">
                <a:solidFill>
                  <a:srgbClr val="FF0000"/>
                </a:solidFill>
              </a:rPr>
              <a:t>30 01 </a:t>
            </a:r>
            <a:r>
              <a:rPr lang="pt-BR" sz="2400" b="1" dirty="0" smtClean="0"/>
              <a:t>E1 00 80 08 CC</a:t>
            </a:r>
          </a:p>
          <a:p>
            <a:r>
              <a:rPr lang="pt-BR" sz="2400" b="1" dirty="0" smtClean="0"/>
              <a:t>BC 10 03 </a:t>
            </a:r>
            <a:r>
              <a:rPr lang="pt-BR" sz="2400" b="1" dirty="0" smtClean="0">
                <a:solidFill>
                  <a:srgbClr val="FF0000"/>
                </a:solidFill>
              </a:rPr>
              <a:t>30 CA </a:t>
            </a:r>
            <a:r>
              <a:rPr lang="pt-BR" sz="2400" b="1" dirty="0" smtClean="0"/>
              <a:t>E1 00 80 CB CC</a:t>
            </a:r>
          </a:p>
        </p:txBody>
      </p:sp>
      <p:graphicFrame>
        <p:nvGraphicFramePr>
          <p:cNvPr id="19" name="Tableau 18"/>
          <p:cNvGraphicFramePr>
            <a:graphicFrameLocks noGrp="1"/>
          </p:cNvGraphicFramePr>
          <p:nvPr/>
        </p:nvGraphicFramePr>
        <p:xfrm>
          <a:off x="611560" y="2708920"/>
          <a:ext cx="8064885" cy="2062480"/>
        </p:xfrm>
        <a:graphic>
          <a:graphicData uri="http://schemas.openxmlformats.org/drawingml/2006/table">
            <a:tbl>
              <a:tblPr firstRow="1" bandRow="1">
                <a:tableStyleId>{5C22544A-7EE6-4342-B048-85BDC9FD1C3A}</a:tableStyleId>
              </a:tblPr>
              <a:tblGrid>
                <a:gridCol w="684074"/>
                <a:gridCol w="684074"/>
                <a:gridCol w="288031"/>
                <a:gridCol w="427247"/>
                <a:gridCol w="427247"/>
                <a:gridCol w="427247"/>
                <a:gridCol w="427247"/>
                <a:gridCol w="427247"/>
                <a:gridCol w="427247"/>
                <a:gridCol w="427247"/>
                <a:gridCol w="427247"/>
                <a:gridCol w="427247"/>
                <a:gridCol w="427248"/>
                <a:gridCol w="427247"/>
                <a:gridCol w="427247"/>
                <a:gridCol w="427247"/>
                <a:gridCol w="427247"/>
                <a:gridCol w="427247"/>
              </a:tblGrid>
              <a:tr h="370840">
                <a:tc rowSpan="2" gridSpan="2">
                  <a:txBody>
                    <a:bodyPr/>
                    <a:lstStyle/>
                    <a:p>
                      <a:pPr algn="ctr"/>
                      <a:r>
                        <a:rPr lang="fr-FR" sz="1600" b="1" dirty="0" smtClean="0">
                          <a:solidFill>
                            <a:schemeClr val="tx1">
                              <a:lumMod val="75000"/>
                              <a:lumOff val="25000"/>
                            </a:schemeClr>
                          </a:solidFill>
                        </a:rPr>
                        <a:t>Adresse</a:t>
                      </a:r>
                      <a:r>
                        <a:rPr lang="fr-FR" sz="1600" b="1" baseline="0" dirty="0" smtClean="0">
                          <a:solidFill>
                            <a:schemeClr val="tx1">
                              <a:lumMod val="75000"/>
                              <a:lumOff val="25000"/>
                            </a:schemeClr>
                          </a:solidFill>
                        </a:rPr>
                        <a:t> hexadécimale</a:t>
                      </a:r>
                      <a:endParaRPr lang="fr-FR" sz="1600" b="1" dirty="0">
                        <a:solidFill>
                          <a:schemeClr val="tx1">
                            <a:lumMod val="75000"/>
                            <a:lumOff val="25000"/>
                          </a:schemeClr>
                        </a:solidFill>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rowSpan="2" hMerge="1">
                  <a:txBody>
                    <a:bodyPr/>
                    <a:lstStyle/>
                    <a:p>
                      <a:endParaRPr lang="fr-FR"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endParaRPr lang="fr-FR" sz="1600" b="1" dirty="0">
                        <a:solidFill>
                          <a:schemeClr val="tx1">
                            <a:lumMod val="75000"/>
                            <a:lumOff val="25000"/>
                          </a:schemeClr>
                        </a:solidFill>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gridSpan="4">
                  <a:txBody>
                    <a:bodyPr/>
                    <a:lstStyle/>
                    <a:p>
                      <a:pPr algn="ctr"/>
                      <a:r>
                        <a:rPr lang="fr-FR" sz="1600" b="1" dirty="0" smtClean="0">
                          <a:solidFill>
                            <a:schemeClr val="tx1">
                              <a:lumMod val="75000"/>
                              <a:lumOff val="25000"/>
                            </a:schemeClr>
                          </a:solidFill>
                        </a:rPr>
                        <a:t>Groupe</a:t>
                      </a:r>
                    </a:p>
                    <a:p>
                      <a:pPr algn="ctr"/>
                      <a:r>
                        <a:rPr lang="fr-FR" sz="1600" b="1" dirty="0" smtClean="0">
                          <a:solidFill>
                            <a:schemeClr val="tx1">
                              <a:lumMod val="75000"/>
                              <a:lumOff val="25000"/>
                            </a:schemeClr>
                          </a:solidFill>
                        </a:rPr>
                        <a:t>principal</a:t>
                      </a:r>
                      <a:endParaRPr lang="fr-FR" sz="1600" b="1" dirty="0">
                        <a:solidFill>
                          <a:schemeClr val="tx1">
                            <a:lumMod val="75000"/>
                            <a:lumOff val="25000"/>
                          </a:schemeClr>
                        </a:solidFill>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hMerge="1">
                  <a:txBody>
                    <a:bodyPr/>
                    <a:lstStyle/>
                    <a:p>
                      <a:endParaRPr lang="fr-FR"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algn="ctr"/>
                      <a:r>
                        <a:rPr lang="fr-FR" sz="1600" b="1" dirty="0" smtClean="0">
                          <a:solidFill>
                            <a:schemeClr val="tx1">
                              <a:lumMod val="75000"/>
                              <a:lumOff val="25000"/>
                            </a:schemeClr>
                          </a:solidFill>
                        </a:rPr>
                        <a:t>Groupe médian</a:t>
                      </a:r>
                      <a:endParaRPr lang="fr-FR" sz="1600" b="1" dirty="0">
                        <a:solidFill>
                          <a:schemeClr val="tx1">
                            <a:lumMod val="75000"/>
                            <a:lumOff val="25000"/>
                          </a:schemeClr>
                        </a:solidFill>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hMerge="1">
                  <a:txBody>
                    <a:bodyPr/>
                    <a:lstStyle/>
                    <a:p>
                      <a:endParaRPr lang="fr-FR"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8">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b="1" dirty="0" smtClean="0">
                          <a:solidFill>
                            <a:schemeClr val="tx1">
                              <a:lumMod val="75000"/>
                              <a:lumOff val="25000"/>
                            </a:schemeClr>
                          </a:solidFill>
                        </a:rPr>
                        <a:t>Groupe</a:t>
                      </a:r>
                    </a:p>
                    <a:p>
                      <a:pPr marL="0" marR="0" indent="0" algn="ctr" defTabSz="914400" rtl="0" eaLnBrk="1" fontAlgn="auto" latinLnBrk="0" hangingPunct="1">
                        <a:lnSpc>
                          <a:spcPct val="100000"/>
                        </a:lnSpc>
                        <a:spcBef>
                          <a:spcPts val="0"/>
                        </a:spcBef>
                        <a:spcAft>
                          <a:spcPts val="0"/>
                        </a:spcAft>
                        <a:buClrTx/>
                        <a:buSzTx/>
                        <a:buFontTx/>
                        <a:buNone/>
                        <a:tabLst/>
                        <a:defRPr/>
                      </a:pPr>
                      <a:r>
                        <a:rPr lang="fr-FR" sz="1600" b="1" dirty="0" smtClean="0">
                          <a:solidFill>
                            <a:schemeClr val="tx1">
                              <a:lumMod val="75000"/>
                              <a:lumOff val="25000"/>
                            </a:schemeClr>
                          </a:solidFill>
                        </a:rPr>
                        <a:t>secondaire</a:t>
                      </a:r>
                      <a:endParaRPr lang="fr-FR" sz="1600" b="1" dirty="0">
                        <a:solidFill>
                          <a:schemeClr val="tx1">
                            <a:lumMod val="75000"/>
                            <a:lumOff val="25000"/>
                          </a:schemeClr>
                        </a:solidFill>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hMerge="1">
                  <a:txBody>
                    <a:bodyPr/>
                    <a:lstStyle/>
                    <a:p>
                      <a:endParaRPr lang="fr-FR"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gridSpan="2" vMerge="1">
                  <a:txBody>
                    <a:bodyPr/>
                    <a:lstStyle/>
                    <a:p>
                      <a:endParaRPr lang="fr-FR"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vMerge="1">
                  <a:txBody>
                    <a:bodyPr/>
                    <a:lstStyle/>
                    <a:p>
                      <a:endParaRPr lang="fr-FR"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fr-FR"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b="1" dirty="0" smtClean="0"/>
                        <a:t>2</a:t>
                      </a:r>
                      <a:r>
                        <a:rPr lang="fr-FR" sz="1600" b="1" baseline="30000" dirty="0" smtClean="0"/>
                        <a:t>3</a:t>
                      </a:r>
                      <a:endParaRPr lang="fr-FR" sz="1600" b="1" dirty="0"/>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fr-FR" sz="1600" b="1" dirty="0" smtClean="0"/>
                        <a:t>2</a:t>
                      </a:r>
                      <a:r>
                        <a:rPr lang="fr-FR" sz="1600" b="1" baseline="30000" dirty="0" smtClean="0"/>
                        <a:t>2</a:t>
                      </a:r>
                      <a:endParaRPr lang="fr-FR" sz="1600" b="1" baseline="300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b="1" dirty="0" smtClean="0"/>
                        <a:t>2</a:t>
                      </a:r>
                      <a:r>
                        <a:rPr lang="fr-FR" sz="1600" b="1" baseline="30000" dirty="0" smtClean="0"/>
                        <a:t>1</a:t>
                      </a:r>
                      <a:endParaRPr lang="fr-FR" sz="1600" b="1" dirty="0"/>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fr-FR" sz="1600" b="1" dirty="0" smtClean="0"/>
                        <a:t>2</a:t>
                      </a:r>
                      <a:r>
                        <a:rPr lang="fr-FR" sz="1600" b="1" baseline="30000" dirty="0" smtClean="0"/>
                        <a:t>0</a:t>
                      </a:r>
                      <a:endParaRPr lang="fr-FR" sz="1600" b="1" baseline="30000" dirty="0"/>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fr-FR" sz="1600" b="1" dirty="0" smtClean="0"/>
                        <a:t>2</a:t>
                      </a:r>
                      <a:r>
                        <a:rPr lang="fr-FR" sz="1600" b="1" baseline="30000" dirty="0" smtClean="0"/>
                        <a:t>2</a:t>
                      </a:r>
                      <a:endParaRPr lang="fr-FR" sz="1600" b="1" baseline="300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b="1" dirty="0" smtClean="0"/>
                        <a:t>2</a:t>
                      </a:r>
                      <a:r>
                        <a:rPr lang="fr-FR" sz="1600" b="1" baseline="30000" dirty="0" smtClean="0"/>
                        <a:t>1</a:t>
                      </a: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a:r>
                        <a:rPr lang="fr-FR" sz="1600" b="1" dirty="0" smtClean="0"/>
                        <a:t>2</a:t>
                      </a:r>
                      <a:r>
                        <a:rPr lang="fr-FR" sz="1600" b="1" baseline="30000" dirty="0" smtClean="0"/>
                        <a:t>0</a:t>
                      </a:r>
                      <a:endParaRPr lang="fr-FR" sz="1600" b="1" baseline="30000" dirty="0"/>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b="1" dirty="0" smtClean="0"/>
                        <a:t>2</a:t>
                      </a:r>
                      <a:r>
                        <a:rPr lang="fr-FR" sz="1600" b="1" baseline="30000" dirty="0" smtClean="0"/>
                        <a:t>7</a:t>
                      </a:r>
                      <a:endParaRPr lang="fr-FR" sz="1600" b="1" dirty="0"/>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FFCC"/>
                    </a:solidFill>
                  </a:tcPr>
                </a:tc>
                <a:tc>
                  <a:txBody>
                    <a:bodyPr/>
                    <a:lstStyle/>
                    <a:p>
                      <a:pPr algn="ctr"/>
                      <a:r>
                        <a:rPr lang="fr-FR" sz="1600" b="1" dirty="0" smtClean="0"/>
                        <a:t>2</a:t>
                      </a:r>
                      <a:r>
                        <a:rPr lang="fr-FR" sz="1600" b="1" baseline="30000" dirty="0" smtClean="0"/>
                        <a:t>6</a:t>
                      </a:r>
                      <a:endParaRPr lang="fr-FR" sz="1600" b="1" baseline="300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FF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b="1" dirty="0" smtClean="0"/>
                        <a:t>2</a:t>
                      </a:r>
                      <a:r>
                        <a:rPr lang="fr-FR" sz="1600" b="1" baseline="30000" dirty="0" smtClean="0"/>
                        <a:t>5</a:t>
                      </a: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FFCC"/>
                    </a:solidFill>
                  </a:tcPr>
                </a:tc>
                <a:tc>
                  <a:txBody>
                    <a:bodyPr/>
                    <a:lstStyle/>
                    <a:p>
                      <a:pPr algn="ctr"/>
                      <a:r>
                        <a:rPr lang="fr-FR" sz="1600" b="1" dirty="0" smtClean="0"/>
                        <a:t>2</a:t>
                      </a:r>
                      <a:r>
                        <a:rPr lang="fr-FR" sz="1600" b="1" baseline="30000" dirty="0" smtClean="0"/>
                        <a:t>4</a:t>
                      </a:r>
                      <a:endParaRPr lang="fr-FR" sz="1600" b="1" baseline="30000" dirty="0"/>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FF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b="1" dirty="0" smtClean="0"/>
                        <a:t>2</a:t>
                      </a:r>
                      <a:r>
                        <a:rPr lang="fr-FR" sz="1600" b="1" baseline="30000" dirty="0" smtClean="0"/>
                        <a:t>3</a:t>
                      </a:r>
                      <a:endParaRPr lang="fr-FR" sz="1600" b="1" dirty="0"/>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FFCC"/>
                    </a:solidFill>
                  </a:tcPr>
                </a:tc>
                <a:tc>
                  <a:txBody>
                    <a:bodyPr/>
                    <a:lstStyle/>
                    <a:p>
                      <a:pPr algn="ctr"/>
                      <a:r>
                        <a:rPr lang="fr-FR" sz="1600" b="1" dirty="0" smtClean="0"/>
                        <a:t>2</a:t>
                      </a:r>
                      <a:r>
                        <a:rPr lang="fr-FR" sz="1600" b="1" baseline="30000" dirty="0" smtClean="0"/>
                        <a:t>2</a:t>
                      </a:r>
                      <a:endParaRPr lang="fr-FR" sz="1600" b="1" baseline="300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FF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b="1" dirty="0" smtClean="0"/>
                        <a:t>2</a:t>
                      </a:r>
                      <a:r>
                        <a:rPr lang="fr-FR" sz="1600" b="1" baseline="30000" dirty="0" smtClean="0"/>
                        <a:t>1</a:t>
                      </a: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FFCC"/>
                    </a:solidFill>
                  </a:tcPr>
                </a:tc>
                <a:tc>
                  <a:txBody>
                    <a:bodyPr/>
                    <a:lstStyle/>
                    <a:p>
                      <a:pPr algn="ctr"/>
                      <a:r>
                        <a:rPr lang="fr-FR" sz="1600" b="1" dirty="0" smtClean="0"/>
                        <a:t>2</a:t>
                      </a:r>
                      <a:r>
                        <a:rPr lang="fr-FR" sz="1600" b="1" baseline="30000" dirty="0" smtClean="0"/>
                        <a:t>0</a:t>
                      </a:r>
                      <a:endParaRPr lang="fr-FR" sz="1600" b="1" baseline="30000" dirty="0"/>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FFCC"/>
                    </a:solidFill>
                  </a:tcPr>
                </a:tc>
              </a:tr>
              <a:tr h="370840">
                <a:tc>
                  <a:txBody>
                    <a:bodyPr/>
                    <a:lstStyle/>
                    <a:p>
                      <a:pPr algn="ctr"/>
                      <a:r>
                        <a:rPr lang="fr-FR" sz="1600" b="1" dirty="0" smtClean="0">
                          <a:solidFill>
                            <a:srgbClr val="FF0000"/>
                          </a:solidFill>
                        </a:rPr>
                        <a:t>30</a:t>
                      </a:r>
                      <a:endParaRPr lang="fr-FR" sz="1600" b="1" dirty="0">
                        <a:solidFill>
                          <a:srgbClr val="FF0000"/>
                        </a:solidFill>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fr-FR" sz="1600" b="1" dirty="0" smtClean="0">
                          <a:solidFill>
                            <a:srgbClr val="FF0000"/>
                          </a:solidFill>
                        </a:rPr>
                        <a:t>01</a:t>
                      </a:r>
                      <a:endParaRPr lang="fr-FR" sz="1600" b="1" dirty="0">
                        <a:solidFill>
                          <a:srgbClr val="FF0000"/>
                        </a:solidFill>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fr-FR" sz="1600" b="1" dirty="0" smtClean="0"/>
                        <a:t>0</a:t>
                      </a:r>
                      <a:endParaRPr lang="fr-FR" sz="1600" b="1" dirty="0"/>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fr-FR" sz="1600" b="1" dirty="0" smtClean="0"/>
                        <a:t>0</a:t>
                      </a: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fr-FR" sz="1600" b="1" dirty="0" smtClean="0"/>
                        <a:t>1</a:t>
                      </a: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fr-FR" sz="1600" b="1" dirty="0" smtClean="0"/>
                        <a:t>1</a:t>
                      </a:r>
                      <a:endParaRPr lang="fr-FR" sz="1600" b="1" dirty="0"/>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fr-FR" sz="1600" b="1" dirty="0" smtClean="0"/>
                        <a:t>0</a:t>
                      </a:r>
                      <a:endParaRPr lang="fr-FR" sz="1600" b="1" dirty="0"/>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fr-FR" sz="1600" b="1" dirty="0" smtClean="0"/>
                        <a:t>0</a:t>
                      </a: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a:r>
                        <a:rPr lang="fr-FR" sz="1600" b="1" dirty="0" smtClean="0"/>
                        <a:t>0</a:t>
                      </a: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a:r>
                        <a:rPr lang="fr-FR" sz="1600" b="1" dirty="0" smtClean="0"/>
                        <a:t>0</a:t>
                      </a:r>
                      <a:endParaRPr lang="fr-FR" sz="1600" b="1" dirty="0"/>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a:r>
                        <a:rPr lang="fr-FR" sz="1600" b="1" dirty="0" smtClean="0"/>
                        <a:t>0</a:t>
                      </a:r>
                      <a:endParaRPr lang="fr-FR" sz="1600" b="1" dirty="0"/>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FFCC"/>
                    </a:solidFill>
                  </a:tcPr>
                </a:tc>
                <a:tc>
                  <a:txBody>
                    <a:bodyPr/>
                    <a:lstStyle/>
                    <a:p>
                      <a:pPr algn="ctr"/>
                      <a:r>
                        <a:rPr lang="fr-FR" sz="1600" b="1" dirty="0" smtClean="0"/>
                        <a:t>0</a:t>
                      </a: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FFCC"/>
                    </a:solidFill>
                  </a:tcPr>
                </a:tc>
                <a:tc>
                  <a:txBody>
                    <a:bodyPr/>
                    <a:lstStyle/>
                    <a:p>
                      <a:pPr algn="ctr"/>
                      <a:r>
                        <a:rPr lang="fr-FR" sz="1600" b="1" dirty="0" smtClean="0"/>
                        <a:t>0</a:t>
                      </a: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FFCC"/>
                    </a:solidFill>
                  </a:tcPr>
                </a:tc>
                <a:tc>
                  <a:txBody>
                    <a:bodyPr/>
                    <a:lstStyle/>
                    <a:p>
                      <a:pPr algn="ctr"/>
                      <a:r>
                        <a:rPr lang="fr-FR" sz="1600" b="1" dirty="0" smtClean="0"/>
                        <a:t>0</a:t>
                      </a:r>
                      <a:endParaRPr lang="fr-FR" sz="1600" b="1" dirty="0"/>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FFCC"/>
                    </a:solidFill>
                  </a:tcPr>
                </a:tc>
                <a:tc>
                  <a:txBody>
                    <a:bodyPr/>
                    <a:lstStyle/>
                    <a:p>
                      <a:pPr algn="ctr"/>
                      <a:r>
                        <a:rPr lang="fr-FR" sz="1600" b="1" dirty="0" smtClean="0"/>
                        <a:t>0</a:t>
                      </a:r>
                      <a:endParaRPr lang="fr-FR" sz="1600" b="1" dirty="0"/>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FFCC"/>
                    </a:solidFill>
                  </a:tcPr>
                </a:tc>
                <a:tc>
                  <a:txBody>
                    <a:bodyPr/>
                    <a:lstStyle/>
                    <a:p>
                      <a:pPr algn="ctr"/>
                      <a:r>
                        <a:rPr lang="fr-FR" sz="1600" b="1" dirty="0" smtClean="0"/>
                        <a:t>0</a:t>
                      </a: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FFCC"/>
                    </a:solidFill>
                  </a:tcPr>
                </a:tc>
                <a:tc>
                  <a:txBody>
                    <a:bodyPr/>
                    <a:lstStyle/>
                    <a:p>
                      <a:pPr algn="ctr"/>
                      <a:r>
                        <a:rPr lang="fr-FR" sz="1600" b="1" dirty="0" smtClean="0"/>
                        <a:t>0</a:t>
                      </a: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FFCC"/>
                    </a:solidFill>
                  </a:tcPr>
                </a:tc>
                <a:tc>
                  <a:txBody>
                    <a:bodyPr/>
                    <a:lstStyle/>
                    <a:p>
                      <a:pPr algn="ctr"/>
                      <a:r>
                        <a:rPr lang="fr-FR" sz="1600" b="1" dirty="0" smtClean="0"/>
                        <a:t>1</a:t>
                      </a:r>
                      <a:endParaRPr lang="fr-FR" sz="1600" b="1" dirty="0"/>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FFCC"/>
                    </a:solidFill>
                  </a:tcPr>
                </a:tc>
              </a:tr>
              <a:tr h="370840">
                <a:tc>
                  <a:txBody>
                    <a:bodyPr/>
                    <a:lstStyle/>
                    <a:p>
                      <a:pPr algn="ctr"/>
                      <a:r>
                        <a:rPr lang="fr-FR" sz="1600" b="1" dirty="0" smtClean="0">
                          <a:solidFill>
                            <a:srgbClr val="FF0000"/>
                          </a:solidFill>
                        </a:rPr>
                        <a:t>30</a:t>
                      </a:r>
                      <a:endParaRPr lang="fr-FR" sz="1600" b="1" dirty="0">
                        <a:solidFill>
                          <a:srgbClr val="FF0000"/>
                        </a:solidFill>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fr-FR" sz="1600" b="1" dirty="0" smtClean="0">
                          <a:solidFill>
                            <a:srgbClr val="FF0000"/>
                          </a:solidFill>
                        </a:rPr>
                        <a:t>CA</a:t>
                      </a:r>
                      <a:endParaRPr lang="fr-FR" sz="1600" b="1" dirty="0">
                        <a:solidFill>
                          <a:srgbClr val="FF0000"/>
                        </a:solidFill>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fr-FR" sz="1600" b="1" dirty="0" smtClean="0"/>
                        <a:t>0</a:t>
                      </a:r>
                      <a:endParaRPr lang="fr-FR" sz="1600" b="1" dirty="0"/>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fr-FR" sz="1600" b="1" dirty="0" smtClean="0"/>
                        <a:t>0</a:t>
                      </a: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lgn="ctr"/>
                      <a:r>
                        <a:rPr lang="fr-FR" sz="1600" b="1" dirty="0" smtClean="0"/>
                        <a:t>1</a:t>
                      </a: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lgn="ctr"/>
                      <a:r>
                        <a:rPr lang="fr-FR" sz="1600" b="1" dirty="0" smtClean="0"/>
                        <a:t>1</a:t>
                      </a:r>
                      <a:endParaRPr lang="fr-FR" sz="1600" b="1" dirty="0"/>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lgn="ctr"/>
                      <a:r>
                        <a:rPr lang="fr-FR" sz="1600" b="1" dirty="0" smtClean="0"/>
                        <a:t>0</a:t>
                      </a:r>
                      <a:endParaRPr lang="fr-FR" sz="1600" b="1" dirty="0"/>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lgn="ctr"/>
                      <a:r>
                        <a:rPr lang="fr-FR" sz="1600" b="1" dirty="0" smtClean="0"/>
                        <a:t>0</a:t>
                      </a: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a:r>
                        <a:rPr lang="fr-FR" sz="1600" b="1" dirty="0" smtClean="0"/>
                        <a:t>0</a:t>
                      </a: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a:r>
                        <a:rPr lang="fr-FR" sz="1600" b="1" dirty="0" smtClean="0"/>
                        <a:t>0</a:t>
                      </a:r>
                      <a:endParaRPr lang="fr-FR" sz="1600" b="1" dirty="0"/>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a:r>
                        <a:rPr lang="fr-FR" sz="1600" b="1" dirty="0" smtClean="0"/>
                        <a:t>1</a:t>
                      </a:r>
                      <a:endParaRPr lang="fr-FR" sz="1600" b="1" dirty="0"/>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9FFCC"/>
                    </a:solidFill>
                  </a:tcPr>
                </a:tc>
                <a:tc>
                  <a:txBody>
                    <a:bodyPr/>
                    <a:lstStyle/>
                    <a:p>
                      <a:pPr algn="ctr"/>
                      <a:r>
                        <a:rPr lang="fr-FR" sz="1600" b="1" dirty="0" smtClean="0"/>
                        <a:t>1</a:t>
                      </a: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9FFCC"/>
                    </a:solidFill>
                  </a:tcPr>
                </a:tc>
                <a:tc>
                  <a:txBody>
                    <a:bodyPr/>
                    <a:lstStyle/>
                    <a:p>
                      <a:pPr algn="ctr"/>
                      <a:r>
                        <a:rPr lang="fr-FR" sz="1600" b="1" dirty="0" smtClean="0"/>
                        <a:t>0</a:t>
                      </a: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9FFCC"/>
                    </a:solidFill>
                  </a:tcPr>
                </a:tc>
                <a:tc>
                  <a:txBody>
                    <a:bodyPr/>
                    <a:lstStyle/>
                    <a:p>
                      <a:pPr algn="ctr"/>
                      <a:r>
                        <a:rPr lang="fr-FR" sz="1600" b="1" dirty="0" smtClean="0"/>
                        <a:t>0</a:t>
                      </a:r>
                      <a:endParaRPr lang="fr-FR" sz="1600" b="1" dirty="0"/>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9FFCC"/>
                    </a:solidFill>
                  </a:tcPr>
                </a:tc>
                <a:tc>
                  <a:txBody>
                    <a:bodyPr/>
                    <a:lstStyle/>
                    <a:p>
                      <a:pPr algn="ctr"/>
                      <a:r>
                        <a:rPr lang="fr-FR" sz="1600" b="1" dirty="0" smtClean="0"/>
                        <a:t>1</a:t>
                      </a:r>
                      <a:endParaRPr lang="fr-FR" sz="1600" b="1" dirty="0"/>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9FFCC"/>
                    </a:solidFill>
                  </a:tcPr>
                </a:tc>
                <a:tc>
                  <a:txBody>
                    <a:bodyPr/>
                    <a:lstStyle/>
                    <a:p>
                      <a:pPr algn="ctr"/>
                      <a:r>
                        <a:rPr lang="fr-FR" sz="1600" b="1" dirty="0" smtClean="0"/>
                        <a:t>0</a:t>
                      </a: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9FFCC"/>
                    </a:solidFill>
                  </a:tcPr>
                </a:tc>
                <a:tc>
                  <a:txBody>
                    <a:bodyPr/>
                    <a:lstStyle/>
                    <a:p>
                      <a:pPr algn="ctr"/>
                      <a:r>
                        <a:rPr lang="fr-FR" sz="1600" b="1" dirty="0" smtClean="0"/>
                        <a:t>1</a:t>
                      </a: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9FFCC"/>
                    </a:solidFill>
                  </a:tcPr>
                </a:tc>
                <a:tc>
                  <a:txBody>
                    <a:bodyPr/>
                    <a:lstStyle/>
                    <a:p>
                      <a:pPr algn="ctr"/>
                      <a:r>
                        <a:rPr lang="fr-FR" sz="1600" b="1" dirty="0" smtClean="0"/>
                        <a:t>0</a:t>
                      </a:r>
                      <a:endParaRPr lang="fr-FR" sz="1600" b="1" dirty="0"/>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99FFCC"/>
                    </a:solidFill>
                  </a:tcPr>
                </a:tc>
              </a:tr>
              <a:tr h="370840">
                <a:tc gridSpan="2">
                  <a:txBody>
                    <a:bodyPr/>
                    <a:lstStyle/>
                    <a:p>
                      <a:pPr algn="ctr"/>
                      <a:endParaRPr lang="fr-FR" sz="1600" b="1"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hMerge="1">
                  <a:txBody>
                    <a:bodyPr/>
                    <a:lstStyle/>
                    <a:p>
                      <a:pPr algn="ctr"/>
                      <a:endParaRPr lang="fr-FR" sz="1600" b="1" dirty="0"/>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gridSpan="4">
                  <a:txBody>
                    <a:bodyPr/>
                    <a:lstStyle/>
                    <a:p>
                      <a:pPr algn="ctr"/>
                      <a:r>
                        <a:rPr lang="fr-FR" sz="1600" b="1" dirty="0" smtClean="0">
                          <a:solidFill>
                            <a:schemeClr val="tx1">
                              <a:lumMod val="75000"/>
                              <a:lumOff val="25000"/>
                            </a:schemeClr>
                          </a:solidFill>
                        </a:rPr>
                        <a:t>Quartet</a:t>
                      </a:r>
                      <a:r>
                        <a:rPr lang="fr-FR" sz="1600" b="1" baseline="0" dirty="0" smtClean="0">
                          <a:solidFill>
                            <a:schemeClr val="tx1">
                              <a:lumMod val="75000"/>
                              <a:lumOff val="25000"/>
                            </a:schemeClr>
                          </a:solidFill>
                        </a:rPr>
                        <a:t> 1</a:t>
                      </a:r>
                      <a:endParaRPr lang="fr-FR" sz="1600" b="1" dirty="0">
                        <a:solidFill>
                          <a:schemeClr val="tx1">
                            <a:lumMod val="75000"/>
                            <a:lumOff val="25000"/>
                          </a:schemeClr>
                        </a:solidFill>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hMerge="1">
                  <a:txBody>
                    <a:bodyPr/>
                    <a:lstStyle/>
                    <a:p>
                      <a:pPr algn="ct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b="1" dirty="0" smtClean="0">
                          <a:solidFill>
                            <a:schemeClr val="tx1">
                              <a:lumMod val="75000"/>
                              <a:lumOff val="25000"/>
                            </a:schemeClr>
                          </a:solidFill>
                        </a:rPr>
                        <a:t>Quartet</a:t>
                      </a:r>
                      <a:r>
                        <a:rPr lang="fr-FR" sz="1600" b="1" baseline="0" dirty="0" smtClean="0">
                          <a:solidFill>
                            <a:schemeClr val="tx1">
                              <a:lumMod val="75000"/>
                              <a:lumOff val="25000"/>
                            </a:schemeClr>
                          </a:solidFill>
                        </a:rPr>
                        <a:t> 2</a:t>
                      </a:r>
                      <a:endParaRPr lang="fr-FR" sz="1600" b="1" dirty="0">
                        <a:solidFill>
                          <a:schemeClr val="tx1">
                            <a:lumMod val="75000"/>
                            <a:lumOff val="25000"/>
                          </a:schemeClr>
                        </a:solidFill>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hMerge="1">
                  <a:txBody>
                    <a:bodyPr/>
                    <a:lstStyle/>
                    <a:p>
                      <a:pPr algn="ct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b="1" dirty="0" smtClean="0">
                          <a:solidFill>
                            <a:schemeClr val="tx1">
                              <a:lumMod val="75000"/>
                              <a:lumOff val="25000"/>
                            </a:schemeClr>
                          </a:solidFill>
                        </a:rPr>
                        <a:t>Quartet 3</a:t>
                      </a:r>
                      <a:endParaRPr lang="fr-FR" sz="1600" b="1" dirty="0">
                        <a:solidFill>
                          <a:schemeClr val="tx1">
                            <a:lumMod val="75000"/>
                            <a:lumOff val="25000"/>
                          </a:schemeClr>
                        </a:solidFill>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hMerge="1">
                  <a:txBody>
                    <a:bodyPr/>
                    <a:lstStyle/>
                    <a:p>
                      <a:pPr algn="ct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b="1" dirty="0" smtClean="0">
                          <a:solidFill>
                            <a:schemeClr val="tx1">
                              <a:lumMod val="75000"/>
                              <a:lumOff val="25000"/>
                            </a:schemeClr>
                          </a:solidFill>
                        </a:rPr>
                        <a:t>Quartet</a:t>
                      </a:r>
                      <a:r>
                        <a:rPr lang="fr-FR" sz="1600" b="1" baseline="0" dirty="0" smtClean="0">
                          <a:solidFill>
                            <a:schemeClr val="tx1">
                              <a:lumMod val="75000"/>
                              <a:lumOff val="25000"/>
                            </a:schemeClr>
                          </a:solidFill>
                        </a:rPr>
                        <a:t> 4</a:t>
                      </a:r>
                      <a:endParaRPr lang="fr-FR" sz="1600" b="1" dirty="0">
                        <a:solidFill>
                          <a:schemeClr val="tx1">
                            <a:lumMod val="75000"/>
                            <a:lumOff val="25000"/>
                          </a:schemeClr>
                        </a:solidFill>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hMerge="1">
                  <a:txBody>
                    <a:bodyPr/>
                    <a:lstStyle/>
                    <a:p>
                      <a:pPr algn="ct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fr-FR"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20" name="ZoneTexte 19"/>
          <p:cNvSpPr txBox="1"/>
          <p:nvPr/>
        </p:nvSpPr>
        <p:spPr>
          <a:xfrm>
            <a:off x="611560" y="4869160"/>
            <a:ext cx="6120680" cy="769441"/>
          </a:xfrm>
          <a:prstGeom prst="rect">
            <a:avLst/>
          </a:prstGeom>
          <a:noFill/>
        </p:spPr>
        <p:txBody>
          <a:bodyPr wrap="square" rtlCol="0">
            <a:spAutoFit/>
          </a:bodyPr>
          <a:lstStyle/>
          <a:p>
            <a:r>
              <a:rPr lang="fr-FR" b="1" dirty="0" smtClean="0">
                <a:solidFill>
                  <a:srgbClr val="FF0000"/>
                </a:solidFill>
              </a:rPr>
              <a:t>30 01 </a:t>
            </a:r>
            <a:r>
              <a:rPr lang="fr-FR" b="1" dirty="0" smtClean="0">
                <a:solidFill>
                  <a:schemeClr val="tx1">
                    <a:lumMod val="75000"/>
                    <a:lumOff val="25000"/>
                  </a:schemeClr>
                </a:solidFill>
                <a:sym typeface="Wingdings"/>
              </a:rPr>
              <a:t> (4+2).(0).(1)  06.0.0001 ou </a:t>
            </a:r>
            <a:r>
              <a:rPr lang="fr-FR" sz="2200" b="1" dirty="0" smtClean="0">
                <a:solidFill>
                  <a:srgbClr val="FF0000"/>
                </a:solidFill>
                <a:sym typeface="Wingdings"/>
              </a:rPr>
              <a:t>6.0.1</a:t>
            </a:r>
          </a:p>
          <a:p>
            <a:r>
              <a:rPr lang="fr-FR" b="1" dirty="0" smtClean="0">
                <a:solidFill>
                  <a:srgbClr val="FF0000"/>
                </a:solidFill>
              </a:rPr>
              <a:t>30 CA </a:t>
            </a:r>
            <a:r>
              <a:rPr lang="fr-FR" b="1" dirty="0" smtClean="0">
                <a:solidFill>
                  <a:schemeClr val="tx1">
                    <a:lumMod val="75000"/>
                    <a:lumOff val="25000"/>
                  </a:schemeClr>
                </a:solidFill>
                <a:sym typeface="Wingdings"/>
              </a:rPr>
              <a:t> (4+2). (0).((2+8+64+128)  06.0.0202 ou </a:t>
            </a:r>
            <a:r>
              <a:rPr lang="fr-FR" sz="2200" b="1" dirty="0" smtClean="0">
                <a:solidFill>
                  <a:srgbClr val="FF0000"/>
                </a:solidFill>
                <a:sym typeface="Wingdings"/>
              </a:rPr>
              <a:t>6.0.202</a:t>
            </a:r>
            <a:endParaRPr lang="fr-FR" sz="2200" b="1" dirty="0">
              <a:solidFill>
                <a:srgbClr val="FF0000"/>
              </a:solidFill>
            </a:endParaRPr>
          </a:p>
        </p:txBody>
      </p:sp>
      <p:sp>
        <p:nvSpPr>
          <p:cNvPr id="21" name="ZoneTexte 20"/>
          <p:cNvSpPr txBox="1"/>
          <p:nvPr/>
        </p:nvSpPr>
        <p:spPr>
          <a:xfrm>
            <a:off x="539552" y="2276872"/>
            <a:ext cx="5472608" cy="369332"/>
          </a:xfrm>
          <a:prstGeom prst="rect">
            <a:avLst/>
          </a:prstGeom>
          <a:noFill/>
        </p:spPr>
        <p:txBody>
          <a:bodyPr wrap="square" rtlCol="0">
            <a:spAutoFit/>
          </a:bodyPr>
          <a:lstStyle/>
          <a:p>
            <a:r>
              <a:rPr lang="fr-FR" b="1" dirty="0" smtClean="0">
                <a:solidFill>
                  <a:schemeClr val="tx1">
                    <a:lumMod val="75000"/>
                    <a:lumOff val="25000"/>
                  </a:schemeClr>
                </a:solidFill>
              </a:rPr>
              <a:t>Sur trois niveaux :</a:t>
            </a:r>
            <a:endParaRPr lang="fr-FR" sz="2200" b="1" dirty="0">
              <a:solidFill>
                <a:schemeClr val="tx1">
                  <a:lumMod val="75000"/>
                  <a:lumOff val="2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53" presetClass="entr" presetSubtype="0" fill="hold"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1000" fill="hold"/>
                                        <p:tgtEl>
                                          <p:spTgt spid="19"/>
                                        </p:tgtEl>
                                        <p:attrNameLst>
                                          <p:attrName>ppt_w</p:attrName>
                                        </p:attrNameLst>
                                      </p:cBhvr>
                                      <p:tavLst>
                                        <p:tav tm="0">
                                          <p:val>
                                            <p:fltVal val="0"/>
                                          </p:val>
                                        </p:tav>
                                        <p:tav tm="100000">
                                          <p:val>
                                            <p:strVal val="#ppt_w"/>
                                          </p:val>
                                        </p:tav>
                                      </p:tavLst>
                                    </p:anim>
                                    <p:anim calcmode="lin" valueType="num">
                                      <p:cBhvr>
                                        <p:cTn id="13" dur="1000" fill="hold"/>
                                        <p:tgtEl>
                                          <p:spTgt spid="19"/>
                                        </p:tgtEl>
                                        <p:attrNameLst>
                                          <p:attrName>ppt_h</p:attrName>
                                        </p:attrNameLst>
                                      </p:cBhvr>
                                      <p:tavLst>
                                        <p:tav tm="0">
                                          <p:val>
                                            <p:fltVal val="0"/>
                                          </p:val>
                                        </p:tav>
                                        <p:tav tm="100000">
                                          <p:val>
                                            <p:strVal val="#ppt_h"/>
                                          </p:val>
                                        </p:tav>
                                      </p:tavLst>
                                    </p:anim>
                                    <p:animEffect transition="in" filter="fade">
                                      <p:cBhvr>
                                        <p:cTn id="14" dur="10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34" presetClass="entr" presetSubtype="0" fill="hold" nodeType="clickEffect">
                                  <p:stCondLst>
                                    <p:cond delay="0"/>
                                  </p:stCondLst>
                                  <p:childTnLst>
                                    <p:set>
                                      <p:cBhvr>
                                        <p:cTn id="18" dur="1" fill="hold">
                                          <p:stCondLst>
                                            <p:cond delay="0"/>
                                          </p:stCondLst>
                                        </p:cTn>
                                        <p:tgtEl>
                                          <p:spTgt spid="20">
                                            <p:txEl>
                                              <p:pRg st="0" end="0"/>
                                            </p:txEl>
                                          </p:spTgt>
                                        </p:tgtEl>
                                        <p:attrNameLst>
                                          <p:attrName>style.visibility</p:attrName>
                                        </p:attrNameLst>
                                      </p:cBhvr>
                                      <p:to>
                                        <p:strVal val="visible"/>
                                      </p:to>
                                    </p:set>
                                    <p:anim from="(-#ppt_w/2)" to="(#ppt_x)" calcmode="lin" valueType="num">
                                      <p:cBhvr>
                                        <p:cTn id="19" dur="600" fill="hold">
                                          <p:stCondLst>
                                            <p:cond delay="0"/>
                                          </p:stCondLst>
                                        </p:cTn>
                                        <p:tgtEl>
                                          <p:spTgt spid="20">
                                            <p:txEl>
                                              <p:pRg st="0" end="0"/>
                                            </p:txEl>
                                          </p:spTgt>
                                        </p:tgtEl>
                                        <p:attrNameLst>
                                          <p:attrName>ppt_x</p:attrName>
                                        </p:attrNameLst>
                                      </p:cBhvr>
                                    </p:anim>
                                    <p:anim from="0" to="-1.0" calcmode="lin" valueType="num">
                                      <p:cBhvr>
                                        <p:cTn id="20" dur="200" decel="50000" autoRev="1" fill="hold">
                                          <p:stCondLst>
                                            <p:cond delay="600"/>
                                          </p:stCondLst>
                                        </p:cTn>
                                        <p:tgtEl>
                                          <p:spTgt spid="20">
                                            <p:txEl>
                                              <p:pRg st="0" end="0"/>
                                            </p:txEl>
                                          </p:spTgt>
                                        </p:tgtEl>
                                        <p:attrNameLst>
                                          <p:attrName>xshear</p:attrName>
                                        </p:attrNameLst>
                                      </p:cBhvr>
                                    </p:anim>
                                    <p:animScale>
                                      <p:cBhvr>
                                        <p:cTn id="21" dur="200" decel="100000" autoRev="1" fill="hold">
                                          <p:stCondLst>
                                            <p:cond delay="600"/>
                                          </p:stCondLst>
                                        </p:cTn>
                                        <p:tgtEl>
                                          <p:spTgt spid="20">
                                            <p:txEl>
                                              <p:pRg st="0" end="0"/>
                                            </p:txEl>
                                          </p:spTgt>
                                        </p:tgtEl>
                                      </p:cBhvr>
                                      <p:from x="100000" y="100000"/>
                                      <p:to x="80000" y="100000"/>
                                    </p:animScale>
                                    <p:anim by="(#ppt_h/3+#ppt_w*0.1)" calcmode="lin" valueType="num">
                                      <p:cBhvr additive="sum">
                                        <p:cTn id="22" dur="200" decel="100000" autoRev="1" fill="hold">
                                          <p:stCondLst>
                                            <p:cond delay="600"/>
                                          </p:stCondLst>
                                        </p:cTn>
                                        <p:tgtEl>
                                          <p:spTgt spid="20">
                                            <p:txEl>
                                              <p:pRg st="0" end="0"/>
                                            </p:txEl>
                                          </p:spTgt>
                                        </p:tgtEl>
                                        <p:attrNameLst>
                                          <p:attrName>ppt_x</p:attrName>
                                        </p:attrNameLst>
                                      </p:cBhvr>
                                    </p:anim>
                                  </p:childTnLst>
                                </p:cTn>
                              </p:par>
                            </p:childTnLst>
                          </p:cTn>
                        </p:par>
                      </p:childTnLst>
                    </p:cTn>
                  </p:par>
                  <p:par>
                    <p:cTn id="23" fill="hold">
                      <p:stCondLst>
                        <p:cond delay="indefinite"/>
                      </p:stCondLst>
                      <p:childTnLst>
                        <p:par>
                          <p:cTn id="24" fill="hold">
                            <p:stCondLst>
                              <p:cond delay="0"/>
                            </p:stCondLst>
                            <p:childTnLst>
                              <p:par>
                                <p:cTn id="25" presetID="34" presetClass="entr" presetSubtype="0" fill="hold" nodeType="clickEffect">
                                  <p:stCondLst>
                                    <p:cond delay="0"/>
                                  </p:stCondLst>
                                  <p:childTnLst>
                                    <p:set>
                                      <p:cBhvr>
                                        <p:cTn id="26" dur="1" fill="hold">
                                          <p:stCondLst>
                                            <p:cond delay="0"/>
                                          </p:stCondLst>
                                        </p:cTn>
                                        <p:tgtEl>
                                          <p:spTgt spid="20">
                                            <p:txEl>
                                              <p:pRg st="1" end="1"/>
                                            </p:txEl>
                                          </p:spTgt>
                                        </p:tgtEl>
                                        <p:attrNameLst>
                                          <p:attrName>style.visibility</p:attrName>
                                        </p:attrNameLst>
                                      </p:cBhvr>
                                      <p:to>
                                        <p:strVal val="visible"/>
                                      </p:to>
                                    </p:set>
                                    <p:anim from="(-#ppt_w/2)" to="(#ppt_x)" calcmode="lin" valueType="num">
                                      <p:cBhvr>
                                        <p:cTn id="27" dur="600" fill="hold">
                                          <p:stCondLst>
                                            <p:cond delay="0"/>
                                          </p:stCondLst>
                                        </p:cTn>
                                        <p:tgtEl>
                                          <p:spTgt spid="20">
                                            <p:txEl>
                                              <p:pRg st="1" end="1"/>
                                            </p:txEl>
                                          </p:spTgt>
                                        </p:tgtEl>
                                        <p:attrNameLst>
                                          <p:attrName>ppt_x</p:attrName>
                                        </p:attrNameLst>
                                      </p:cBhvr>
                                    </p:anim>
                                    <p:anim from="0" to="-1.0" calcmode="lin" valueType="num">
                                      <p:cBhvr>
                                        <p:cTn id="28" dur="200" decel="50000" autoRev="1" fill="hold">
                                          <p:stCondLst>
                                            <p:cond delay="600"/>
                                          </p:stCondLst>
                                        </p:cTn>
                                        <p:tgtEl>
                                          <p:spTgt spid="20">
                                            <p:txEl>
                                              <p:pRg st="1" end="1"/>
                                            </p:txEl>
                                          </p:spTgt>
                                        </p:tgtEl>
                                        <p:attrNameLst>
                                          <p:attrName>xshear</p:attrName>
                                        </p:attrNameLst>
                                      </p:cBhvr>
                                    </p:anim>
                                    <p:animScale>
                                      <p:cBhvr>
                                        <p:cTn id="29" dur="200" decel="100000" autoRev="1" fill="hold">
                                          <p:stCondLst>
                                            <p:cond delay="600"/>
                                          </p:stCondLst>
                                        </p:cTn>
                                        <p:tgtEl>
                                          <p:spTgt spid="20">
                                            <p:txEl>
                                              <p:pRg st="1" end="1"/>
                                            </p:txEl>
                                          </p:spTgt>
                                        </p:tgtEl>
                                      </p:cBhvr>
                                      <p:from x="100000" y="100000"/>
                                      <p:to x="80000" y="100000"/>
                                    </p:animScale>
                                    <p:anim by="(#ppt_h/3+#ppt_w*0.1)" calcmode="lin" valueType="num">
                                      <p:cBhvr additive="sum">
                                        <p:cTn id="30" dur="200" decel="100000" autoRev="1" fill="hold">
                                          <p:stCondLst>
                                            <p:cond delay="600"/>
                                          </p:stCondLst>
                                        </p:cTn>
                                        <p:tgtEl>
                                          <p:spTgt spid="20">
                                            <p:txEl>
                                              <p:pRg st="1" end="1"/>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107504" y="188640"/>
            <a:ext cx="3312368" cy="369332"/>
          </a:xfrm>
          <a:prstGeom prst="rect">
            <a:avLst/>
          </a:prstGeom>
          <a:noFill/>
        </p:spPr>
        <p:txBody>
          <a:bodyPr wrap="square" rtlCol="0">
            <a:spAutoFit/>
          </a:bodyPr>
          <a:lstStyle/>
          <a:p>
            <a:r>
              <a:rPr lang="fr-FR" b="1" dirty="0" smtClean="0">
                <a:solidFill>
                  <a:srgbClr val="00B050"/>
                </a:solidFill>
                <a:latin typeface="Arial" pitchFamily="34" charset="0"/>
                <a:cs typeface="Arial" pitchFamily="34" charset="0"/>
              </a:rPr>
              <a:t>9/ </a:t>
            </a:r>
            <a:r>
              <a:rPr lang="fr-FR" b="1" u="sng" dirty="0" smtClean="0">
                <a:solidFill>
                  <a:srgbClr val="00B050"/>
                </a:solidFill>
                <a:latin typeface="Arial" pitchFamily="34" charset="0"/>
                <a:cs typeface="Arial" pitchFamily="34" charset="0"/>
              </a:rPr>
              <a:t>Le télégramme KNX</a:t>
            </a:r>
            <a:r>
              <a:rPr lang="fr-FR" b="1" dirty="0" smtClean="0">
                <a:solidFill>
                  <a:srgbClr val="00B050"/>
                </a:solidFill>
                <a:latin typeface="Arial" pitchFamily="34" charset="0"/>
                <a:cs typeface="Arial" pitchFamily="34" charset="0"/>
              </a:rPr>
              <a:t>:</a:t>
            </a:r>
            <a:endParaRPr lang="fr-FR" b="1" dirty="0">
              <a:solidFill>
                <a:srgbClr val="00B050"/>
              </a:solidFill>
              <a:latin typeface="Arial" pitchFamily="34" charset="0"/>
              <a:cs typeface="Arial" pitchFamily="34" charset="0"/>
            </a:endParaRPr>
          </a:p>
        </p:txBody>
      </p:sp>
      <p:sp>
        <p:nvSpPr>
          <p:cNvPr id="3" name="Espace réservé du numéro de diapositive 2"/>
          <p:cNvSpPr>
            <a:spLocks noGrp="1"/>
          </p:cNvSpPr>
          <p:nvPr>
            <p:ph type="sldNum" sz="quarter" idx="4294967295"/>
          </p:nvPr>
        </p:nvSpPr>
        <p:spPr>
          <a:xfrm>
            <a:off x="8639944" y="6492875"/>
            <a:ext cx="504056" cy="365125"/>
          </a:xfrm>
        </p:spPr>
        <p:txBody>
          <a:bodyPr/>
          <a:lstStyle/>
          <a:p>
            <a:fld id="{FC5AF07A-2128-4901-9549-20CA33A2CA02}" type="slidenum">
              <a:rPr lang="fr-FR" b="1" smtClean="0">
                <a:solidFill>
                  <a:schemeClr val="tx2"/>
                </a:solidFill>
                <a:cs typeface="Aharoni" pitchFamily="2" charset="-79"/>
              </a:rPr>
              <a:pPr/>
              <a:t>24</a:t>
            </a:fld>
            <a:endParaRPr lang="fr-FR" b="1" dirty="0">
              <a:solidFill>
                <a:schemeClr val="tx2"/>
              </a:solidFill>
              <a:cs typeface="Aharoni" pitchFamily="2" charset="-79"/>
            </a:endParaRPr>
          </a:p>
        </p:txBody>
      </p:sp>
      <p:sp>
        <p:nvSpPr>
          <p:cNvPr id="16" name="ZoneTexte 15"/>
          <p:cNvSpPr txBox="1"/>
          <p:nvPr/>
        </p:nvSpPr>
        <p:spPr>
          <a:xfrm>
            <a:off x="467544" y="1844824"/>
            <a:ext cx="3816424" cy="369332"/>
          </a:xfrm>
          <a:prstGeom prst="rect">
            <a:avLst/>
          </a:prstGeom>
          <a:noFill/>
        </p:spPr>
        <p:txBody>
          <a:bodyPr wrap="square" rtlCol="0">
            <a:spAutoFit/>
          </a:bodyPr>
          <a:lstStyle/>
          <a:p>
            <a:pPr>
              <a:buFont typeface="Wingdings" pitchFamily="2" charset="2"/>
              <a:buChar char="ü"/>
            </a:pPr>
            <a:r>
              <a:rPr lang="fr-FR" b="1" dirty="0" smtClean="0">
                <a:solidFill>
                  <a:srgbClr val="FF0000"/>
                </a:solidFill>
                <a:latin typeface="Arial" pitchFamily="34" charset="0"/>
                <a:cs typeface="Arial" pitchFamily="34" charset="0"/>
              </a:rPr>
              <a:t> </a:t>
            </a:r>
            <a:r>
              <a:rPr lang="fr-FR" b="1" i="1" u="sng" dirty="0" smtClean="0">
                <a:solidFill>
                  <a:srgbClr val="FF0000"/>
                </a:solidFill>
                <a:latin typeface="Arial" pitchFamily="34" charset="0"/>
                <a:cs typeface="Arial" pitchFamily="34" charset="0"/>
              </a:rPr>
              <a:t>Le sixième octet:</a:t>
            </a:r>
            <a:endParaRPr lang="fr-FR" b="1" i="1" u="sng" dirty="0">
              <a:solidFill>
                <a:srgbClr val="FF0000"/>
              </a:solidFill>
              <a:latin typeface="Arial" pitchFamily="34" charset="0"/>
              <a:cs typeface="Arial" pitchFamily="34" charset="0"/>
            </a:endParaRPr>
          </a:p>
        </p:txBody>
      </p:sp>
      <p:sp>
        <p:nvSpPr>
          <p:cNvPr id="17" name="ZoneTexte 16"/>
          <p:cNvSpPr txBox="1"/>
          <p:nvPr/>
        </p:nvSpPr>
        <p:spPr>
          <a:xfrm>
            <a:off x="467544" y="620688"/>
            <a:ext cx="3816424" cy="369332"/>
          </a:xfrm>
          <a:prstGeom prst="rect">
            <a:avLst/>
          </a:prstGeom>
          <a:noFill/>
        </p:spPr>
        <p:txBody>
          <a:bodyPr wrap="square" rtlCol="0">
            <a:spAutoFit/>
          </a:bodyPr>
          <a:lstStyle/>
          <a:p>
            <a:r>
              <a:rPr lang="fr-FR" b="1" dirty="0" smtClean="0">
                <a:solidFill>
                  <a:srgbClr val="0070C0"/>
                </a:solidFill>
                <a:latin typeface="Arial" pitchFamily="34" charset="0"/>
                <a:cs typeface="Arial" pitchFamily="34" charset="0"/>
              </a:rPr>
              <a:t>9.2/ </a:t>
            </a:r>
            <a:r>
              <a:rPr lang="fr-FR" b="1" u="sng" dirty="0" smtClean="0">
                <a:solidFill>
                  <a:srgbClr val="0070C0"/>
                </a:solidFill>
                <a:latin typeface="Arial" pitchFamily="34" charset="0"/>
                <a:cs typeface="Arial" pitchFamily="34" charset="0"/>
              </a:rPr>
              <a:t>Analyse d’un télégramme</a:t>
            </a:r>
            <a:r>
              <a:rPr lang="fr-FR" b="1" dirty="0" smtClean="0">
                <a:solidFill>
                  <a:srgbClr val="0070C0"/>
                </a:solidFill>
                <a:latin typeface="Arial" pitchFamily="34" charset="0"/>
                <a:cs typeface="Arial" pitchFamily="34" charset="0"/>
              </a:rPr>
              <a:t>:</a:t>
            </a:r>
            <a:endParaRPr lang="fr-FR" b="1" dirty="0">
              <a:solidFill>
                <a:srgbClr val="0070C0"/>
              </a:solidFill>
              <a:latin typeface="Arial" pitchFamily="34" charset="0"/>
              <a:cs typeface="Arial" pitchFamily="34" charset="0"/>
            </a:endParaRPr>
          </a:p>
        </p:txBody>
      </p:sp>
      <p:sp>
        <p:nvSpPr>
          <p:cNvPr id="18" name="Rectangle 17"/>
          <p:cNvSpPr/>
          <p:nvPr/>
        </p:nvSpPr>
        <p:spPr>
          <a:xfrm>
            <a:off x="1619672" y="980728"/>
            <a:ext cx="4015843" cy="830997"/>
          </a:xfrm>
          <a:prstGeom prst="rect">
            <a:avLst/>
          </a:prstGeom>
        </p:spPr>
        <p:txBody>
          <a:bodyPr wrap="none">
            <a:spAutoFit/>
          </a:bodyPr>
          <a:lstStyle/>
          <a:p>
            <a:r>
              <a:rPr lang="pt-BR" sz="2400" b="1" dirty="0" smtClean="0"/>
              <a:t>BC 10 0B 30 01 </a:t>
            </a:r>
            <a:r>
              <a:rPr lang="pt-BR" sz="2400" b="1" dirty="0" smtClean="0">
                <a:solidFill>
                  <a:srgbClr val="FF0000"/>
                </a:solidFill>
              </a:rPr>
              <a:t>E1</a:t>
            </a:r>
            <a:r>
              <a:rPr lang="pt-BR" sz="2400" b="1" dirty="0" smtClean="0">
                <a:solidFill>
                  <a:schemeClr val="tx1">
                    <a:lumMod val="75000"/>
                    <a:lumOff val="25000"/>
                  </a:schemeClr>
                </a:solidFill>
              </a:rPr>
              <a:t> </a:t>
            </a:r>
            <a:r>
              <a:rPr lang="pt-BR" sz="2400" b="1" dirty="0" smtClean="0"/>
              <a:t>00 80 08 CC</a:t>
            </a:r>
          </a:p>
          <a:p>
            <a:r>
              <a:rPr lang="pt-BR" sz="2400" b="1" dirty="0" smtClean="0"/>
              <a:t>BC 10 03 30 CA </a:t>
            </a:r>
            <a:r>
              <a:rPr lang="pt-BR" sz="2400" b="1" dirty="0" smtClean="0">
                <a:solidFill>
                  <a:srgbClr val="FF0000"/>
                </a:solidFill>
              </a:rPr>
              <a:t>E1</a:t>
            </a:r>
            <a:r>
              <a:rPr lang="pt-BR" sz="2400" b="1" dirty="0" smtClean="0">
                <a:solidFill>
                  <a:schemeClr val="tx1">
                    <a:lumMod val="75000"/>
                    <a:lumOff val="25000"/>
                  </a:schemeClr>
                </a:solidFill>
              </a:rPr>
              <a:t> </a:t>
            </a:r>
            <a:r>
              <a:rPr lang="pt-BR" sz="2400" b="1" dirty="0" smtClean="0"/>
              <a:t>00 80 CB CC</a:t>
            </a:r>
          </a:p>
        </p:txBody>
      </p:sp>
      <p:graphicFrame>
        <p:nvGraphicFramePr>
          <p:cNvPr id="10" name="Tableau 9"/>
          <p:cNvGraphicFramePr>
            <a:graphicFrameLocks noGrp="1"/>
          </p:cNvGraphicFramePr>
          <p:nvPr/>
        </p:nvGraphicFramePr>
        <p:xfrm>
          <a:off x="3419872" y="2636912"/>
          <a:ext cx="2736304" cy="365760"/>
        </p:xfrm>
        <a:graphic>
          <a:graphicData uri="http://schemas.openxmlformats.org/drawingml/2006/table">
            <a:tbl>
              <a:tblPr firstRow="1" bandRow="1">
                <a:tableStyleId>{5C22544A-7EE6-4342-B048-85BDC9FD1C3A}</a:tableStyleId>
              </a:tblPr>
              <a:tblGrid>
                <a:gridCol w="342038"/>
                <a:gridCol w="342038"/>
                <a:gridCol w="342038"/>
                <a:gridCol w="342038"/>
                <a:gridCol w="342038"/>
                <a:gridCol w="342038"/>
                <a:gridCol w="342038"/>
                <a:gridCol w="342038"/>
              </a:tblGrid>
              <a:tr h="360040">
                <a:tc>
                  <a:txBody>
                    <a:bodyPr/>
                    <a:lstStyle/>
                    <a:p>
                      <a:r>
                        <a:rPr lang="fr-FR" dirty="0" smtClean="0">
                          <a:solidFill>
                            <a:schemeClr val="tx1"/>
                          </a:solidFill>
                        </a:rPr>
                        <a:t>1</a:t>
                      </a:r>
                      <a:endParaRPr lang="fr-F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r>
                        <a:rPr lang="fr-FR" dirty="0" smtClean="0">
                          <a:solidFill>
                            <a:schemeClr val="tx1"/>
                          </a:solidFill>
                        </a:rPr>
                        <a:t>1</a:t>
                      </a:r>
                      <a:endParaRPr lang="fr-F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fr-FR" dirty="0" smtClean="0">
                          <a:solidFill>
                            <a:schemeClr val="tx1"/>
                          </a:solidFill>
                        </a:rPr>
                        <a:t>1</a:t>
                      </a:r>
                      <a:endParaRPr lang="fr-F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fr-FR" b="1" dirty="0" smtClean="0">
                          <a:solidFill>
                            <a:schemeClr val="tx1"/>
                          </a:solidFill>
                        </a:rPr>
                        <a:t>0</a:t>
                      </a:r>
                      <a:endParaRPr lang="fr-FR"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fr-FR" b="1" dirty="0" smtClean="0">
                          <a:solidFill>
                            <a:schemeClr val="tx1"/>
                          </a:solidFill>
                        </a:rPr>
                        <a:t>0</a:t>
                      </a:r>
                      <a:endParaRPr lang="fr-FR"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fr-FR" dirty="0" smtClean="0">
                          <a:solidFill>
                            <a:schemeClr val="tx1"/>
                          </a:solidFill>
                        </a:rPr>
                        <a:t>0</a:t>
                      </a:r>
                      <a:endParaRPr lang="fr-F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fr-FR" dirty="0" smtClean="0">
                          <a:solidFill>
                            <a:schemeClr val="tx1"/>
                          </a:solidFill>
                        </a:rPr>
                        <a:t>0</a:t>
                      </a:r>
                      <a:endParaRPr lang="fr-F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fr-FR" dirty="0" smtClean="0">
                          <a:solidFill>
                            <a:schemeClr val="tx1"/>
                          </a:solidFill>
                        </a:rPr>
                        <a:t>1</a:t>
                      </a:r>
                      <a:endParaRPr lang="fr-F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11" name="Rectangle 10"/>
          <p:cNvSpPr/>
          <p:nvPr/>
        </p:nvSpPr>
        <p:spPr>
          <a:xfrm>
            <a:off x="827584" y="2636912"/>
            <a:ext cx="2592288" cy="369332"/>
          </a:xfrm>
          <a:prstGeom prst="rect">
            <a:avLst/>
          </a:prstGeom>
        </p:spPr>
        <p:txBody>
          <a:bodyPr wrap="square">
            <a:spAutoFit/>
          </a:bodyPr>
          <a:lstStyle/>
          <a:p>
            <a:r>
              <a:rPr lang="fr-FR" b="1" dirty="0" smtClean="0">
                <a:solidFill>
                  <a:schemeClr val="tx1">
                    <a:lumMod val="75000"/>
                    <a:lumOff val="25000"/>
                  </a:schemeClr>
                </a:solidFill>
              </a:rPr>
              <a:t>L’octet E1 correspond à :</a:t>
            </a:r>
          </a:p>
        </p:txBody>
      </p:sp>
      <p:grpSp>
        <p:nvGrpSpPr>
          <p:cNvPr id="27" name="Groupe 26"/>
          <p:cNvGrpSpPr/>
          <p:nvPr/>
        </p:nvGrpSpPr>
        <p:grpSpPr>
          <a:xfrm>
            <a:off x="3419872" y="2060848"/>
            <a:ext cx="2736304" cy="576064"/>
            <a:chOff x="3419872" y="2060848"/>
            <a:chExt cx="2736304" cy="576064"/>
          </a:xfrm>
        </p:grpSpPr>
        <p:grpSp>
          <p:nvGrpSpPr>
            <p:cNvPr id="22" name="Groupe 21"/>
            <p:cNvGrpSpPr/>
            <p:nvPr/>
          </p:nvGrpSpPr>
          <p:grpSpPr>
            <a:xfrm rot="10800000">
              <a:off x="3419872" y="2420888"/>
              <a:ext cx="2736304" cy="216024"/>
              <a:chOff x="3419872" y="2996952"/>
              <a:chExt cx="2736304" cy="216024"/>
            </a:xfrm>
          </p:grpSpPr>
          <p:sp>
            <p:nvSpPr>
              <p:cNvPr id="13" name="Accolade ouvrante 12"/>
              <p:cNvSpPr/>
              <p:nvPr/>
            </p:nvSpPr>
            <p:spPr>
              <a:xfrm rot="16200000">
                <a:off x="3995936" y="2420888"/>
                <a:ext cx="216024" cy="1368152"/>
              </a:xfrm>
              <a:prstGeom prst="leftBrace">
                <a:avLst>
                  <a:gd name="adj1" fmla="val 29497"/>
                  <a:gd name="adj2" fmla="val 52089"/>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4" name="Accolade ouvrante 13"/>
              <p:cNvSpPr/>
              <p:nvPr/>
            </p:nvSpPr>
            <p:spPr>
              <a:xfrm rot="16200000">
                <a:off x="5364088" y="2420888"/>
                <a:ext cx="216024" cy="1368152"/>
              </a:xfrm>
              <a:prstGeom prst="leftBrace">
                <a:avLst>
                  <a:gd name="adj1" fmla="val 29497"/>
                  <a:gd name="adj2" fmla="val 52089"/>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grpSp>
        <p:sp>
          <p:nvSpPr>
            <p:cNvPr id="23" name="ZoneTexte 22"/>
            <p:cNvSpPr txBox="1"/>
            <p:nvPr/>
          </p:nvSpPr>
          <p:spPr>
            <a:xfrm>
              <a:off x="3923928" y="2060848"/>
              <a:ext cx="1728192" cy="369332"/>
            </a:xfrm>
            <a:prstGeom prst="rect">
              <a:avLst/>
            </a:prstGeom>
            <a:noFill/>
          </p:spPr>
          <p:txBody>
            <a:bodyPr wrap="square" rtlCol="0">
              <a:spAutoFit/>
            </a:bodyPr>
            <a:lstStyle/>
            <a:p>
              <a:r>
                <a:rPr lang="fr-FR" b="1" dirty="0" smtClean="0">
                  <a:solidFill>
                    <a:srgbClr val="FF0000"/>
                  </a:solidFill>
                </a:rPr>
                <a:t>E	         1</a:t>
              </a:r>
              <a:endParaRPr lang="fr-FR" b="1" dirty="0">
                <a:solidFill>
                  <a:srgbClr val="FF0000"/>
                </a:solidFill>
              </a:endParaRPr>
            </a:p>
          </p:txBody>
        </p:sp>
      </p:grpSp>
      <p:grpSp>
        <p:nvGrpSpPr>
          <p:cNvPr id="24" name="Groupe 23"/>
          <p:cNvGrpSpPr/>
          <p:nvPr/>
        </p:nvGrpSpPr>
        <p:grpSpPr>
          <a:xfrm>
            <a:off x="683568" y="2996952"/>
            <a:ext cx="7560840" cy="2016224"/>
            <a:chOff x="683568" y="2996952"/>
            <a:chExt cx="7560840" cy="2016224"/>
          </a:xfrm>
        </p:grpSpPr>
        <p:sp>
          <p:nvSpPr>
            <p:cNvPr id="28" name="Rectangle 27"/>
            <p:cNvSpPr/>
            <p:nvPr/>
          </p:nvSpPr>
          <p:spPr>
            <a:xfrm>
              <a:off x="683568" y="4077072"/>
              <a:ext cx="2952328" cy="936104"/>
            </a:xfrm>
            <a:prstGeom prst="rect">
              <a:avLst/>
            </a:prstGeom>
          </p:spPr>
          <p:txBody>
            <a:bodyPr wrap="square">
              <a:spAutoFit/>
            </a:bodyPr>
            <a:lstStyle/>
            <a:p>
              <a:r>
                <a:rPr lang="fr-FR" b="1" dirty="0" smtClean="0">
                  <a:solidFill>
                    <a:schemeClr val="tx1">
                      <a:lumMod val="75000"/>
                      <a:lumOff val="25000"/>
                    </a:schemeClr>
                  </a:solidFill>
                </a:rPr>
                <a:t>Le bit fort est à 1 : l’adresse du destinataire est donc une adresse de groupe</a:t>
              </a:r>
            </a:p>
          </p:txBody>
        </p:sp>
        <p:sp>
          <p:nvSpPr>
            <p:cNvPr id="29" name="Rectangle 28"/>
            <p:cNvSpPr/>
            <p:nvPr/>
          </p:nvSpPr>
          <p:spPr>
            <a:xfrm>
              <a:off x="5580112" y="3717032"/>
              <a:ext cx="2592288" cy="369332"/>
            </a:xfrm>
            <a:prstGeom prst="rect">
              <a:avLst/>
            </a:prstGeom>
          </p:spPr>
          <p:txBody>
            <a:bodyPr wrap="square">
              <a:spAutoFit/>
            </a:bodyPr>
            <a:lstStyle/>
            <a:p>
              <a:r>
                <a:rPr lang="fr-FR" b="1" dirty="0" smtClean="0">
                  <a:solidFill>
                    <a:schemeClr val="tx1">
                      <a:lumMod val="75000"/>
                      <a:lumOff val="25000"/>
                    </a:schemeClr>
                  </a:solidFill>
                </a:rPr>
                <a:t>Compteur de routage = 6</a:t>
              </a:r>
            </a:p>
          </p:txBody>
        </p:sp>
        <p:sp>
          <p:nvSpPr>
            <p:cNvPr id="30" name="Rectangle 29"/>
            <p:cNvSpPr/>
            <p:nvPr/>
          </p:nvSpPr>
          <p:spPr>
            <a:xfrm>
              <a:off x="5796136" y="3284984"/>
              <a:ext cx="2448272" cy="369332"/>
            </a:xfrm>
            <a:prstGeom prst="rect">
              <a:avLst/>
            </a:prstGeom>
          </p:spPr>
          <p:txBody>
            <a:bodyPr wrap="square">
              <a:spAutoFit/>
            </a:bodyPr>
            <a:lstStyle/>
            <a:p>
              <a:r>
                <a:rPr lang="fr-FR" b="1" dirty="0" smtClean="0">
                  <a:solidFill>
                    <a:schemeClr val="tx1">
                      <a:lumMod val="75000"/>
                      <a:lumOff val="25000"/>
                    </a:schemeClr>
                  </a:solidFill>
                </a:rPr>
                <a:t>Longueur = 1 (2 octets)</a:t>
              </a:r>
            </a:p>
          </p:txBody>
        </p:sp>
        <p:grpSp>
          <p:nvGrpSpPr>
            <p:cNvPr id="21" name="Groupe 20"/>
            <p:cNvGrpSpPr/>
            <p:nvPr/>
          </p:nvGrpSpPr>
          <p:grpSpPr>
            <a:xfrm>
              <a:off x="2159732" y="2996952"/>
              <a:ext cx="3996444" cy="1080120"/>
              <a:chOff x="2159732" y="2996952"/>
              <a:chExt cx="3996444" cy="1080120"/>
            </a:xfrm>
          </p:grpSpPr>
          <p:sp>
            <p:nvSpPr>
              <p:cNvPr id="25" name="Accolade ouvrante 24"/>
              <p:cNvSpPr/>
              <p:nvPr/>
            </p:nvSpPr>
            <p:spPr>
              <a:xfrm rot="16200000">
                <a:off x="4175956" y="2600908"/>
                <a:ext cx="216024" cy="1008112"/>
              </a:xfrm>
              <a:prstGeom prst="leftBrace">
                <a:avLst>
                  <a:gd name="adj1" fmla="val 29497"/>
                  <a:gd name="adj2" fmla="val 52089"/>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26" name="Accolade ouvrante 25"/>
              <p:cNvSpPr/>
              <p:nvPr/>
            </p:nvSpPr>
            <p:spPr>
              <a:xfrm rot="16200000">
                <a:off x="5364088" y="2420888"/>
                <a:ext cx="216024" cy="1368152"/>
              </a:xfrm>
              <a:prstGeom prst="leftBrace">
                <a:avLst>
                  <a:gd name="adj1" fmla="val 29497"/>
                  <a:gd name="adj2" fmla="val 52089"/>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cxnSp>
            <p:nvCxnSpPr>
              <p:cNvPr id="32" name="Connecteur droit avec flèche 31"/>
              <p:cNvCxnSpPr>
                <a:stCxn id="26" idx="1"/>
                <a:endCxn id="30" idx="1"/>
              </p:cNvCxnSpPr>
              <p:nvPr/>
            </p:nvCxnSpPr>
            <p:spPr>
              <a:xfrm>
                <a:off x="5500681" y="3212976"/>
                <a:ext cx="295455" cy="25667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3" name="Connecteur droit avec flèche 32"/>
              <p:cNvCxnSpPr>
                <a:stCxn id="25" idx="1"/>
                <a:endCxn id="29" idx="1"/>
              </p:cNvCxnSpPr>
              <p:nvPr/>
            </p:nvCxnSpPr>
            <p:spPr>
              <a:xfrm>
                <a:off x="4305027" y="3212976"/>
                <a:ext cx="1275085" cy="68872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6" name="Connecteur droit avec flèche 35"/>
              <p:cNvCxnSpPr>
                <a:endCxn id="28" idx="0"/>
              </p:cNvCxnSpPr>
              <p:nvPr/>
            </p:nvCxnSpPr>
            <p:spPr>
              <a:xfrm flipH="1">
                <a:off x="2159732" y="2996952"/>
                <a:ext cx="1440160" cy="108012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from="(-#ppt_w/2)" to="(#ppt_x)" calcmode="lin" valueType="num">
                                      <p:cBhvr>
                                        <p:cTn id="7" dur="600" fill="hold">
                                          <p:stCondLst>
                                            <p:cond delay="0"/>
                                          </p:stCondLst>
                                        </p:cTn>
                                        <p:tgtEl>
                                          <p:spTgt spid="16"/>
                                        </p:tgtEl>
                                        <p:attrNameLst>
                                          <p:attrName>ppt_x</p:attrName>
                                        </p:attrNameLst>
                                      </p:cBhvr>
                                    </p:anim>
                                    <p:anim from="0" to="-1.0" calcmode="lin" valueType="num">
                                      <p:cBhvr>
                                        <p:cTn id="8" dur="200" decel="50000" autoRev="1" fill="hold">
                                          <p:stCondLst>
                                            <p:cond delay="600"/>
                                          </p:stCondLst>
                                        </p:cTn>
                                        <p:tgtEl>
                                          <p:spTgt spid="16"/>
                                        </p:tgtEl>
                                        <p:attrNameLst>
                                          <p:attrName>xshear</p:attrName>
                                        </p:attrNameLst>
                                      </p:cBhvr>
                                    </p:anim>
                                    <p:animScale>
                                      <p:cBhvr>
                                        <p:cTn id="9" dur="200" decel="100000" autoRev="1" fill="hold">
                                          <p:stCondLst>
                                            <p:cond delay="600"/>
                                          </p:stCondLst>
                                        </p:cTn>
                                        <p:tgtEl>
                                          <p:spTgt spid="16"/>
                                        </p:tgtEl>
                                      </p:cBhvr>
                                      <p:from x="100000" y="100000"/>
                                      <p:to x="80000" y="100000"/>
                                    </p:animScale>
                                    <p:anim by="(#ppt_h/3+#ppt_w*0.1)" calcmode="lin" valueType="num">
                                      <p:cBhvr additive="sum">
                                        <p:cTn id="10" dur="200" decel="100000" autoRev="1" fill="hold">
                                          <p:stCondLst>
                                            <p:cond delay="600"/>
                                          </p:stCondLst>
                                        </p:cTn>
                                        <p:tgtEl>
                                          <p:spTgt spid="16"/>
                                        </p:tgtEl>
                                        <p:attrNameLst>
                                          <p:attrName>ppt_x</p:attrName>
                                        </p:attrNameLst>
                                      </p:cBhvr>
                                    </p:anim>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000"/>
                                        <p:tgtEl>
                                          <p:spTgt spid="11"/>
                                        </p:tgtEl>
                                      </p:cBhvr>
                                    </p:animEffect>
                                  </p:childTnLst>
                                </p:cTn>
                              </p:par>
                              <p:par>
                                <p:cTn id="15" presetID="10"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2000"/>
                                        <p:tgtEl>
                                          <p:spTgt spid="10"/>
                                        </p:tgtEl>
                                      </p:cBhvr>
                                    </p:animEffect>
                                  </p:childTnLst>
                                </p:cTn>
                              </p:par>
                            </p:childTnLst>
                          </p:cTn>
                        </p:par>
                        <p:par>
                          <p:cTn id="18" fill="hold">
                            <p:stCondLst>
                              <p:cond delay="3000"/>
                            </p:stCondLst>
                            <p:childTnLst>
                              <p:par>
                                <p:cTn id="19" presetID="22" presetClass="entr" presetSubtype="1" fill="hold" nodeType="afterEffect">
                                  <p:stCondLst>
                                    <p:cond delay="1000"/>
                                  </p:stCondLst>
                                  <p:childTnLst>
                                    <p:set>
                                      <p:cBhvr>
                                        <p:cTn id="20" dur="1" fill="hold">
                                          <p:stCondLst>
                                            <p:cond delay="0"/>
                                          </p:stCondLst>
                                        </p:cTn>
                                        <p:tgtEl>
                                          <p:spTgt spid="24"/>
                                        </p:tgtEl>
                                        <p:attrNameLst>
                                          <p:attrName>style.visibility</p:attrName>
                                        </p:attrNameLst>
                                      </p:cBhvr>
                                      <p:to>
                                        <p:strVal val="visible"/>
                                      </p:to>
                                    </p:set>
                                    <p:animEffect transition="in" filter="wipe(up)">
                                      <p:cBhvr>
                                        <p:cTn id="21" dur="1000"/>
                                        <p:tgtEl>
                                          <p:spTgt spid="2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wipe(down)">
                                      <p:cBhvr>
                                        <p:cTn id="26"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107504" y="188640"/>
            <a:ext cx="3312368" cy="369332"/>
          </a:xfrm>
          <a:prstGeom prst="rect">
            <a:avLst/>
          </a:prstGeom>
          <a:noFill/>
        </p:spPr>
        <p:txBody>
          <a:bodyPr wrap="square" rtlCol="0">
            <a:spAutoFit/>
          </a:bodyPr>
          <a:lstStyle/>
          <a:p>
            <a:r>
              <a:rPr lang="fr-FR" b="1" dirty="0" smtClean="0">
                <a:solidFill>
                  <a:srgbClr val="00B050"/>
                </a:solidFill>
                <a:latin typeface="Arial" pitchFamily="34" charset="0"/>
                <a:cs typeface="Arial" pitchFamily="34" charset="0"/>
              </a:rPr>
              <a:t>9/ </a:t>
            </a:r>
            <a:r>
              <a:rPr lang="fr-FR" b="1" u="sng" dirty="0" smtClean="0">
                <a:solidFill>
                  <a:srgbClr val="00B050"/>
                </a:solidFill>
                <a:latin typeface="Arial" pitchFamily="34" charset="0"/>
                <a:cs typeface="Arial" pitchFamily="34" charset="0"/>
              </a:rPr>
              <a:t>Le télégramme KNX</a:t>
            </a:r>
            <a:r>
              <a:rPr lang="fr-FR" b="1" dirty="0" smtClean="0">
                <a:solidFill>
                  <a:srgbClr val="00B050"/>
                </a:solidFill>
                <a:latin typeface="Arial" pitchFamily="34" charset="0"/>
                <a:cs typeface="Arial" pitchFamily="34" charset="0"/>
              </a:rPr>
              <a:t>:</a:t>
            </a:r>
            <a:endParaRPr lang="fr-FR" b="1" dirty="0">
              <a:solidFill>
                <a:srgbClr val="00B050"/>
              </a:solidFill>
              <a:latin typeface="Arial" pitchFamily="34" charset="0"/>
              <a:cs typeface="Arial" pitchFamily="34" charset="0"/>
            </a:endParaRPr>
          </a:p>
        </p:txBody>
      </p:sp>
      <p:sp>
        <p:nvSpPr>
          <p:cNvPr id="3" name="Espace réservé du numéro de diapositive 2"/>
          <p:cNvSpPr>
            <a:spLocks noGrp="1"/>
          </p:cNvSpPr>
          <p:nvPr>
            <p:ph type="sldNum" sz="quarter" idx="4294967295"/>
          </p:nvPr>
        </p:nvSpPr>
        <p:spPr>
          <a:xfrm>
            <a:off x="8639944" y="6492875"/>
            <a:ext cx="504056" cy="365125"/>
          </a:xfrm>
        </p:spPr>
        <p:txBody>
          <a:bodyPr/>
          <a:lstStyle/>
          <a:p>
            <a:fld id="{FC5AF07A-2128-4901-9549-20CA33A2CA02}" type="slidenum">
              <a:rPr lang="fr-FR" b="1" smtClean="0">
                <a:solidFill>
                  <a:schemeClr val="tx2"/>
                </a:solidFill>
                <a:cs typeface="Aharoni" pitchFamily="2" charset="-79"/>
              </a:rPr>
              <a:pPr/>
              <a:t>25</a:t>
            </a:fld>
            <a:endParaRPr lang="fr-FR" b="1" dirty="0">
              <a:solidFill>
                <a:schemeClr val="tx2"/>
              </a:solidFill>
              <a:cs typeface="Aharoni" pitchFamily="2" charset="-79"/>
            </a:endParaRPr>
          </a:p>
        </p:txBody>
      </p:sp>
      <p:sp>
        <p:nvSpPr>
          <p:cNvPr id="16" name="ZoneTexte 15"/>
          <p:cNvSpPr txBox="1"/>
          <p:nvPr/>
        </p:nvSpPr>
        <p:spPr>
          <a:xfrm>
            <a:off x="467544" y="1844824"/>
            <a:ext cx="3816424" cy="369332"/>
          </a:xfrm>
          <a:prstGeom prst="rect">
            <a:avLst/>
          </a:prstGeom>
          <a:noFill/>
        </p:spPr>
        <p:txBody>
          <a:bodyPr wrap="square" rtlCol="0">
            <a:spAutoFit/>
          </a:bodyPr>
          <a:lstStyle/>
          <a:p>
            <a:pPr>
              <a:buFont typeface="Wingdings" pitchFamily="2" charset="2"/>
              <a:buChar char="ü"/>
            </a:pPr>
            <a:r>
              <a:rPr lang="fr-FR" b="1" dirty="0" smtClean="0">
                <a:solidFill>
                  <a:srgbClr val="FF0000"/>
                </a:solidFill>
                <a:latin typeface="Arial" pitchFamily="34" charset="0"/>
                <a:cs typeface="Arial" pitchFamily="34" charset="0"/>
              </a:rPr>
              <a:t> </a:t>
            </a:r>
            <a:r>
              <a:rPr lang="fr-FR" b="1" i="1" u="sng" dirty="0" smtClean="0">
                <a:solidFill>
                  <a:srgbClr val="FF0000"/>
                </a:solidFill>
                <a:latin typeface="Arial" pitchFamily="34" charset="0"/>
                <a:cs typeface="Arial" pitchFamily="34" charset="0"/>
              </a:rPr>
              <a:t>Données:</a:t>
            </a:r>
            <a:endParaRPr lang="fr-FR" b="1" i="1" u="sng" dirty="0">
              <a:solidFill>
                <a:srgbClr val="FF0000"/>
              </a:solidFill>
              <a:latin typeface="Arial" pitchFamily="34" charset="0"/>
              <a:cs typeface="Arial" pitchFamily="34" charset="0"/>
            </a:endParaRPr>
          </a:p>
        </p:txBody>
      </p:sp>
      <p:sp>
        <p:nvSpPr>
          <p:cNvPr id="17" name="ZoneTexte 16"/>
          <p:cNvSpPr txBox="1"/>
          <p:nvPr/>
        </p:nvSpPr>
        <p:spPr>
          <a:xfrm>
            <a:off x="467544" y="620688"/>
            <a:ext cx="3816424" cy="369332"/>
          </a:xfrm>
          <a:prstGeom prst="rect">
            <a:avLst/>
          </a:prstGeom>
          <a:noFill/>
        </p:spPr>
        <p:txBody>
          <a:bodyPr wrap="square" rtlCol="0">
            <a:spAutoFit/>
          </a:bodyPr>
          <a:lstStyle/>
          <a:p>
            <a:r>
              <a:rPr lang="fr-FR" b="1" dirty="0" smtClean="0">
                <a:solidFill>
                  <a:srgbClr val="0070C0"/>
                </a:solidFill>
                <a:latin typeface="Arial" pitchFamily="34" charset="0"/>
                <a:cs typeface="Arial" pitchFamily="34" charset="0"/>
              </a:rPr>
              <a:t>9.2/ </a:t>
            </a:r>
            <a:r>
              <a:rPr lang="fr-FR" b="1" u="sng" dirty="0" smtClean="0">
                <a:solidFill>
                  <a:srgbClr val="0070C0"/>
                </a:solidFill>
                <a:latin typeface="Arial" pitchFamily="34" charset="0"/>
                <a:cs typeface="Arial" pitchFamily="34" charset="0"/>
              </a:rPr>
              <a:t>Analyse d’un télégramme</a:t>
            </a:r>
            <a:r>
              <a:rPr lang="fr-FR" b="1" dirty="0" smtClean="0">
                <a:solidFill>
                  <a:srgbClr val="0070C0"/>
                </a:solidFill>
                <a:latin typeface="Arial" pitchFamily="34" charset="0"/>
                <a:cs typeface="Arial" pitchFamily="34" charset="0"/>
              </a:rPr>
              <a:t>:</a:t>
            </a:r>
            <a:endParaRPr lang="fr-FR" b="1" dirty="0">
              <a:solidFill>
                <a:srgbClr val="0070C0"/>
              </a:solidFill>
              <a:latin typeface="Arial" pitchFamily="34" charset="0"/>
              <a:cs typeface="Arial" pitchFamily="34" charset="0"/>
            </a:endParaRPr>
          </a:p>
        </p:txBody>
      </p:sp>
      <p:sp>
        <p:nvSpPr>
          <p:cNvPr id="18" name="Rectangle 17"/>
          <p:cNvSpPr/>
          <p:nvPr/>
        </p:nvSpPr>
        <p:spPr>
          <a:xfrm>
            <a:off x="1619672" y="980728"/>
            <a:ext cx="4015843" cy="830997"/>
          </a:xfrm>
          <a:prstGeom prst="rect">
            <a:avLst/>
          </a:prstGeom>
        </p:spPr>
        <p:txBody>
          <a:bodyPr wrap="none">
            <a:spAutoFit/>
          </a:bodyPr>
          <a:lstStyle/>
          <a:p>
            <a:r>
              <a:rPr lang="pt-BR" sz="2400" b="1" dirty="0" smtClean="0"/>
              <a:t>BC 10 0B 30 01 E1 </a:t>
            </a:r>
            <a:r>
              <a:rPr lang="pt-BR" sz="2400" b="1" dirty="0" smtClean="0">
                <a:solidFill>
                  <a:srgbClr val="FF0000"/>
                </a:solidFill>
              </a:rPr>
              <a:t>00 80 </a:t>
            </a:r>
            <a:r>
              <a:rPr lang="pt-BR" sz="2400" b="1" dirty="0" smtClean="0"/>
              <a:t>08 CC</a:t>
            </a:r>
          </a:p>
          <a:p>
            <a:r>
              <a:rPr lang="pt-BR" sz="2400" b="1" dirty="0" smtClean="0"/>
              <a:t>BC 10 03 30 CA E1 </a:t>
            </a:r>
            <a:r>
              <a:rPr lang="pt-BR" sz="2400" b="1" dirty="0" smtClean="0">
                <a:solidFill>
                  <a:srgbClr val="FF0000"/>
                </a:solidFill>
              </a:rPr>
              <a:t>00 80 </a:t>
            </a:r>
            <a:r>
              <a:rPr lang="pt-BR" sz="2400" b="1" dirty="0" smtClean="0"/>
              <a:t>CB CC</a:t>
            </a:r>
          </a:p>
        </p:txBody>
      </p:sp>
      <p:graphicFrame>
        <p:nvGraphicFramePr>
          <p:cNvPr id="10" name="Tableau 9"/>
          <p:cNvGraphicFramePr>
            <a:graphicFrameLocks noGrp="1"/>
          </p:cNvGraphicFramePr>
          <p:nvPr/>
        </p:nvGraphicFramePr>
        <p:xfrm>
          <a:off x="899592" y="3068960"/>
          <a:ext cx="2736304" cy="365760"/>
        </p:xfrm>
        <a:graphic>
          <a:graphicData uri="http://schemas.openxmlformats.org/drawingml/2006/table">
            <a:tbl>
              <a:tblPr firstRow="1" bandRow="1">
                <a:tableStyleId>{5C22544A-7EE6-4342-B048-85BDC9FD1C3A}</a:tableStyleId>
              </a:tblPr>
              <a:tblGrid>
                <a:gridCol w="342038"/>
                <a:gridCol w="342038"/>
                <a:gridCol w="342038"/>
                <a:gridCol w="342038"/>
                <a:gridCol w="342038"/>
                <a:gridCol w="342038"/>
                <a:gridCol w="342038"/>
                <a:gridCol w="342038"/>
              </a:tblGrid>
              <a:tr h="360040">
                <a:tc>
                  <a:txBody>
                    <a:bodyPr/>
                    <a:lstStyle/>
                    <a:p>
                      <a:r>
                        <a:rPr lang="fr-FR" dirty="0" smtClean="0">
                          <a:solidFill>
                            <a:schemeClr val="tx1"/>
                          </a:solidFill>
                        </a:rPr>
                        <a:t>0</a:t>
                      </a:r>
                      <a:endParaRPr lang="fr-F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fr-FR" dirty="0" smtClean="0">
                          <a:solidFill>
                            <a:schemeClr val="tx1"/>
                          </a:solidFill>
                        </a:rPr>
                        <a:t>0</a:t>
                      </a:r>
                      <a:endParaRPr lang="fr-F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fr-FR" dirty="0" smtClean="0">
                          <a:solidFill>
                            <a:schemeClr val="tx1"/>
                          </a:solidFill>
                        </a:rPr>
                        <a:t>0</a:t>
                      </a:r>
                      <a:endParaRPr lang="fr-F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fr-FR" b="1" dirty="0" smtClean="0">
                          <a:solidFill>
                            <a:schemeClr val="tx1"/>
                          </a:solidFill>
                        </a:rPr>
                        <a:t>0</a:t>
                      </a:r>
                      <a:endParaRPr lang="fr-FR"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fr-FR" b="1" dirty="0" smtClean="0">
                          <a:solidFill>
                            <a:schemeClr val="tx1"/>
                          </a:solidFill>
                        </a:rPr>
                        <a:t>0</a:t>
                      </a:r>
                      <a:endParaRPr lang="fr-FR"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fr-FR" dirty="0" smtClean="0">
                          <a:solidFill>
                            <a:schemeClr val="tx1"/>
                          </a:solidFill>
                        </a:rPr>
                        <a:t>0</a:t>
                      </a:r>
                      <a:endParaRPr lang="fr-F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fr-FR" dirty="0" smtClean="0">
                          <a:solidFill>
                            <a:schemeClr val="tx1"/>
                          </a:solidFill>
                        </a:rPr>
                        <a:t>0</a:t>
                      </a:r>
                      <a:endParaRPr lang="fr-F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r>
                        <a:rPr lang="fr-FR" dirty="0" smtClean="0">
                          <a:solidFill>
                            <a:schemeClr val="tx1"/>
                          </a:solidFill>
                        </a:rPr>
                        <a:t>0</a:t>
                      </a:r>
                      <a:endParaRPr lang="fr-F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r>
            </a:tbl>
          </a:graphicData>
        </a:graphic>
      </p:graphicFrame>
      <p:sp>
        <p:nvSpPr>
          <p:cNvPr id="11" name="Rectangle 10"/>
          <p:cNvSpPr/>
          <p:nvPr/>
        </p:nvSpPr>
        <p:spPr>
          <a:xfrm>
            <a:off x="827584" y="2636912"/>
            <a:ext cx="2592288" cy="369332"/>
          </a:xfrm>
          <a:prstGeom prst="rect">
            <a:avLst/>
          </a:prstGeom>
        </p:spPr>
        <p:txBody>
          <a:bodyPr wrap="square">
            <a:spAutoFit/>
          </a:bodyPr>
          <a:lstStyle/>
          <a:p>
            <a:r>
              <a:rPr lang="fr-FR" b="1" dirty="0" smtClean="0">
                <a:solidFill>
                  <a:schemeClr val="tx1">
                    <a:lumMod val="75000"/>
                    <a:lumOff val="25000"/>
                  </a:schemeClr>
                </a:solidFill>
              </a:rPr>
              <a:t>La donnée est 00 80 :</a:t>
            </a:r>
          </a:p>
        </p:txBody>
      </p:sp>
      <p:grpSp>
        <p:nvGrpSpPr>
          <p:cNvPr id="13" name="Groupe 12"/>
          <p:cNvGrpSpPr/>
          <p:nvPr/>
        </p:nvGrpSpPr>
        <p:grpSpPr>
          <a:xfrm>
            <a:off x="2987824" y="3429000"/>
            <a:ext cx="4392488" cy="657364"/>
            <a:chOff x="2987824" y="3429000"/>
            <a:chExt cx="4392488" cy="657364"/>
          </a:xfrm>
        </p:grpSpPr>
        <p:sp>
          <p:nvSpPr>
            <p:cNvPr id="23" name="ZoneTexte 22"/>
            <p:cNvSpPr txBox="1"/>
            <p:nvPr/>
          </p:nvSpPr>
          <p:spPr>
            <a:xfrm>
              <a:off x="3203848" y="3717032"/>
              <a:ext cx="4176464" cy="369332"/>
            </a:xfrm>
            <a:prstGeom prst="rect">
              <a:avLst/>
            </a:prstGeom>
            <a:noFill/>
          </p:spPr>
          <p:txBody>
            <a:bodyPr wrap="square" rtlCol="0">
              <a:spAutoFit/>
            </a:bodyPr>
            <a:lstStyle/>
            <a:p>
              <a:r>
                <a:rPr lang="fr-FR" b="1" dirty="0" smtClean="0">
                  <a:solidFill>
                    <a:srgbClr val="FF0000"/>
                  </a:solidFill>
                </a:rPr>
                <a:t>Ecrire	                        Eteindre la lampe</a:t>
              </a:r>
              <a:endParaRPr lang="fr-FR" b="1" dirty="0">
                <a:solidFill>
                  <a:srgbClr val="FF0000"/>
                </a:solidFill>
              </a:endParaRPr>
            </a:p>
          </p:txBody>
        </p:sp>
        <p:sp>
          <p:nvSpPr>
            <p:cNvPr id="25" name="Accolade ouvrante 24"/>
            <p:cNvSpPr/>
            <p:nvPr/>
          </p:nvSpPr>
          <p:spPr>
            <a:xfrm rot="16200000">
              <a:off x="3563888" y="2924944"/>
              <a:ext cx="216024" cy="1368152"/>
            </a:xfrm>
            <a:prstGeom prst="leftBrace">
              <a:avLst>
                <a:gd name="adj1" fmla="val 29497"/>
                <a:gd name="adj2" fmla="val 52089"/>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cxnSp>
          <p:nvCxnSpPr>
            <p:cNvPr id="32" name="Connecteur droit avec flèche 31"/>
            <p:cNvCxnSpPr/>
            <p:nvPr/>
          </p:nvCxnSpPr>
          <p:spPr>
            <a:xfrm>
              <a:off x="6228184" y="3429000"/>
              <a:ext cx="0" cy="28803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aphicFrame>
        <p:nvGraphicFramePr>
          <p:cNvPr id="22" name="Tableau 21"/>
          <p:cNvGraphicFramePr>
            <a:graphicFrameLocks noGrp="1"/>
          </p:cNvGraphicFramePr>
          <p:nvPr/>
        </p:nvGraphicFramePr>
        <p:xfrm>
          <a:off x="3707904" y="3068960"/>
          <a:ext cx="2736304" cy="365760"/>
        </p:xfrm>
        <a:graphic>
          <a:graphicData uri="http://schemas.openxmlformats.org/drawingml/2006/table">
            <a:tbl>
              <a:tblPr firstRow="1" bandRow="1">
                <a:tableStyleId>{5C22544A-7EE6-4342-B048-85BDC9FD1C3A}</a:tableStyleId>
              </a:tblPr>
              <a:tblGrid>
                <a:gridCol w="342038"/>
                <a:gridCol w="342038"/>
                <a:gridCol w="342038"/>
                <a:gridCol w="342038"/>
                <a:gridCol w="342038"/>
                <a:gridCol w="342038"/>
                <a:gridCol w="342038"/>
                <a:gridCol w="342038"/>
              </a:tblGrid>
              <a:tr h="360040">
                <a:tc>
                  <a:txBody>
                    <a:bodyPr/>
                    <a:lstStyle/>
                    <a:p>
                      <a:r>
                        <a:rPr lang="fr-FR" dirty="0" smtClean="0">
                          <a:solidFill>
                            <a:schemeClr val="tx1"/>
                          </a:solidFill>
                        </a:rPr>
                        <a:t>1</a:t>
                      </a:r>
                      <a:endParaRPr lang="fr-F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r>
                        <a:rPr lang="fr-FR" dirty="0" smtClean="0">
                          <a:solidFill>
                            <a:schemeClr val="tx1"/>
                          </a:solidFill>
                        </a:rPr>
                        <a:t>0</a:t>
                      </a:r>
                      <a:endParaRPr lang="fr-F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r>
                        <a:rPr lang="fr-FR" dirty="0" smtClean="0">
                          <a:solidFill>
                            <a:schemeClr val="tx1"/>
                          </a:solidFill>
                        </a:rPr>
                        <a:t>0</a:t>
                      </a:r>
                      <a:endParaRPr lang="fr-F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fr-FR" b="1" dirty="0" smtClean="0">
                          <a:solidFill>
                            <a:schemeClr val="tx1"/>
                          </a:solidFill>
                        </a:rPr>
                        <a:t>0</a:t>
                      </a:r>
                      <a:endParaRPr lang="fr-FR"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fr-FR" b="1" dirty="0" smtClean="0">
                          <a:solidFill>
                            <a:schemeClr val="tx1"/>
                          </a:solidFill>
                        </a:rPr>
                        <a:t>0</a:t>
                      </a:r>
                      <a:endParaRPr lang="fr-FR"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fr-FR" dirty="0" smtClean="0">
                          <a:solidFill>
                            <a:schemeClr val="tx1"/>
                          </a:solidFill>
                        </a:rPr>
                        <a:t>0</a:t>
                      </a:r>
                      <a:endParaRPr lang="fr-F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fr-FR" dirty="0" smtClean="0">
                          <a:solidFill>
                            <a:schemeClr val="tx1"/>
                          </a:solidFill>
                        </a:rPr>
                        <a:t>0</a:t>
                      </a:r>
                      <a:endParaRPr lang="fr-F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fr-FR" dirty="0" smtClean="0">
                          <a:solidFill>
                            <a:schemeClr val="tx1"/>
                          </a:solidFill>
                        </a:rPr>
                        <a:t>0</a:t>
                      </a:r>
                      <a:endParaRPr lang="fr-F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from="(-#ppt_w/2)" to="(#ppt_x)" calcmode="lin" valueType="num">
                                      <p:cBhvr>
                                        <p:cTn id="7" dur="600" fill="hold">
                                          <p:stCondLst>
                                            <p:cond delay="0"/>
                                          </p:stCondLst>
                                        </p:cTn>
                                        <p:tgtEl>
                                          <p:spTgt spid="16"/>
                                        </p:tgtEl>
                                        <p:attrNameLst>
                                          <p:attrName>ppt_x</p:attrName>
                                        </p:attrNameLst>
                                      </p:cBhvr>
                                    </p:anim>
                                    <p:anim from="0" to="-1.0" calcmode="lin" valueType="num">
                                      <p:cBhvr>
                                        <p:cTn id="8" dur="200" decel="50000" autoRev="1" fill="hold">
                                          <p:stCondLst>
                                            <p:cond delay="600"/>
                                          </p:stCondLst>
                                        </p:cTn>
                                        <p:tgtEl>
                                          <p:spTgt spid="16"/>
                                        </p:tgtEl>
                                        <p:attrNameLst>
                                          <p:attrName>xshear</p:attrName>
                                        </p:attrNameLst>
                                      </p:cBhvr>
                                    </p:anim>
                                    <p:animScale>
                                      <p:cBhvr>
                                        <p:cTn id="9" dur="200" decel="100000" autoRev="1" fill="hold">
                                          <p:stCondLst>
                                            <p:cond delay="600"/>
                                          </p:stCondLst>
                                        </p:cTn>
                                        <p:tgtEl>
                                          <p:spTgt spid="16"/>
                                        </p:tgtEl>
                                      </p:cBhvr>
                                      <p:from x="100000" y="100000"/>
                                      <p:to x="80000" y="100000"/>
                                    </p:animScale>
                                    <p:anim by="(#ppt_h/3+#ppt_w*0.1)" calcmode="lin" valueType="num">
                                      <p:cBhvr additive="sum">
                                        <p:cTn id="10" dur="200" decel="100000" autoRev="1" fill="hold">
                                          <p:stCondLst>
                                            <p:cond delay="600"/>
                                          </p:stCondLst>
                                        </p:cTn>
                                        <p:tgtEl>
                                          <p:spTgt spid="16"/>
                                        </p:tgtEl>
                                        <p:attrNameLst>
                                          <p:attrName>ppt_x</p:attrName>
                                        </p:attrNameLst>
                                      </p:cBhvr>
                                    </p:anim>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000"/>
                                        <p:tgtEl>
                                          <p:spTgt spid="11"/>
                                        </p:tgtEl>
                                      </p:cBhvr>
                                    </p:animEffect>
                                  </p:childTnLst>
                                </p:cTn>
                              </p:par>
                              <p:par>
                                <p:cTn id="15" presetID="10"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2000"/>
                                        <p:tgtEl>
                                          <p:spTgt spid="10"/>
                                        </p:tgtEl>
                                      </p:cBhvr>
                                    </p:animEffect>
                                  </p:childTnLst>
                                </p:cTn>
                              </p:par>
                              <p:par>
                                <p:cTn id="18" presetID="10" presetClass="entr" presetSubtype="0"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2000"/>
                                        <p:tgtEl>
                                          <p:spTgt spid="2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up)">
                                      <p:cBhvr>
                                        <p:cTn id="25"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107504" y="188640"/>
            <a:ext cx="3312368" cy="369332"/>
          </a:xfrm>
          <a:prstGeom prst="rect">
            <a:avLst/>
          </a:prstGeom>
          <a:noFill/>
        </p:spPr>
        <p:txBody>
          <a:bodyPr wrap="square" rtlCol="0">
            <a:spAutoFit/>
          </a:bodyPr>
          <a:lstStyle/>
          <a:p>
            <a:r>
              <a:rPr lang="fr-FR" b="1" dirty="0" smtClean="0">
                <a:solidFill>
                  <a:srgbClr val="00B050"/>
                </a:solidFill>
                <a:latin typeface="Arial" pitchFamily="34" charset="0"/>
                <a:cs typeface="Arial" pitchFamily="34" charset="0"/>
              </a:rPr>
              <a:t>9/ </a:t>
            </a:r>
            <a:r>
              <a:rPr lang="fr-FR" b="1" u="sng" dirty="0" smtClean="0">
                <a:solidFill>
                  <a:srgbClr val="00B050"/>
                </a:solidFill>
                <a:latin typeface="Arial" pitchFamily="34" charset="0"/>
                <a:cs typeface="Arial" pitchFamily="34" charset="0"/>
              </a:rPr>
              <a:t>Le télégramme KNX</a:t>
            </a:r>
            <a:r>
              <a:rPr lang="fr-FR" b="1" dirty="0" smtClean="0">
                <a:solidFill>
                  <a:srgbClr val="00B050"/>
                </a:solidFill>
                <a:latin typeface="Arial" pitchFamily="34" charset="0"/>
                <a:cs typeface="Arial" pitchFamily="34" charset="0"/>
              </a:rPr>
              <a:t>:</a:t>
            </a:r>
            <a:endParaRPr lang="fr-FR" b="1" dirty="0">
              <a:solidFill>
                <a:srgbClr val="00B050"/>
              </a:solidFill>
              <a:latin typeface="Arial" pitchFamily="34" charset="0"/>
              <a:cs typeface="Arial" pitchFamily="34" charset="0"/>
            </a:endParaRPr>
          </a:p>
        </p:txBody>
      </p:sp>
      <p:sp>
        <p:nvSpPr>
          <p:cNvPr id="3" name="Espace réservé du numéro de diapositive 2"/>
          <p:cNvSpPr>
            <a:spLocks noGrp="1"/>
          </p:cNvSpPr>
          <p:nvPr>
            <p:ph type="sldNum" sz="quarter" idx="4294967295"/>
          </p:nvPr>
        </p:nvSpPr>
        <p:spPr>
          <a:xfrm>
            <a:off x="8639944" y="6492875"/>
            <a:ext cx="504056" cy="365125"/>
          </a:xfrm>
        </p:spPr>
        <p:txBody>
          <a:bodyPr/>
          <a:lstStyle/>
          <a:p>
            <a:fld id="{FC5AF07A-2128-4901-9549-20CA33A2CA02}" type="slidenum">
              <a:rPr lang="fr-FR" b="1" smtClean="0">
                <a:solidFill>
                  <a:schemeClr val="tx2"/>
                </a:solidFill>
                <a:cs typeface="Aharoni" pitchFamily="2" charset="-79"/>
              </a:rPr>
              <a:pPr/>
              <a:t>26</a:t>
            </a:fld>
            <a:endParaRPr lang="fr-FR" b="1" dirty="0">
              <a:solidFill>
                <a:schemeClr val="tx2"/>
              </a:solidFill>
              <a:cs typeface="Aharoni" pitchFamily="2" charset="-79"/>
            </a:endParaRPr>
          </a:p>
        </p:txBody>
      </p:sp>
      <p:sp>
        <p:nvSpPr>
          <p:cNvPr id="16" name="ZoneTexte 15"/>
          <p:cNvSpPr txBox="1"/>
          <p:nvPr/>
        </p:nvSpPr>
        <p:spPr>
          <a:xfrm>
            <a:off x="467544" y="1844824"/>
            <a:ext cx="4680520" cy="369332"/>
          </a:xfrm>
          <a:prstGeom prst="rect">
            <a:avLst/>
          </a:prstGeom>
          <a:noFill/>
        </p:spPr>
        <p:txBody>
          <a:bodyPr wrap="square" rtlCol="0">
            <a:spAutoFit/>
          </a:bodyPr>
          <a:lstStyle/>
          <a:p>
            <a:pPr>
              <a:buFont typeface="Wingdings" pitchFamily="2" charset="2"/>
              <a:buChar char="ü"/>
            </a:pPr>
            <a:r>
              <a:rPr lang="fr-FR" b="1" dirty="0" smtClean="0">
                <a:solidFill>
                  <a:srgbClr val="FF0000"/>
                </a:solidFill>
                <a:latin typeface="Arial" pitchFamily="34" charset="0"/>
                <a:cs typeface="Arial" pitchFamily="34" charset="0"/>
              </a:rPr>
              <a:t> </a:t>
            </a:r>
            <a:r>
              <a:rPr lang="fr-FR" b="1" i="1" u="sng" dirty="0" smtClean="0">
                <a:solidFill>
                  <a:srgbClr val="FF0000"/>
                </a:solidFill>
                <a:latin typeface="Arial" pitchFamily="34" charset="0"/>
                <a:cs typeface="Arial" pitchFamily="34" charset="0"/>
              </a:rPr>
              <a:t>Vérification des octets de sécurité:</a:t>
            </a:r>
            <a:endParaRPr lang="fr-FR" b="1" i="1" u="sng" dirty="0">
              <a:solidFill>
                <a:srgbClr val="FF0000"/>
              </a:solidFill>
              <a:latin typeface="Arial" pitchFamily="34" charset="0"/>
              <a:cs typeface="Arial" pitchFamily="34" charset="0"/>
            </a:endParaRPr>
          </a:p>
        </p:txBody>
      </p:sp>
      <p:sp>
        <p:nvSpPr>
          <p:cNvPr id="17" name="ZoneTexte 16"/>
          <p:cNvSpPr txBox="1"/>
          <p:nvPr/>
        </p:nvSpPr>
        <p:spPr>
          <a:xfrm>
            <a:off x="467544" y="620688"/>
            <a:ext cx="3816424" cy="369332"/>
          </a:xfrm>
          <a:prstGeom prst="rect">
            <a:avLst/>
          </a:prstGeom>
          <a:noFill/>
        </p:spPr>
        <p:txBody>
          <a:bodyPr wrap="square" rtlCol="0">
            <a:spAutoFit/>
          </a:bodyPr>
          <a:lstStyle/>
          <a:p>
            <a:r>
              <a:rPr lang="fr-FR" b="1" dirty="0" smtClean="0">
                <a:solidFill>
                  <a:srgbClr val="0070C0"/>
                </a:solidFill>
                <a:latin typeface="Arial" pitchFamily="34" charset="0"/>
                <a:cs typeface="Arial" pitchFamily="34" charset="0"/>
              </a:rPr>
              <a:t>9.2/ </a:t>
            </a:r>
            <a:r>
              <a:rPr lang="fr-FR" b="1" u="sng" dirty="0" smtClean="0">
                <a:solidFill>
                  <a:srgbClr val="0070C0"/>
                </a:solidFill>
                <a:latin typeface="Arial" pitchFamily="34" charset="0"/>
                <a:cs typeface="Arial" pitchFamily="34" charset="0"/>
              </a:rPr>
              <a:t>Analyse d’un télégramme</a:t>
            </a:r>
            <a:r>
              <a:rPr lang="fr-FR" b="1" dirty="0" smtClean="0">
                <a:solidFill>
                  <a:srgbClr val="0070C0"/>
                </a:solidFill>
                <a:latin typeface="Arial" pitchFamily="34" charset="0"/>
                <a:cs typeface="Arial" pitchFamily="34" charset="0"/>
              </a:rPr>
              <a:t>:</a:t>
            </a:r>
            <a:endParaRPr lang="fr-FR" b="1" dirty="0">
              <a:solidFill>
                <a:srgbClr val="0070C0"/>
              </a:solidFill>
              <a:latin typeface="Arial" pitchFamily="34" charset="0"/>
              <a:cs typeface="Arial" pitchFamily="34" charset="0"/>
            </a:endParaRPr>
          </a:p>
        </p:txBody>
      </p:sp>
      <p:sp>
        <p:nvSpPr>
          <p:cNvPr id="18" name="Rectangle 17"/>
          <p:cNvSpPr/>
          <p:nvPr/>
        </p:nvSpPr>
        <p:spPr>
          <a:xfrm>
            <a:off x="1619672" y="980728"/>
            <a:ext cx="4015843" cy="830997"/>
          </a:xfrm>
          <a:prstGeom prst="rect">
            <a:avLst/>
          </a:prstGeom>
        </p:spPr>
        <p:txBody>
          <a:bodyPr wrap="none">
            <a:spAutoFit/>
          </a:bodyPr>
          <a:lstStyle/>
          <a:p>
            <a:r>
              <a:rPr lang="pt-BR" sz="2400" b="1" dirty="0" smtClean="0"/>
              <a:t>BC 10 0B 30 01 E1 00 80 </a:t>
            </a:r>
            <a:r>
              <a:rPr lang="pt-BR" sz="2400" b="1" dirty="0" smtClean="0">
                <a:solidFill>
                  <a:srgbClr val="FF0000"/>
                </a:solidFill>
              </a:rPr>
              <a:t>08</a:t>
            </a:r>
            <a:r>
              <a:rPr lang="pt-BR" sz="2400" b="1" dirty="0" smtClean="0"/>
              <a:t> CC</a:t>
            </a:r>
          </a:p>
          <a:p>
            <a:r>
              <a:rPr lang="pt-BR" sz="2400" b="1" dirty="0" smtClean="0"/>
              <a:t>BC 10 03 30 CA E1 00 80 </a:t>
            </a:r>
            <a:r>
              <a:rPr lang="pt-BR" sz="2400" b="1" dirty="0" smtClean="0">
                <a:solidFill>
                  <a:srgbClr val="FF0000"/>
                </a:solidFill>
              </a:rPr>
              <a:t>CB</a:t>
            </a:r>
            <a:r>
              <a:rPr lang="pt-BR" sz="2400" b="1" dirty="0" smtClean="0"/>
              <a:t> CC</a:t>
            </a:r>
          </a:p>
        </p:txBody>
      </p:sp>
      <p:sp>
        <p:nvSpPr>
          <p:cNvPr id="11" name="Rectangle 10"/>
          <p:cNvSpPr/>
          <p:nvPr/>
        </p:nvSpPr>
        <p:spPr>
          <a:xfrm>
            <a:off x="755576" y="2132856"/>
            <a:ext cx="6840760" cy="1508105"/>
          </a:xfrm>
          <a:prstGeom prst="rect">
            <a:avLst/>
          </a:prstGeom>
        </p:spPr>
        <p:txBody>
          <a:bodyPr wrap="square">
            <a:spAutoFit/>
          </a:bodyPr>
          <a:lstStyle/>
          <a:p>
            <a:r>
              <a:rPr lang="fr-FR" b="1" dirty="0" smtClean="0">
                <a:solidFill>
                  <a:schemeClr val="tx1">
                    <a:lumMod val="75000"/>
                    <a:lumOff val="25000"/>
                  </a:schemeClr>
                </a:solidFill>
              </a:rPr>
              <a:t>Chaque bit du champ sécurité est généré </a:t>
            </a:r>
            <a:r>
              <a:rPr lang="fr-FR" sz="2000" b="1" dirty="0" smtClean="0">
                <a:solidFill>
                  <a:schemeClr val="tx1">
                    <a:lumMod val="75000"/>
                    <a:lumOff val="25000"/>
                  </a:schemeClr>
                </a:solidFill>
              </a:rPr>
              <a:t>en parité impaire</a:t>
            </a:r>
          </a:p>
          <a:p>
            <a:r>
              <a:rPr lang="fr-FR" b="1" dirty="0" smtClean="0">
                <a:solidFill>
                  <a:schemeClr val="tx1">
                    <a:lumMod val="75000"/>
                    <a:lumOff val="25000"/>
                  </a:schemeClr>
                </a:solidFill>
              </a:rPr>
              <a:t>La parité se calcule par comptage du nombre de « 1 » (N)</a:t>
            </a:r>
          </a:p>
          <a:p>
            <a:r>
              <a:rPr lang="fr-FR" b="1" dirty="0" smtClean="0">
                <a:solidFill>
                  <a:schemeClr val="tx1">
                    <a:lumMod val="75000"/>
                    <a:lumOff val="25000"/>
                  </a:schemeClr>
                </a:solidFill>
              </a:rPr>
              <a:t>P = 0 si ce nombre est impair</a:t>
            </a:r>
          </a:p>
          <a:p>
            <a:r>
              <a:rPr lang="fr-FR" b="1" dirty="0" smtClean="0">
                <a:solidFill>
                  <a:schemeClr val="tx1">
                    <a:lumMod val="75000"/>
                    <a:lumOff val="25000"/>
                  </a:schemeClr>
                </a:solidFill>
              </a:rPr>
              <a:t>P = 1 si ce nombre est pair</a:t>
            </a:r>
          </a:p>
          <a:p>
            <a:r>
              <a:rPr lang="fr-FR" b="1" dirty="0" smtClean="0">
                <a:solidFill>
                  <a:schemeClr val="tx1">
                    <a:lumMod val="75000"/>
                    <a:lumOff val="25000"/>
                  </a:schemeClr>
                </a:solidFill>
              </a:rPr>
              <a:t>Dans ces conditions N + P est impair</a:t>
            </a:r>
          </a:p>
        </p:txBody>
      </p:sp>
      <p:pic>
        <p:nvPicPr>
          <p:cNvPr id="10" name="Picture 2"/>
          <p:cNvPicPr>
            <a:picLocks noChangeAspect="1" noChangeArrowheads="1"/>
          </p:cNvPicPr>
          <p:nvPr/>
        </p:nvPicPr>
        <p:blipFill>
          <a:blip r:embed="rId2" cstate="print"/>
          <a:srcRect l="51203" b="2703"/>
          <a:stretch>
            <a:fillRect/>
          </a:stretch>
        </p:blipFill>
        <p:spPr bwMode="auto">
          <a:xfrm>
            <a:off x="4860032" y="3645024"/>
            <a:ext cx="4048813" cy="2592288"/>
          </a:xfrm>
          <a:prstGeom prst="rect">
            <a:avLst/>
          </a:prstGeom>
          <a:noFill/>
          <a:ln w="9525">
            <a:noFill/>
            <a:miter lim="800000"/>
            <a:headEnd/>
            <a:tailEnd/>
          </a:ln>
        </p:spPr>
      </p:pic>
      <p:sp>
        <p:nvSpPr>
          <p:cNvPr id="13" name="Rectangle 12"/>
          <p:cNvSpPr/>
          <p:nvPr/>
        </p:nvSpPr>
        <p:spPr>
          <a:xfrm>
            <a:off x="6588224" y="5949280"/>
            <a:ext cx="2232248" cy="216000"/>
          </a:xfrm>
          <a:prstGeom prst="rect">
            <a:avLst/>
          </a:prstGeom>
          <a:solidFill>
            <a:srgbClr val="FFC000">
              <a:alpha val="4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122" name="Picture 2"/>
          <p:cNvPicPr>
            <a:picLocks noChangeAspect="1" noChangeArrowheads="1"/>
          </p:cNvPicPr>
          <p:nvPr/>
        </p:nvPicPr>
        <p:blipFill>
          <a:blip r:embed="rId2" cstate="print"/>
          <a:srcRect r="51400" b="2703"/>
          <a:stretch>
            <a:fillRect/>
          </a:stretch>
        </p:blipFill>
        <p:spPr bwMode="auto">
          <a:xfrm>
            <a:off x="611560" y="3645024"/>
            <a:ext cx="4032448" cy="2592288"/>
          </a:xfrm>
          <a:prstGeom prst="rect">
            <a:avLst/>
          </a:prstGeom>
          <a:noFill/>
          <a:ln w="9525">
            <a:noFill/>
            <a:miter lim="800000"/>
            <a:headEnd/>
            <a:tailEnd/>
          </a:ln>
        </p:spPr>
      </p:pic>
      <p:sp>
        <p:nvSpPr>
          <p:cNvPr id="12" name="Rectangle 11"/>
          <p:cNvSpPr/>
          <p:nvPr/>
        </p:nvSpPr>
        <p:spPr>
          <a:xfrm>
            <a:off x="2339752" y="5949280"/>
            <a:ext cx="2232248" cy="252000"/>
          </a:xfrm>
          <a:prstGeom prst="rect">
            <a:avLst/>
          </a:prstGeom>
          <a:solidFill>
            <a:srgbClr val="FFC000">
              <a:alpha val="4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Rectangle 13"/>
          <p:cNvSpPr/>
          <p:nvPr/>
        </p:nvSpPr>
        <p:spPr>
          <a:xfrm>
            <a:off x="684000" y="5976000"/>
            <a:ext cx="1584176" cy="190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p:cNvSpPr/>
          <p:nvPr/>
        </p:nvSpPr>
        <p:spPr>
          <a:xfrm>
            <a:off x="4932040" y="5949280"/>
            <a:ext cx="1584176" cy="21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from="(-#ppt_w/2)" to="(#ppt_x)" calcmode="lin" valueType="num">
                                      <p:cBhvr>
                                        <p:cTn id="7" dur="600" fill="hold">
                                          <p:stCondLst>
                                            <p:cond delay="0"/>
                                          </p:stCondLst>
                                        </p:cTn>
                                        <p:tgtEl>
                                          <p:spTgt spid="16"/>
                                        </p:tgtEl>
                                        <p:attrNameLst>
                                          <p:attrName>ppt_x</p:attrName>
                                        </p:attrNameLst>
                                      </p:cBhvr>
                                    </p:anim>
                                    <p:anim from="0" to="-1.0" calcmode="lin" valueType="num">
                                      <p:cBhvr>
                                        <p:cTn id="8" dur="200" decel="50000" autoRev="1" fill="hold">
                                          <p:stCondLst>
                                            <p:cond delay="600"/>
                                          </p:stCondLst>
                                        </p:cTn>
                                        <p:tgtEl>
                                          <p:spTgt spid="16"/>
                                        </p:tgtEl>
                                        <p:attrNameLst>
                                          <p:attrName>xshear</p:attrName>
                                        </p:attrNameLst>
                                      </p:cBhvr>
                                    </p:anim>
                                    <p:animScale>
                                      <p:cBhvr>
                                        <p:cTn id="9" dur="200" decel="100000" autoRev="1" fill="hold">
                                          <p:stCondLst>
                                            <p:cond delay="600"/>
                                          </p:stCondLst>
                                        </p:cTn>
                                        <p:tgtEl>
                                          <p:spTgt spid="16"/>
                                        </p:tgtEl>
                                      </p:cBhvr>
                                      <p:from x="100000" y="100000"/>
                                      <p:to x="80000" y="100000"/>
                                    </p:animScale>
                                    <p:anim by="(#ppt_h/3+#ppt_w*0.1)" calcmode="lin" valueType="num">
                                      <p:cBhvr additive="sum">
                                        <p:cTn id="10" dur="200" decel="100000" autoRev="1" fill="hold">
                                          <p:stCondLst>
                                            <p:cond delay="600"/>
                                          </p:stCondLst>
                                        </p:cTn>
                                        <p:tgtEl>
                                          <p:spTgt spid="16"/>
                                        </p:tgtEl>
                                        <p:attrNameLst>
                                          <p:attrName>ppt_x</p:attrName>
                                        </p:attrNameLst>
                                      </p:cBhvr>
                                    </p:anim>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5122"/>
                                        </p:tgtEl>
                                        <p:attrNameLst>
                                          <p:attrName>style.visibility</p:attrName>
                                        </p:attrNameLst>
                                      </p:cBhvr>
                                      <p:to>
                                        <p:strVal val="visible"/>
                                      </p:to>
                                    </p:set>
                                    <p:animEffect transition="in" filter="fade">
                                      <p:cBhvr>
                                        <p:cTn id="21" dur="2000"/>
                                        <p:tgtEl>
                                          <p:spTgt spid="512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2000"/>
                                        <p:tgtEl>
                                          <p:spTgt spid="1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20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xit" presetSubtype="2" fill="hold" grpId="1" nodeType="clickEffect">
                                  <p:stCondLst>
                                    <p:cond delay="0"/>
                                  </p:stCondLst>
                                  <p:childTnLst>
                                    <p:animEffect transition="out" filter="wipe(right)">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2000"/>
                                        <p:tgtEl>
                                          <p:spTgt spid="1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2000"/>
                                        <p:tgtEl>
                                          <p:spTgt spid="1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2000"/>
                                        <p:tgtEl>
                                          <p:spTgt spid="13"/>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xit" presetSubtype="2" fill="hold" grpId="1" nodeType="clickEffect">
                                  <p:stCondLst>
                                    <p:cond delay="0"/>
                                  </p:stCondLst>
                                  <p:childTnLst>
                                    <p:animEffect transition="out" filter="wipe(right)">
                                      <p:cBhvr>
                                        <p:cTn id="47" dur="500"/>
                                        <p:tgtEl>
                                          <p:spTgt spid="15"/>
                                        </p:tgtEl>
                                      </p:cBhvr>
                                    </p:animEffect>
                                    <p:set>
                                      <p:cBhvr>
                                        <p:cTn id="48"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1" grpId="0"/>
      <p:bldP spid="13" grpId="0" animBg="1"/>
      <p:bldP spid="12" grpId="0" animBg="1"/>
      <p:bldP spid="14" grpId="0" animBg="1"/>
      <p:bldP spid="14" grpId="1" animBg="1"/>
      <p:bldP spid="15" grpId="0" animBg="1"/>
      <p:bldP spid="15"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107504" y="188640"/>
            <a:ext cx="3312368" cy="369332"/>
          </a:xfrm>
          <a:prstGeom prst="rect">
            <a:avLst/>
          </a:prstGeom>
          <a:noFill/>
        </p:spPr>
        <p:txBody>
          <a:bodyPr wrap="square" rtlCol="0">
            <a:spAutoFit/>
          </a:bodyPr>
          <a:lstStyle/>
          <a:p>
            <a:r>
              <a:rPr lang="fr-FR" b="1" dirty="0" smtClean="0">
                <a:solidFill>
                  <a:srgbClr val="00B050"/>
                </a:solidFill>
                <a:latin typeface="Arial" pitchFamily="34" charset="0"/>
                <a:cs typeface="Arial" pitchFamily="34" charset="0"/>
              </a:rPr>
              <a:t>9/ </a:t>
            </a:r>
            <a:r>
              <a:rPr lang="fr-FR" b="1" u="sng" dirty="0" smtClean="0">
                <a:solidFill>
                  <a:srgbClr val="00B050"/>
                </a:solidFill>
                <a:latin typeface="Arial" pitchFamily="34" charset="0"/>
                <a:cs typeface="Arial" pitchFamily="34" charset="0"/>
              </a:rPr>
              <a:t>Le télégramme KNX</a:t>
            </a:r>
            <a:r>
              <a:rPr lang="fr-FR" b="1" dirty="0" smtClean="0">
                <a:solidFill>
                  <a:srgbClr val="00B050"/>
                </a:solidFill>
                <a:latin typeface="Arial" pitchFamily="34" charset="0"/>
                <a:cs typeface="Arial" pitchFamily="34" charset="0"/>
              </a:rPr>
              <a:t>:</a:t>
            </a:r>
            <a:endParaRPr lang="fr-FR" b="1" dirty="0">
              <a:solidFill>
                <a:srgbClr val="00B050"/>
              </a:solidFill>
              <a:latin typeface="Arial" pitchFamily="34" charset="0"/>
              <a:cs typeface="Arial" pitchFamily="34" charset="0"/>
            </a:endParaRPr>
          </a:p>
        </p:txBody>
      </p:sp>
      <p:sp>
        <p:nvSpPr>
          <p:cNvPr id="3" name="Espace réservé du numéro de diapositive 2"/>
          <p:cNvSpPr>
            <a:spLocks noGrp="1"/>
          </p:cNvSpPr>
          <p:nvPr>
            <p:ph type="sldNum" sz="quarter" idx="4294967295"/>
          </p:nvPr>
        </p:nvSpPr>
        <p:spPr>
          <a:xfrm>
            <a:off x="8639944" y="6492875"/>
            <a:ext cx="504056" cy="365125"/>
          </a:xfrm>
        </p:spPr>
        <p:txBody>
          <a:bodyPr/>
          <a:lstStyle/>
          <a:p>
            <a:fld id="{FC5AF07A-2128-4901-9549-20CA33A2CA02}" type="slidenum">
              <a:rPr lang="fr-FR" b="1" smtClean="0">
                <a:solidFill>
                  <a:schemeClr val="tx2"/>
                </a:solidFill>
                <a:cs typeface="Aharoni" pitchFamily="2" charset="-79"/>
              </a:rPr>
              <a:pPr/>
              <a:t>27</a:t>
            </a:fld>
            <a:endParaRPr lang="fr-FR" b="1" dirty="0">
              <a:solidFill>
                <a:schemeClr val="tx2"/>
              </a:solidFill>
              <a:cs typeface="Aharoni" pitchFamily="2" charset="-79"/>
            </a:endParaRPr>
          </a:p>
        </p:txBody>
      </p:sp>
      <p:sp>
        <p:nvSpPr>
          <p:cNvPr id="16" name="ZoneTexte 15"/>
          <p:cNvSpPr txBox="1"/>
          <p:nvPr/>
        </p:nvSpPr>
        <p:spPr>
          <a:xfrm>
            <a:off x="467544" y="1844824"/>
            <a:ext cx="4680520" cy="369332"/>
          </a:xfrm>
          <a:prstGeom prst="rect">
            <a:avLst/>
          </a:prstGeom>
          <a:noFill/>
        </p:spPr>
        <p:txBody>
          <a:bodyPr wrap="square" rtlCol="0">
            <a:spAutoFit/>
          </a:bodyPr>
          <a:lstStyle/>
          <a:p>
            <a:pPr>
              <a:buFont typeface="Wingdings" pitchFamily="2" charset="2"/>
              <a:buChar char="ü"/>
            </a:pPr>
            <a:r>
              <a:rPr lang="fr-FR" b="1" dirty="0" smtClean="0">
                <a:solidFill>
                  <a:srgbClr val="FF0000"/>
                </a:solidFill>
                <a:latin typeface="Arial" pitchFamily="34" charset="0"/>
                <a:cs typeface="Arial" pitchFamily="34" charset="0"/>
              </a:rPr>
              <a:t> </a:t>
            </a:r>
            <a:r>
              <a:rPr lang="fr-FR" b="1" i="1" u="sng" dirty="0" smtClean="0">
                <a:solidFill>
                  <a:srgbClr val="FF0000"/>
                </a:solidFill>
                <a:latin typeface="Arial" pitchFamily="34" charset="0"/>
                <a:cs typeface="Arial" pitchFamily="34" charset="0"/>
              </a:rPr>
              <a:t>Acquittement:</a:t>
            </a:r>
            <a:endParaRPr lang="fr-FR" b="1" i="1" u="sng" dirty="0">
              <a:solidFill>
                <a:srgbClr val="FF0000"/>
              </a:solidFill>
              <a:latin typeface="Arial" pitchFamily="34" charset="0"/>
              <a:cs typeface="Arial" pitchFamily="34" charset="0"/>
            </a:endParaRPr>
          </a:p>
        </p:txBody>
      </p:sp>
      <p:sp>
        <p:nvSpPr>
          <p:cNvPr id="17" name="ZoneTexte 16"/>
          <p:cNvSpPr txBox="1"/>
          <p:nvPr/>
        </p:nvSpPr>
        <p:spPr>
          <a:xfrm>
            <a:off x="467544" y="620688"/>
            <a:ext cx="3816424" cy="369332"/>
          </a:xfrm>
          <a:prstGeom prst="rect">
            <a:avLst/>
          </a:prstGeom>
          <a:noFill/>
        </p:spPr>
        <p:txBody>
          <a:bodyPr wrap="square" rtlCol="0">
            <a:spAutoFit/>
          </a:bodyPr>
          <a:lstStyle/>
          <a:p>
            <a:r>
              <a:rPr lang="fr-FR" b="1" dirty="0" smtClean="0">
                <a:solidFill>
                  <a:srgbClr val="0070C0"/>
                </a:solidFill>
                <a:latin typeface="Arial" pitchFamily="34" charset="0"/>
                <a:cs typeface="Arial" pitchFamily="34" charset="0"/>
              </a:rPr>
              <a:t>9.2/ </a:t>
            </a:r>
            <a:r>
              <a:rPr lang="fr-FR" b="1" u="sng" dirty="0" smtClean="0">
                <a:solidFill>
                  <a:srgbClr val="0070C0"/>
                </a:solidFill>
                <a:latin typeface="Arial" pitchFamily="34" charset="0"/>
                <a:cs typeface="Arial" pitchFamily="34" charset="0"/>
              </a:rPr>
              <a:t>Analyse d’un télégramme</a:t>
            </a:r>
            <a:r>
              <a:rPr lang="fr-FR" b="1" dirty="0" smtClean="0">
                <a:solidFill>
                  <a:srgbClr val="0070C0"/>
                </a:solidFill>
                <a:latin typeface="Arial" pitchFamily="34" charset="0"/>
                <a:cs typeface="Arial" pitchFamily="34" charset="0"/>
              </a:rPr>
              <a:t>:</a:t>
            </a:r>
            <a:endParaRPr lang="fr-FR" b="1" dirty="0">
              <a:solidFill>
                <a:srgbClr val="0070C0"/>
              </a:solidFill>
              <a:latin typeface="Arial" pitchFamily="34" charset="0"/>
              <a:cs typeface="Arial" pitchFamily="34" charset="0"/>
            </a:endParaRPr>
          </a:p>
        </p:txBody>
      </p:sp>
      <p:sp>
        <p:nvSpPr>
          <p:cNvPr id="18" name="Rectangle 17"/>
          <p:cNvSpPr/>
          <p:nvPr/>
        </p:nvSpPr>
        <p:spPr>
          <a:xfrm>
            <a:off x="1619672" y="980728"/>
            <a:ext cx="4015843" cy="830997"/>
          </a:xfrm>
          <a:prstGeom prst="rect">
            <a:avLst/>
          </a:prstGeom>
        </p:spPr>
        <p:txBody>
          <a:bodyPr wrap="none">
            <a:spAutoFit/>
          </a:bodyPr>
          <a:lstStyle/>
          <a:p>
            <a:r>
              <a:rPr lang="pt-BR" sz="2400" b="1" dirty="0" smtClean="0"/>
              <a:t>BC 10 0B 30 01 E1 00 80 </a:t>
            </a:r>
            <a:r>
              <a:rPr lang="pt-BR" sz="2400" b="1" dirty="0" smtClean="0">
                <a:solidFill>
                  <a:srgbClr val="FF0000"/>
                </a:solidFill>
              </a:rPr>
              <a:t>08</a:t>
            </a:r>
            <a:r>
              <a:rPr lang="pt-BR" sz="2400" b="1" dirty="0" smtClean="0"/>
              <a:t> CC</a:t>
            </a:r>
          </a:p>
          <a:p>
            <a:r>
              <a:rPr lang="pt-BR" sz="2400" b="1" dirty="0" smtClean="0"/>
              <a:t>BC 10 03 30 CA E1 00 80 </a:t>
            </a:r>
            <a:r>
              <a:rPr lang="pt-BR" sz="2400" b="1" dirty="0" smtClean="0">
                <a:solidFill>
                  <a:srgbClr val="FF0000"/>
                </a:solidFill>
              </a:rPr>
              <a:t>CB</a:t>
            </a:r>
            <a:r>
              <a:rPr lang="pt-BR" sz="2400" b="1" dirty="0" smtClean="0"/>
              <a:t> CC</a:t>
            </a:r>
          </a:p>
        </p:txBody>
      </p:sp>
      <p:sp>
        <p:nvSpPr>
          <p:cNvPr id="11" name="Rectangle 10"/>
          <p:cNvSpPr/>
          <p:nvPr/>
        </p:nvSpPr>
        <p:spPr>
          <a:xfrm>
            <a:off x="755576" y="2348880"/>
            <a:ext cx="6984776" cy="677108"/>
          </a:xfrm>
          <a:prstGeom prst="rect">
            <a:avLst/>
          </a:prstGeom>
        </p:spPr>
        <p:txBody>
          <a:bodyPr wrap="square">
            <a:spAutoFit/>
          </a:bodyPr>
          <a:lstStyle/>
          <a:p>
            <a:r>
              <a:rPr lang="fr-FR" b="1" dirty="0" smtClean="0">
                <a:solidFill>
                  <a:schemeClr val="tx1">
                    <a:lumMod val="75000"/>
                    <a:lumOff val="25000"/>
                  </a:schemeClr>
                </a:solidFill>
              </a:rPr>
              <a:t>La réponse est </a:t>
            </a:r>
            <a:r>
              <a:rPr lang="fr-FR" sz="2000" b="1" dirty="0" smtClean="0">
                <a:solidFill>
                  <a:schemeClr val="tx1">
                    <a:lumMod val="75000"/>
                    <a:lumOff val="25000"/>
                  </a:schemeClr>
                </a:solidFill>
              </a:rPr>
              <a:t>CC</a:t>
            </a:r>
            <a:r>
              <a:rPr lang="fr-FR" b="1" dirty="0" smtClean="0">
                <a:solidFill>
                  <a:schemeClr val="tx1">
                    <a:lumMod val="75000"/>
                    <a:lumOff val="25000"/>
                  </a:schemeClr>
                </a:solidFill>
              </a:rPr>
              <a:t> en hexadécimal, c'est-à-dire </a:t>
            </a:r>
            <a:r>
              <a:rPr lang="fr-FR" sz="2000" b="1" dirty="0" smtClean="0">
                <a:solidFill>
                  <a:schemeClr val="tx1">
                    <a:lumMod val="75000"/>
                    <a:lumOff val="25000"/>
                  </a:schemeClr>
                </a:solidFill>
              </a:rPr>
              <a:t>1100 1100 </a:t>
            </a:r>
            <a:r>
              <a:rPr lang="fr-FR" b="1" dirty="0" smtClean="0">
                <a:solidFill>
                  <a:schemeClr val="tx1">
                    <a:lumMod val="75000"/>
                    <a:lumOff val="25000"/>
                  </a:schemeClr>
                </a:solidFill>
              </a:rPr>
              <a:t>en binaire, ce qui correspond d’après le tableau suivant, à une réception correcte.</a:t>
            </a:r>
          </a:p>
        </p:txBody>
      </p:sp>
      <p:graphicFrame>
        <p:nvGraphicFramePr>
          <p:cNvPr id="10" name="Tableau 9"/>
          <p:cNvGraphicFramePr>
            <a:graphicFrameLocks noGrp="1"/>
          </p:cNvGraphicFramePr>
          <p:nvPr/>
        </p:nvGraphicFramePr>
        <p:xfrm>
          <a:off x="827584" y="3140968"/>
          <a:ext cx="6840760" cy="1112520"/>
        </p:xfrm>
        <a:graphic>
          <a:graphicData uri="http://schemas.openxmlformats.org/drawingml/2006/table">
            <a:tbl>
              <a:tblPr firstRow="1" bandRow="1">
                <a:tableStyleId>{5C22544A-7EE6-4342-B048-85BDC9FD1C3A}</a:tableStyleId>
              </a:tblPr>
              <a:tblGrid>
                <a:gridCol w="434329"/>
                <a:gridCol w="434329"/>
                <a:gridCol w="434329"/>
                <a:gridCol w="434329"/>
                <a:gridCol w="434329"/>
                <a:gridCol w="434329"/>
                <a:gridCol w="434329"/>
                <a:gridCol w="434329"/>
                <a:gridCol w="3366128"/>
              </a:tblGrid>
              <a:tr h="370840">
                <a:tc>
                  <a:txBody>
                    <a:bodyPr/>
                    <a:lstStyle/>
                    <a:p>
                      <a:pPr algn="ctr"/>
                      <a:r>
                        <a:rPr lang="fr-FR" b="1" dirty="0" smtClean="0">
                          <a:solidFill>
                            <a:schemeClr val="tx1">
                              <a:lumMod val="75000"/>
                              <a:lumOff val="25000"/>
                            </a:schemeClr>
                          </a:solidFill>
                        </a:rPr>
                        <a:t>0</a:t>
                      </a:r>
                      <a:endParaRPr lang="fr-FR" b="1" dirty="0">
                        <a:solidFill>
                          <a:schemeClr val="tx1">
                            <a:lumMod val="75000"/>
                            <a:lumOff val="25000"/>
                          </a:schemeClr>
                        </a:solidFill>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fr-FR" b="1" dirty="0" smtClean="0">
                          <a:solidFill>
                            <a:schemeClr val="tx1">
                              <a:lumMod val="75000"/>
                              <a:lumOff val="25000"/>
                            </a:schemeClr>
                          </a:solidFill>
                        </a:rPr>
                        <a:t>0</a:t>
                      </a:r>
                      <a:endParaRPr lang="fr-FR" b="1" dirty="0">
                        <a:solidFill>
                          <a:schemeClr val="tx1">
                            <a:lumMod val="75000"/>
                            <a:lumOff val="25000"/>
                          </a:schemeClr>
                        </a:solidFill>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fr-FR" b="1" dirty="0" smtClean="0">
                          <a:solidFill>
                            <a:schemeClr val="tx1">
                              <a:lumMod val="75000"/>
                              <a:lumOff val="25000"/>
                            </a:schemeClr>
                          </a:solidFill>
                        </a:rPr>
                        <a:t>0</a:t>
                      </a:r>
                      <a:endParaRPr lang="fr-FR" b="1" dirty="0">
                        <a:solidFill>
                          <a:schemeClr val="tx1">
                            <a:lumMod val="75000"/>
                            <a:lumOff val="25000"/>
                          </a:schemeClr>
                        </a:solidFill>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fr-FR" b="1" dirty="0" smtClean="0">
                          <a:solidFill>
                            <a:schemeClr val="tx1">
                              <a:lumMod val="75000"/>
                              <a:lumOff val="25000"/>
                            </a:schemeClr>
                          </a:solidFill>
                        </a:rPr>
                        <a:t>0</a:t>
                      </a:r>
                      <a:endParaRPr lang="fr-FR" b="1" dirty="0">
                        <a:solidFill>
                          <a:schemeClr val="tx1">
                            <a:lumMod val="75000"/>
                            <a:lumOff val="25000"/>
                          </a:schemeClr>
                        </a:solidFill>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fr-FR" b="1" dirty="0" smtClean="0">
                          <a:solidFill>
                            <a:schemeClr val="tx1">
                              <a:lumMod val="75000"/>
                              <a:lumOff val="25000"/>
                            </a:schemeClr>
                          </a:solidFill>
                        </a:rPr>
                        <a:t>1</a:t>
                      </a:r>
                      <a:endParaRPr lang="fr-FR" b="1" dirty="0">
                        <a:solidFill>
                          <a:schemeClr val="tx1">
                            <a:lumMod val="75000"/>
                            <a:lumOff val="25000"/>
                          </a:schemeClr>
                        </a:solidFill>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fr-FR" b="1" dirty="0" smtClean="0">
                          <a:solidFill>
                            <a:schemeClr val="tx1">
                              <a:lumMod val="75000"/>
                              <a:lumOff val="25000"/>
                            </a:schemeClr>
                          </a:solidFill>
                        </a:rPr>
                        <a:t>1</a:t>
                      </a:r>
                      <a:endParaRPr lang="fr-FR" b="1" dirty="0">
                        <a:solidFill>
                          <a:schemeClr val="tx1">
                            <a:lumMod val="75000"/>
                            <a:lumOff val="25000"/>
                          </a:schemeClr>
                        </a:solidFill>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fr-FR" b="1" dirty="0" smtClean="0">
                          <a:solidFill>
                            <a:schemeClr val="tx1">
                              <a:lumMod val="75000"/>
                              <a:lumOff val="25000"/>
                            </a:schemeClr>
                          </a:solidFill>
                        </a:rPr>
                        <a:t>0</a:t>
                      </a:r>
                      <a:endParaRPr lang="fr-FR" b="1" dirty="0">
                        <a:solidFill>
                          <a:schemeClr val="tx1">
                            <a:lumMod val="75000"/>
                            <a:lumOff val="25000"/>
                          </a:schemeClr>
                        </a:solidFill>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fr-FR" b="1" dirty="0" smtClean="0">
                          <a:solidFill>
                            <a:schemeClr val="tx1">
                              <a:lumMod val="75000"/>
                              <a:lumOff val="25000"/>
                            </a:schemeClr>
                          </a:solidFill>
                        </a:rPr>
                        <a:t>0</a:t>
                      </a:r>
                      <a:endParaRPr lang="fr-FR" b="1" dirty="0">
                        <a:solidFill>
                          <a:schemeClr val="tx1">
                            <a:lumMod val="75000"/>
                            <a:lumOff val="25000"/>
                          </a:schemeClr>
                        </a:solidFill>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l"/>
                      <a:r>
                        <a:rPr lang="fr-FR" sz="1800" b="1" kern="1200" baseline="0" dirty="0" smtClean="0">
                          <a:solidFill>
                            <a:schemeClr val="tx1">
                              <a:lumMod val="75000"/>
                              <a:lumOff val="25000"/>
                            </a:schemeClr>
                          </a:solidFill>
                          <a:latin typeface="+mn-lt"/>
                          <a:ea typeface="+mn-ea"/>
                          <a:cs typeface="+mn-cs"/>
                        </a:rPr>
                        <a:t>NAK (réception incorrecte)</a:t>
                      </a:r>
                      <a:endParaRPr lang="fr-FR" b="1" dirty="0">
                        <a:solidFill>
                          <a:schemeClr val="tx1">
                            <a:lumMod val="75000"/>
                            <a:lumOff val="25000"/>
                          </a:schemeClr>
                        </a:solidFill>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r>
              <a:tr h="370840">
                <a:tc>
                  <a:txBody>
                    <a:bodyPr/>
                    <a:lstStyle/>
                    <a:p>
                      <a:pPr algn="ctr"/>
                      <a:r>
                        <a:rPr lang="fr-FR" b="1" dirty="0" smtClean="0">
                          <a:solidFill>
                            <a:schemeClr val="tx1">
                              <a:lumMod val="75000"/>
                              <a:lumOff val="25000"/>
                            </a:schemeClr>
                          </a:solidFill>
                        </a:rPr>
                        <a:t>1</a:t>
                      </a:r>
                      <a:endParaRPr lang="fr-FR" b="1" dirty="0">
                        <a:solidFill>
                          <a:schemeClr val="tx1">
                            <a:lumMod val="75000"/>
                            <a:lumOff val="25000"/>
                          </a:schemeClr>
                        </a:solidFill>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fr-FR" b="1" dirty="0" smtClean="0">
                          <a:solidFill>
                            <a:schemeClr val="tx1">
                              <a:lumMod val="75000"/>
                              <a:lumOff val="25000"/>
                            </a:schemeClr>
                          </a:solidFill>
                        </a:rPr>
                        <a:t>1</a:t>
                      </a:r>
                      <a:endParaRPr lang="fr-FR" b="1" dirty="0">
                        <a:solidFill>
                          <a:schemeClr val="tx1">
                            <a:lumMod val="75000"/>
                            <a:lumOff val="25000"/>
                          </a:schemeClr>
                        </a:solidFill>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fr-FR" b="1" dirty="0" smtClean="0">
                          <a:solidFill>
                            <a:schemeClr val="tx1">
                              <a:lumMod val="75000"/>
                              <a:lumOff val="25000"/>
                            </a:schemeClr>
                          </a:solidFill>
                        </a:rPr>
                        <a:t>0</a:t>
                      </a:r>
                      <a:endParaRPr lang="fr-FR" b="1" dirty="0">
                        <a:solidFill>
                          <a:schemeClr val="tx1">
                            <a:lumMod val="75000"/>
                            <a:lumOff val="25000"/>
                          </a:schemeClr>
                        </a:solidFill>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fr-FR" b="1" dirty="0" smtClean="0">
                          <a:solidFill>
                            <a:schemeClr val="tx1">
                              <a:lumMod val="75000"/>
                              <a:lumOff val="25000"/>
                            </a:schemeClr>
                          </a:solidFill>
                        </a:rPr>
                        <a:t>0</a:t>
                      </a:r>
                      <a:endParaRPr lang="fr-FR" b="1" dirty="0">
                        <a:solidFill>
                          <a:schemeClr val="tx1">
                            <a:lumMod val="75000"/>
                            <a:lumOff val="25000"/>
                          </a:schemeClr>
                        </a:solidFill>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fr-FR" b="1" dirty="0" smtClean="0">
                          <a:solidFill>
                            <a:schemeClr val="tx1">
                              <a:lumMod val="75000"/>
                              <a:lumOff val="25000"/>
                            </a:schemeClr>
                          </a:solidFill>
                        </a:rPr>
                        <a:t>0</a:t>
                      </a:r>
                      <a:endParaRPr lang="fr-FR" b="1" dirty="0">
                        <a:solidFill>
                          <a:schemeClr val="tx1">
                            <a:lumMod val="75000"/>
                            <a:lumOff val="25000"/>
                          </a:schemeClr>
                        </a:solidFill>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fr-FR" b="1" dirty="0" smtClean="0">
                          <a:solidFill>
                            <a:schemeClr val="tx1">
                              <a:lumMod val="75000"/>
                              <a:lumOff val="25000"/>
                            </a:schemeClr>
                          </a:solidFill>
                        </a:rPr>
                        <a:t>0</a:t>
                      </a:r>
                      <a:endParaRPr lang="fr-FR" b="1" dirty="0">
                        <a:solidFill>
                          <a:schemeClr val="tx1">
                            <a:lumMod val="75000"/>
                            <a:lumOff val="25000"/>
                          </a:schemeClr>
                        </a:solidFill>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fr-FR" b="1" dirty="0" smtClean="0">
                          <a:solidFill>
                            <a:schemeClr val="tx1">
                              <a:lumMod val="75000"/>
                              <a:lumOff val="25000"/>
                            </a:schemeClr>
                          </a:solidFill>
                        </a:rPr>
                        <a:t>0</a:t>
                      </a:r>
                      <a:endParaRPr lang="fr-FR" b="1" dirty="0">
                        <a:solidFill>
                          <a:schemeClr val="tx1">
                            <a:lumMod val="75000"/>
                            <a:lumOff val="25000"/>
                          </a:schemeClr>
                        </a:solidFill>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fr-FR" b="1" dirty="0" smtClean="0">
                          <a:solidFill>
                            <a:schemeClr val="tx1">
                              <a:lumMod val="75000"/>
                              <a:lumOff val="25000"/>
                            </a:schemeClr>
                          </a:solidFill>
                        </a:rPr>
                        <a:t>0</a:t>
                      </a:r>
                      <a:endParaRPr lang="fr-FR" b="1" dirty="0">
                        <a:solidFill>
                          <a:schemeClr val="tx1">
                            <a:lumMod val="75000"/>
                            <a:lumOff val="25000"/>
                          </a:schemeClr>
                        </a:solidFill>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l"/>
                      <a:r>
                        <a:rPr lang="fr-FR" b="1" dirty="0" smtClean="0">
                          <a:solidFill>
                            <a:schemeClr val="tx1">
                              <a:lumMod val="75000"/>
                              <a:lumOff val="25000"/>
                            </a:schemeClr>
                          </a:solidFill>
                        </a:rPr>
                        <a:t>BUSY ( occupé)</a:t>
                      </a:r>
                      <a:endParaRPr lang="fr-FR" b="1" dirty="0">
                        <a:solidFill>
                          <a:schemeClr val="tx1">
                            <a:lumMod val="75000"/>
                            <a:lumOff val="25000"/>
                          </a:schemeClr>
                        </a:solidFill>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r>
              <a:tr h="370840">
                <a:tc>
                  <a:txBody>
                    <a:bodyPr/>
                    <a:lstStyle/>
                    <a:p>
                      <a:pPr algn="ctr"/>
                      <a:r>
                        <a:rPr lang="fr-FR" b="1" dirty="0" smtClean="0">
                          <a:solidFill>
                            <a:srgbClr val="FF0000"/>
                          </a:solidFill>
                        </a:rPr>
                        <a:t>1</a:t>
                      </a:r>
                      <a:endParaRPr lang="fr-FR" b="1" dirty="0">
                        <a:solidFill>
                          <a:srgbClr val="FF0000"/>
                        </a:solidFill>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fr-FR" b="1" dirty="0" smtClean="0">
                          <a:solidFill>
                            <a:srgbClr val="FF0000"/>
                          </a:solidFill>
                        </a:rPr>
                        <a:t>1</a:t>
                      </a:r>
                      <a:endParaRPr lang="fr-FR" b="1" dirty="0">
                        <a:solidFill>
                          <a:srgbClr val="FF0000"/>
                        </a:solidFill>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fr-FR" b="1" dirty="0" smtClean="0">
                          <a:solidFill>
                            <a:srgbClr val="FF0000"/>
                          </a:solidFill>
                        </a:rPr>
                        <a:t>0</a:t>
                      </a:r>
                      <a:endParaRPr lang="fr-FR" b="1" dirty="0">
                        <a:solidFill>
                          <a:srgbClr val="FF0000"/>
                        </a:solidFill>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fr-FR" b="1" dirty="0" smtClean="0">
                          <a:solidFill>
                            <a:srgbClr val="FF0000"/>
                          </a:solidFill>
                        </a:rPr>
                        <a:t>0</a:t>
                      </a:r>
                      <a:endParaRPr lang="fr-FR" b="1" dirty="0">
                        <a:solidFill>
                          <a:srgbClr val="FF0000"/>
                        </a:solidFill>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fr-FR" b="1" dirty="0" smtClean="0">
                          <a:solidFill>
                            <a:srgbClr val="FF0000"/>
                          </a:solidFill>
                        </a:rPr>
                        <a:t>1</a:t>
                      </a:r>
                      <a:endParaRPr lang="fr-FR" b="1" dirty="0">
                        <a:solidFill>
                          <a:srgbClr val="FF0000"/>
                        </a:solidFill>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fr-FR" b="1" dirty="0" smtClean="0">
                          <a:solidFill>
                            <a:srgbClr val="FF0000"/>
                          </a:solidFill>
                        </a:rPr>
                        <a:t>1</a:t>
                      </a:r>
                      <a:endParaRPr lang="fr-FR" b="1" dirty="0">
                        <a:solidFill>
                          <a:srgbClr val="FF0000"/>
                        </a:solidFill>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fr-FR" b="1" dirty="0" smtClean="0">
                          <a:solidFill>
                            <a:srgbClr val="FF0000"/>
                          </a:solidFill>
                        </a:rPr>
                        <a:t>0</a:t>
                      </a:r>
                      <a:endParaRPr lang="fr-FR" b="1" dirty="0">
                        <a:solidFill>
                          <a:srgbClr val="FF0000"/>
                        </a:solidFill>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fr-FR" b="1" dirty="0" smtClean="0">
                          <a:solidFill>
                            <a:srgbClr val="FF0000"/>
                          </a:solidFill>
                        </a:rPr>
                        <a:t>0</a:t>
                      </a:r>
                      <a:endParaRPr lang="fr-FR" b="1" dirty="0">
                        <a:solidFill>
                          <a:srgbClr val="FF0000"/>
                        </a:solidFill>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b="1" kern="1200" baseline="0" dirty="0" smtClean="0">
                          <a:solidFill>
                            <a:srgbClr val="FF0000"/>
                          </a:solidFill>
                          <a:latin typeface="+mn-lt"/>
                          <a:ea typeface="+mn-ea"/>
                          <a:cs typeface="+mn-cs"/>
                        </a:rPr>
                        <a:t>ACK (réception correcte)</a:t>
                      </a:r>
                      <a:endParaRPr lang="fr-FR" b="1" dirty="0">
                        <a:solidFill>
                          <a:srgbClr val="FF0000"/>
                        </a:solidFill>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from="(-#ppt_w/2)" to="(#ppt_x)" calcmode="lin" valueType="num">
                                      <p:cBhvr>
                                        <p:cTn id="7" dur="600" fill="hold">
                                          <p:stCondLst>
                                            <p:cond delay="0"/>
                                          </p:stCondLst>
                                        </p:cTn>
                                        <p:tgtEl>
                                          <p:spTgt spid="16"/>
                                        </p:tgtEl>
                                        <p:attrNameLst>
                                          <p:attrName>ppt_x</p:attrName>
                                        </p:attrNameLst>
                                      </p:cBhvr>
                                    </p:anim>
                                    <p:anim from="0" to="-1.0" calcmode="lin" valueType="num">
                                      <p:cBhvr>
                                        <p:cTn id="8" dur="200" decel="50000" autoRev="1" fill="hold">
                                          <p:stCondLst>
                                            <p:cond delay="600"/>
                                          </p:stCondLst>
                                        </p:cTn>
                                        <p:tgtEl>
                                          <p:spTgt spid="16"/>
                                        </p:tgtEl>
                                        <p:attrNameLst>
                                          <p:attrName>xshear</p:attrName>
                                        </p:attrNameLst>
                                      </p:cBhvr>
                                    </p:anim>
                                    <p:animScale>
                                      <p:cBhvr>
                                        <p:cTn id="9" dur="200" decel="100000" autoRev="1" fill="hold">
                                          <p:stCondLst>
                                            <p:cond delay="600"/>
                                          </p:stCondLst>
                                        </p:cTn>
                                        <p:tgtEl>
                                          <p:spTgt spid="16"/>
                                        </p:tgtEl>
                                      </p:cBhvr>
                                      <p:from x="100000" y="100000"/>
                                      <p:to x="80000" y="100000"/>
                                    </p:animScale>
                                    <p:anim by="(#ppt_h/3+#ppt_w*0.1)" calcmode="lin" valueType="num">
                                      <p:cBhvr additive="sum">
                                        <p:cTn id="10" dur="200" decel="100000" autoRev="1" fill="hold">
                                          <p:stCondLst>
                                            <p:cond delay="600"/>
                                          </p:stCondLst>
                                        </p:cTn>
                                        <p:tgtEl>
                                          <p:spTgt spid="16"/>
                                        </p:tgtEl>
                                        <p:attrNameLst>
                                          <p:attrName>ppt_x</p:attrName>
                                        </p:attrNameLst>
                                      </p:cBhvr>
                                    </p:anim>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53" presetClass="entr" presetSubtype="0"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1000" fill="hold"/>
                                        <p:tgtEl>
                                          <p:spTgt spid="10"/>
                                        </p:tgtEl>
                                        <p:attrNameLst>
                                          <p:attrName>ppt_w</p:attrName>
                                        </p:attrNameLst>
                                      </p:cBhvr>
                                      <p:tavLst>
                                        <p:tav tm="0">
                                          <p:val>
                                            <p:fltVal val="0"/>
                                          </p:val>
                                        </p:tav>
                                        <p:tav tm="100000">
                                          <p:val>
                                            <p:strVal val="#ppt_w"/>
                                          </p:val>
                                        </p:tav>
                                      </p:tavLst>
                                    </p:anim>
                                    <p:anim calcmode="lin" valueType="num">
                                      <p:cBhvr>
                                        <p:cTn id="21" dur="1000" fill="hold"/>
                                        <p:tgtEl>
                                          <p:spTgt spid="10"/>
                                        </p:tgtEl>
                                        <p:attrNameLst>
                                          <p:attrName>ppt_h</p:attrName>
                                        </p:attrNameLst>
                                      </p:cBhvr>
                                      <p:tavLst>
                                        <p:tav tm="0">
                                          <p:val>
                                            <p:fltVal val="0"/>
                                          </p:val>
                                        </p:tav>
                                        <p:tav tm="100000">
                                          <p:val>
                                            <p:strVal val="#ppt_h"/>
                                          </p:val>
                                        </p:tav>
                                      </p:tavLst>
                                    </p:anim>
                                    <p:animEffect transition="in" filter="fade">
                                      <p:cBhvr>
                                        <p:cTn id="2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4294967295"/>
          </p:nvPr>
        </p:nvSpPr>
        <p:spPr/>
        <p:txBody>
          <a:bodyPr/>
          <a:lstStyle/>
          <a:p>
            <a:fld id="{FC5AF07A-2128-4901-9549-20CA33A2CA02}" type="slidenum">
              <a:rPr lang="fr-FR" b="1" smtClean="0">
                <a:solidFill>
                  <a:schemeClr val="tx2"/>
                </a:solidFill>
                <a:cs typeface="Aharoni" pitchFamily="2" charset="-79"/>
              </a:rPr>
              <a:pPr/>
              <a:t>28</a:t>
            </a:fld>
            <a:endParaRPr lang="fr-FR" b="1" dirty="0">
              <a:solidFill>
                <a:schemeClr val="tx2"/>
              </a:solidFill>
              <a:cs typeface="Aharoni" pitchFamily="2" charset="-79"/>
            </a:endParaRPr>
          </a:p>
        </p:txBody>
      </p:sp>
      <p:sp>
        <p:nvSpPr>
          <p:cNvPr id="8" name="Rectangle 7"/>
          <p:cNvSpPr/>
          <p:nvPr/>
        </p:nvSpPr>
        <p:spPr>
          <a:xfrm>
            <a:off x="395536" y="1124744"/>
            <a:ext cx="8424936" cy="3970318"/>
          </a:xfrm>
          <a:prstGeom prst="rect">
            <a:avLst/>
          </a:prstGeom>
        </p:spPr>
        <p:txBody>
          <a:bodyPr wrap="square">
            <a:spAutoFit/>
          </a:bodyPr>
          <a:lstStyle/>
          <a:p>
            <a:r>
              <a:rPr lang="fr-FR" dirty="0" smtClean="0">
                <a:solidFill>
                  <a:schemeClr val="tx1">
                    <a:lumMod val="75000"/>
                    <a:lumOff val="25000"/>
                  </a:schemeClr>
                </a:solidFill>
              </a:rPr>
              <a:t>L’ </a:t>
            </a:r>
            <a:r>
              <a:rPr lang="fr-FR" b="1" dirty="0" smtClean="0">
                <a:solidFill>
                  <a:schemeClr val="tx1">
                    <a:lumMod val="75000"/>
                    <a:lumOff val="25000"/>
                  </a:schemeClr>
                </a:solidFill>
              </a:rPr>
              <a:t>interopérabilité</a:t>
            </a:r>
            <a:r>
              <a:rPr lang="fr-FR" dirty="0" smtClean="0">
                <a:solidFill>
                  <a:schemeClr val="tx1">
                    <a:lumMod val="75000"/>
                    <a:lumOff val="25000"/>
                  </a:schemeClr>
                </a:solidFill>
              </a:rPr>
              <a:t> est la capacité que possède un produit ou un système, dont les interfaces sont intégralement connues, à fonctionner avec d'autres produits ou systèmes existants ou futurs et ce sans restriction d'accès ou de mise en œuvre.</a:t>
            </a:r>
          </a:p>
          <a:p>
            <a:endParaRPr lang="fr-FR" dirty="0" smtClean="0">
              <a:solidFill>
                <a:schemeClr val="tx1">
                  <a:lumMod val="75000"/>
                  <a:lumOff val="25000"/>
                </a:schemeClr>
              </a:solidFill>
            </a:endParaRPr>
          </a:p>
          <a:p>
            <a:r>
              <a:rPr lang="fr-FR" dirty="0" smtClean="0">
                <a:solidFill>
                  <a:schemeClr val="tx1">
                    <a:lumMod val="75000"/>
                    <a:lumOff val="25000"/>
                  </a:schemeClr>
                </a:solidFill>
              </a:rPr>
              <a:t>Il convient de distinguer « interopérabilité » et « compatibilité ». </a:t>
            </a:r>
          </a:p>
          <a:p>
            <a:endParaRPr lang="fr-FR" dirty="0" smtClean="0">
              <a:solidFill>
                <a:schemeClr val="tx1">
                  <a:lumMod val="75000"/>
                  <a:lumOff val="25000"/>
                </a:schemeClr>
              </a:solidFill>
            </a:endParaRPr>
          </a:p>
          <a:p>
            <a:r>
              <a:rPr lang="fr-FR" dirty="0" smtClean="0">
                <a:solidFill>
                  <a:schemeClr val="tx1">
                    <a:lumMod val="75000"/>
                    <a:lumOff val="25000"/>
                  </a:schemeClr>
                </a:solidFill>
              </a:rPr>
              <a:t>Pour être simple, on peut dire que la compatibilité est une notion verticale qui fait qu'un outil peut fonctionner dans un environnement donné en respectant toutes les caractéristiques et l'interopérabilité est une notion transversale qui permet à divers outils de pouvoir communiquer - quand on sait pourquoi, et comment, ils peuvent fonctionner ensemble.</a:t>
            </a:r>
          </a:p>
          <a:p>
            <a:endParaRPr lang="fr-FR" dirty="0" smtClean="0">
              <a:solidFill>
                <a:schemeClr val="tx1">
                  <a:lumMod val="75000"/>
                  <a:lumOff val="25000"/>
                </a:schemeClr>
              </a:solidFill>
            </a:endParaRPr>
          </a:p>
          <a:p>
            <a:r>
              <a:rPr lang="fr-FR" dirty="0" smtClean="0">
                <a:solidFill>
                  <a:schemeClr val="tx1">
                    <a:lumMod val="75000"/>
                    <a:lumOff val="25000"/>
                  </a:schemeClr>
                </a:solidFill>
              </a:rPr>
              <a:t>Autrement dit, on ne peut parler d'interopérabilité d'un produit ou d'un système que si on connaît intégralement toutes ses interfaces.</a:t>
            </a:r>
            <a:endParaRPr lang="fr-FR" dirty="0">
              <a:solidFill>
                <a:schemeClr val="tx1">
                  <a:lumMod val="75000"/>
                  <a:lumOff val="25000"/>
                </a:schemeClr>
              </a:solidFill>
            </a:endParaRPr>
          </a:p>
        </p:txBody>
      </p:sp>
      <p:sp>
        <p:nvSpPr>
          <p:cNvPr id="4" name="ZoneTexte 3"/>
          <p:cNvSpPr txBox="1"/>
          <p:nvPr/>
        </p:nvSpPr>
        <p:spPr>
          <a:xfrm>
            <a:off x="1259632" y="188640"/>
            <a:ext cx="6768752" cy="461665"/>
          </a:xfrm>
          <a:prstGeom prst="rect">
            <a:avLst/>
          </a:prstGeom>
          <a:noFill/>
        </p:spPr>
        <p:txBody>
          <a:bodyPr wrap="square" rtlCol="0">
            <a:spAutoFit/>
          </a:bodyPr>
          <a:lstStyle/>
          <a:p>
            <a:pPr algn="ctr"/>
            <a:r>
              <a:rPr lang="fr-FR" sz="2400" b="1" u="sng" dirty="0" smtClean="0">
                <a:solidFill>
                  <a:srgbClr val="00B050"/>
                </a:solidFill>
                <a:latin typeface="Arial" pitchFamily="34" charset="0"/>
                <a:cs typeface="Arial" pitchFamily="34" charset="0"/>
              </a:rPr>
              <a:t>INTEROPÉRABILITÉ :</a:t>
            </a:r>
            <a:endParaRPr lang="fr-FR" sz="2400" b="1" u="sng" dirty="0">
              <a:solidFill>
                <a:srgbClr val="00B050"/>
              </a:solidFill>
              <a:latin typeface="Arial" pitchFamily="34" charset="0"/>
              <a:cs typeface="Arial" pitchFamily="34" charset="0"/>
            </a:endParaRPr>
          </a:p>
        </p:txBody>
      </p:sp>
      <p:sp>
        <p:nvSpPr>
          <p:cNvPr id="5" name="Bouton d'action : Retour 4">
            <a:hlinkClick r:id="" action="ppaction://hlinkshowjump?jump=lastslideviewed" highlightClick="1"/>
          </p:cNvPr>
          <p:cNvSpPr/>
          <p:nvPr/>
        </p:nvSpPr>
        <p:spPr>
          <a:xfrm>
            <a:off x="8676456" y="6165304"/>
            <a:ext cx="360040" cy="360040"/>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cstate="print"/>
          <a:srcRect/>
          <a:stretch>
            <a:fillRect/>
          </a:stretch>
        </p:blipFill>
        <p:spPr bwMode="auto">
          <a:xfrm>
            <a:off x="0" y="764704"/>
            <a:ext cx="9143479" cy="5256584"/>
          </a:xfrm>
          <a:prstGeom prst="rect">
            <a:avLst/>
          </a:prstGeom>
          <a:noFill/>
          <a:ln w="9525">
            <a:noFill/>
            <a:round/>
            <a:headEnd/>
            <a:tailEnd/>
          </a:ln>
        </p:spPr>
      </p:pic>
      <p:sp>
        <p:nvSpPr>
          <p:cNvPr id="6" name="ZoneTexte 5"/>
          <p:cNvSpPr txBox="1"/>
          <p:nvPr/>
        </p:nvSpPr>
        <p:spPr>
          <a:xfrm>
            <a:off x="1259632" y="188640"/>
            <a:ext cx="6768752" cy="461665"/>
          </a:xfrm>
          <a:prstGeom prst="rect">
            <a:avLst/>
          </a:prstGeom>
          <a:noFill/>
        </p:spPr>
        <p:txBody>
          <a:bodyPr wrap="square" rtlCol="0">
            <a:spAutoFit/>
          </a:bodyPr>
          <a:lstStyle/>
          <a:p>
            <a:pPr algn="ctr"/>
            <a:r>
              <a:rPr lang="fr-FR" sz="2400" b="1" u="sng" dirty="0" smtClean="0">
                <a:solidFill>
                  <a:srgbClr val="00B050"/>
                </a:solidFill>
                <a:latin typeface="Arial" pitchFamily="34" charset="0"/>
                <a:cs typeface="Arial" pitchFamily="34" charset="0"/>
              </a:rPr>
              <a:t>DOMOTIQUE ET IMMOTIQUE</a:t>
            </a:r>
            <a:r>
              <a:rPr lang="fr-FR" sz="2400" b="1" dirty="0" smtClean="0">
                <a:solidFill>
                  <a:srgbClr val="00B050"/>
                </a:solidFill>
                <a:latin typeface="Arial" pitchFamily="34" charset="0"/>
                <a:cs typeface="Arial" pitchFamily="34" charset="0"/>
              </a:rPr>
              <a:t>:</a:t>
            </a:r>
            <a:endParaRPr lang="fr-FR" sz="2400" b="1" dirty="0">
              <a:solidFill>
                <a:srgbClr val="00B050"/>
              </a:solidFill>
              <a:latin typeface="Arial" pitchFamily="34" charset="0"/>
              <a:cs typeface="Arial" pitchFamily="34" charset="0"/>
            </a:endParaRPr>
          </a:p>
        </p:txBody>
      </p:sp>
      <p:sp>
        <p:nvSpPr>
          <p:cNvPr id="8" name="Bouton d'action : Retour 7">
            <a:hlinkClick r:id="" action="ppaction://hlinkshowjump?jump=lastslideviewed" highlightClick="1"/>
          </p:cNvPr>
          <p:cNvSpPr/>
          <p:nvPr/>
        </p:nvSpPr>
        <p:spPr>
          <a:xfrm>
            <a:off x="8676456" y="6165304"/>
            <a:ext cx="360040" cy="360040"/>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8"/>
          <p:cNvSpPr/>
          <p:nvPr/>
        </p:nvSpPr>
        <p:spPr>
          <a:xfrm>
            <a:off x="0" y="1052736"/>
            <a:ext cx="9144000" cy="4154984"/>
          </a:xfrm>
          <a:prstGeom prst="rect">
            <a:avLst/>
          </a:prstGeom>
        </p:spPr>
        <p:txBody>
          <a:bodyPr wrap="square">
            <a:spAutoFit/>
          </a:bodyPr>
          <a:lstStyle/>
          <a:p>
            <a:r>
              <a:rPr lang="fr-FR" sz="2400" b="1" u="sng" dirty="0" smtClean="0">
                <a:solidFill>
                  <a:schemeClr val="tx1">
                    <a:lumMod val="75000"/>
                    <a:lumOff val="25000"/>
                  </a:schemeClr>
                </a:solidFill>
              </a:rPr>
              <a:t>L’</a:t>
            </a:r>
            <a:r>
              <a:rPr lang="fr-FR" sz="2400" b="1" u="sng" dirty="0" err="1" smtClean="0">
                <a:solidFill>
                  <a:schemeClr val="tx1">
                    <a:lumMod val="75000"/>
                    <a:lumOff val="25000"/>
                  </a:schemeClr>
                </a:solidFill>
              </a:rPr>
              <a:t>immotique</a:t>
            </a:r>
            <a:r>
              <a:rPr lang="fr-FR" sz="2400" b="1" dirty="0" smtClean="0">
                <a:solidFill>
                  <a:schemeClr val="tx1">
                    <a:lumMod val="75000"/>
                    <a:lumOff val="25000"/>
                  </a:schemeClr>
                </a:solidFill>
              </a:rPr>
              <a:t> :</a:t>
            </a:r>
          </a:p>
          <a:p>
            <a:r>
              <a:rPr lang="fr-FR" dirty="0" smtClean="0">
                <a:solidFill>
                  <a:schemeClr val="tx1">
                    <a:lumMod val="75000"/>
                    <a:lumOff val="25000"/>
                  </a:schemeClr>
                </a:solidFill>
              </a:rPr>
              <a:t>C’est un néologisme formé à partir du mot immeuble et du suffixe -tique, qui connote l'informatique et l'électronique -voire l'automatique etc.</a:t>
            </a:r>
          </a:p>
          <a:p>
            <a:r>
              <a:rPr lang="fr-FR" dirty="0" smtClean="0">
                <a:solidFill>
                  <a:schemeClr val="tx1">
                    <a:lumMod val="75000"/>
                    <a:lumOff val="25000"/>
                  </a:schemeClr>
                </a:solidFill>
              </a:rPr>
              <a:t>C’est la domotique à l'échelle d'un grand bâtiment, immeuble ou grand site industriel ou tertiaire. Cette échelle implique des solutions techniques de domotique visant à gérer des quantités de modules plus importantes que pour un simple domicile de particulier.</a:t>
            </a:r>
          </a:p>
          <a:p>
            <a:endParaRPr lang="fr-FR" dirty="0" smtClean="0">
              <a:solidFill>
                <a:schemeClr val="tx1">
                  <a:lumMod val="65000"/>
                  <a:lumOff val="35000"/>
                </a:schemeClr>
              </a:solidFill>
            </a:endParaRPr>
          </a:p>
          <a:p>
            <a:r>
              <a:rPr lang="fr-FR" sz="2400" b="1" u="sng" dirty="0" smtClean="0">
                <a:solidFill>
                  <a:schemeClr val="tx1">
                    <a:lumMod val="75000"/>
                    <a:lumOff val="25000"/>
                  </a:schemeClr>
                </a:solidFill>
              </a:rPr>
              <a:t>La domotique </a:t>
            </a:r>
            <a:r>
              <a:rPr lang="fr-FR" sz="2400" b="1" dirty="0" smtClean="0">
                <a:solidFill>
                  <a:schemeClr val="tx1">
                    <a:lumMod val="75000"/>
                    <a:lumOff val="25000"/>
                  </a:schemeClr>
                </a:solidFill>
              </a:rPr>
              <a:t>:</a:t>
            </a:r>
          </a:p>
          <a:p>
            <a:r>
              <a:rPr lang="fr-FR" dirty="0" smtClean="0">
                <a:solidFill>
                  <a:schemeClr val="tx1">
                    <a:lumMod val="75000"/>
                    <a:lumOff val="25000"/>
                  </a:schemeClr>
                </a:solidFill>
              </a:rPr>
              <a:t>C’est l’ensemble des techniques de l'électronique, de physique du bâtiment, d'automatismes, de l'informatique et des télécommunications utilisées dans les bâtiments. La domotique vise à apporter des fonctions de confort (optimisation de l'éclairage, du chauffage), de gestion d'énergie (programmation), de sécurité (comme les alarmes) et de communication (comme les commandes à distance ou l'émission de signaux destinés à l'utilisateur) que l'on peut retrouver dans les maisons, les hôtels, les lieux publics...</a:t>
            </a:r>
            <a:endParaRPr lang="fr-FR" dirty="0">
              <a:solidFill>
                <a:schemeClr val="tx1">
                  <a:lumMod val="75000"/>
                  <a:lumOff val="25000"/>
                </a:schemeClr>
              </a:solidFill>
            </a:endParaRPr>
          </a:p>
        </p:txBody>
      </p:sp>
      <p:sp>
        <p:nvSpPr>
          <p:cNvPr id="10" name="Espace réservé du numéro de diapositive 9"/>
          <p:cNvSpPr>
            <a:spLocks noGrp="1"/>
          </p:cNvSpPr>
          <p:nvPr>
            <p:ph type="sldNum" sz="quarter" idx="4294967295"/>
          </p:nvPr>
        </p:nvSpPr>
        <p:spPr/>
        <p:txBody>
          <a:bodyPr/>
          <a:lstStyle/>
          <a:p>
            <a:fld id="{FC5AF07A-2128-4901-9549-20CA33A2CA02}" type="slidenum">
              <a:rPr lang="fr-FR" b="1" smtClean="0">
                <a:solidFill>
                  <a:schemeClr val="tx2"/>
                </a:solidFill>
                <a:cs typeface="Aharoni" pitchFamily="2" charset="-79"/>
              </a:rPr>
              <a:pPr/>
              <a:t>29</a:t>
            </a:fld>
            <a:endParaRPr lang="fr-FR" b="1" dirty="0">
              <a:solidFill>
                <a:schemeClr val="tx2"/>
              </a:solidFill>
              <a:cs typeface="Aharoni" pitchFamily="2" charset="-79"/>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fade">
                                      <p:cBhvr>
                                        <p:cTn id="12" dur="1000"/>
                                        <p:tgtEl>
                                          <p:spTgt spid="9">
                                            <p:txEl>
                                              <p:pRg st="1" end="1"/>
                                            </p:txEl>
                                          </p:spTgt>
                                        </p:tgtEl>
                                      </p:cBhvr>
                                    </p:animEffect>
                                    <p:anim calcmode="lin" valueType="num">
                                      <p:cBhvr>
                                        <p:cTn id="13"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9">
                                            <p:txEl>
                                              <p:pRg st="1" end="1"/>
                                            </p:txEl>
                                          </p:spTgt>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fade">
                                      <p:cBhvr>
                                        <p:cTn id="18" dur="1000"/>
                                        <p:tgtEl>
                                          <p:spTgt spid="9">
                                            <p:txEl>
                                              <p:pRg st="2" end="2"/>
                                            </p:txEl>
                                          </p:spTgt>
                                        </p:tgtEl>
                                      </p:cBhvr>
                                    </p:animEffect>
                                    <p:anim calcmode="lin" valueType="num">
                                      <p:cBhvr>
                                        <p:cTn id="19"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20" dur="1000" fill="hold"/>
                                        <p:tgtEl>
                                          <p:spTgt spid="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9">
                                            <p:txEl>
                                              <p:pRg st="4" end="4"/>
                                            </p:txEl>
                                          </p:spTgt>
                                        </p:tgtEl>
                                        <p:attrNameLst>
                                          <p:attrName>style.visibility</p:attrName>
                                        </p:attrNameLst>
                                      </p:cBhvr>
                                      <p:to>
                                        <p:strVal val="visible"/>
                                      </p:to>
                                    </p:set>
                                    <p:animEffect transition="in" filter="wipe(left)">
                                      <p:cBhvr>
                                        <p:cTn id="25" dur="1000"/>
                                        <p:tgtEl>
                                          <p:spTgt spid="9">
                                            <p:txEl>
                                              <p:pRg st="4" end="4"/>
                                            </p:txEl>
                                          </p:spTgt>
                                        </p:tgtEl>
                                      </p:cBhvr>
                                    </p:animEffect>
                                  </p:childTnLst>
                                </p:cTn>
                              </p:par>
                            </p:childTnLst>
                          </p:cTn>
                        </p:par>
                        <p:par>
                          <p:cTn id="26" fill="hold">
                            <p:stCondLst>
                              <p:cond delay="1000"/>
                            </p:stCondLst>
                            <p:childTnLst>
                              <p:par>
                                <p:cTn id="27" presetID="42" presetClass="entr" presetSubtype="0" fill="hold" nodeType="afterEffect">
                                  <p:stCondLst>
                                    <p:cond delay="0"/>
                                  </p:stCondLst>
                                  <p:childTnLst>
                                    <p:set>
                                      <p:cBhvr>
                                        <p:cTn id="28" dur="1" fill="hold">
                                          <p:stCondLst>
                                            <p:cond delay="0"/>
                                          </p:stCondLst>
                                        </p:cTn>
                                        <p:tgtEl>
                                          <p:spTgt spid="9">
                                            <p:txEl>
                                              <p:pRg st="5" end="5"/>
                                            </p:txEl>
                                          </p:spTgt>
                                        </p:tgtEl>
                                        <p:attrNameLst>
                                          <p:attrName>style.visibility</p:attrName>
                                        </p:attrNameLst>
                                      </p:cBhvr>
                                      <p:to>
                                        <p:strVal val="visible"/>
                                      </p:to>
                                    </p:set>
                                    <p:animEffect transition="in" filter="fade">
                                      <p:cBhvr>
                                        <p:cTn id="29" dur="1000"/>
                                        <p:tgtEl>
                                          <p:spTgt spid="9">
                                            <p:txEl>
                                              <p:pRg st="5" end="5"/>
                                            </p:txEl>
                                          </p:spTgt>
                                        </p:tgtEl>
                                      </p:cBhvr>
                                    </p:animEffect>
                                    <p:anim calcmode="lin" valueType="num">
                                      <p:cBhvr>
                                        <p:cTn id="30" dur="1000" fill="hold"/>
                                        <p:tgtEl>
                                          <p:spTgt spid="9">
                                            <p:txEl>
                                              <p:pRg st="5" end="5"/>
                                            </p:txEl>
                                          </p:spTgt>
                                        </p:tgtEl>
                                        <p:attrNameLst>
                                          <p:attrName>ppt_x</p:attrName>
                                        </p:attrNameLst>
                                      </p:cBhvr>
                                      <p:tavLst>
                                        <p:tav tm="0">
                                          <p:val>
                                            <p:strVal val="#ppt_x"/>
                                          </p:val>
                                        </p:tav>
                                        <p:tav tm="100000">
                                          <p:val>
                                            <p:strVal val="#ppt_x"/>
                                          </p:val>
                                        </p:tav>
                                      </p:tavLst>
                                    </p:anim>
                                    <p:anim calcmode="lin" valueType="num">
                                      <p:cBhvr>
                                        <p:cTn id="31" dur="1000" fill="hold"/>
                                        <p:tgtEl>
                                          <p:spTgt spid="9">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0" nodeType="clickEffect">
                                  <p:stCondLst>
                                    <p:cond delay="0"/>
                                  </p:stCondLst>
                                  <p:childTnLst>
                                    <p:animEffect transition="out" filter="fade">
                                      <p:cBhvr>
                                        <p:cTn id="35" dur="2000"/>
                                        <p:tgtEl>
                                          <p:spTgt spid="9">
                                            <p:txEl>
                                              <p:pRg st="0" end="0"/>
                                            </p:txEl>
                                          </p:spTgt>
                                        </p:tgtEl>
                                      </p:cBhvr>
                                    </p:animEffect>
                                    <p:set>
                                      <p:cBhvr>
                                        <p:cTn id="36" dur="1" fill="hold">
                                          <p:stCondLst>
                                            <p:cond delay="1999"/>
                                          </p:stCondLst>
                                        </p:cTn>
                                        <p:tgtEl>
                                          <p:spTgt spid="9">
                                            <p:txEl>
                                              <p:pRg st="0" end="0"/>
                                            </p:txEl>
                                          </p:spTgt>
                                        </p:tgtEl>
                                        <p:attrNameLst>
                                          <p:attrName>style.visibility</p:attrName>
                                        </p:attrNameLst>
                                      </p:cBhvr>
                                      <p:to>
                                        <p:strVal val="hidden"/>
                                      </p:to>
                                    </p:set>
                                  </p:childTnLst>
                                </p:cTn>
                              </p:par>
                              <p:par>
                                <p:cTn id="37" presetID="10" presetClass="exit" presetSubtype="0" fill="hold" grpId="0" nodeType="withEffect">
                                  <p:stCondLst>
                                    <p:cond delay="0"/>
                                  </p:stCondLst>
                                  <p:childTnLst>
                                    <p:animEffect transition="out" filter="fade">
                                      <p:cBhvr>
                                        <p:cTn id="38" dur="2000"/>
                                        <p:tgtEl>
                                          <p:spTgt spid="9">
                                            <p:txEl>
                                              <p:pRg st="1" end="1"/>
                                            </p:txEl>
                                          </p:spTgt>
                                        </p:tgtEl>
                                      </p:cBhvr>
                                    </p:animEffect>
                                    <p:set>
                                      <p:cBhvr>
                                        <p:cTn id="39" dur="1" fill="hold">
                                          <p:stCondLst>
                                            <p:cond delay="1999"/>
                                          </p:stCondLst>
                                        </p:cTn>
                                        <p:tgtEl>
                                          <p:spTgt spid="9">
                                            <p:txEl>
                                              <p:pRg st="1" end="1"/>
                                            </p:txEl>
                                          </p:spTgt>
                                        </p:tgtEl>
                                        <p:attrNameLst>
                                          <p:attrName>style.visibility</p:attrName>
                                        </p:attrNameLst>
                                      </p:cBhvr>
                                      <p:to>
                                        <p:strVal val="hidden"/>
                                      </p:to>
                                    </p:set>
                                  </p:childTnLst>
                                </p:cTn>
                              </p:par>
                              <p:par>
                                <p:cTn id="40" presetID="10" presetClass="exit" presetSubtype="0" fill="hold" grpId="0" nodeType="withEffect">
                                  <p:stCondLst>
                                    <p:cond delay="0"/>
                                  </p:stCondLst>
                                  <p:childTnLst>
                                    <p:animEffect transition="out" filter="fade">
                                      <p:cBhvr>
                                        <p:cTn id="41" dur="2000"/>
                                        <p:tgtEl>
                                          <p:spTgt spid="9">
                                            <p:txEl>
                                              <p:pRg st="2" end="2"/>
                                            </p:txEl>
                                          </p:spTgt>
                                        </p:tgtEl>
                                      </p:cBhvr>
                                    </p:animEffect>
                                    <p:set>
                                      <p:cBhvr>
                                        <p:cTn id="42" dur="1" fill="hold">
                                          <p:stCondLst>
                                            <p:cond delay="1999"/>
                                          </p:stCondLst>
                                        </p:cTn>
                                        <p:tgtEl>
                                          <p:spTgt spid="9">
                                            <p:txEl>
                                              <p:pRg st="2" end="2"/>
                                            </p:txEl>
                                          </p:spTgt>
                                        </p:tgtEl>
                                        <p:attrNameLst>
                                          <p:attrName>style.visibility</p:attrName>
                                        </p:attrNameLst>
                                      </p:cBhvr>
                                      <p:to>
                                        <p:strVal val="hidden"/>
                                      </p:to>
                                    </p:set>
                                  </p:childTnLst>
                                </p:cTn>
                              </p:par>
                              <p:par>
                                <p:cTn id="43" presetID="10" presetClass="exit" presetSubtype="0" fill="hold" grpId="0" nodeType="withEffect">
                                  <p:stCondLst>
                                    <p:cond delay="0"/>
                                  </p:stCondLst>
                                  <p:childTnLst>
                                    <p:animEffect transition="out" filter="fade">
                                      <p:cBhvr>
                                        <p:cTn id="44" dur="2000"/>
                                        <p:tgtEl>
                                          <p:spTgt spid="9">
                                            <p:txEl>
                                              <p:pRg st="4" end="4"/>
                                            </p:txEl>
                                          </p:spTgt>
                                        </p:tgtEl>
                                      </p:cBhvr>
                                    </p:animEffect>
                                    <p:set>
                                      <p:cBhvr>
                                        <p:cTn id="45" dur="1" fill="hold">
                                          <p:stCondLst>
                                            <p:cond delay="1999"/>
                                          </p:stCondLst>
                                        </p:cTn>
                                        <p:tgtEl>
                                          <p:spTgt spid="9">
                                            <p:txEl>
                                              <p:pRg st="4" end="4"/>
                                            </p:txEl>
                                          </p:spTgt>
                                        </p:tgtEl>
                                        <p:attrNameLst>
                                          <p:attrName>style.visibility</p:attrName>
                                        </p:attrNameLst>
                                      </p:cBhvr>
                                      <p:to>
                                        <p:strVal val="hidden"/>
                                      </p:to>
                                    </p:set>
                                  </p:childTnLst>
                                </p:cTn>
                              </p:par>
                              <p:par>
                                <p:cTn id="46" presetID="10" presetClass="exit" presetSubtype="0" fill="hold" grpId="0" nodeType="withEffect">
                                  <p:stCondLst>
                                    <p:cond delay="0"/>
                                  </p:stCondLst>
                                  <p:childTnLst>
                                    <p:animEffect transition="out" filter="fade">
                                      <p:cBhvr>
                                        <p:cTn id="47" dur="2000"/>
                                        <p:tgtEl>
                                          <p:spTgt spid="9">
                                            <p:txEl>
                                              <p:pRg st="5" end="5"/>
                                            </p:txEl>
                                          </p:spTgt>
                                        </p:tgtEl>
                                      </p:cBhvr>
                                    </p:animEffect>
                                    <p:set>
                                      <p:cBhvr>
                                        <p:cTn id="48" dur="1" fill="hold">
                                          <p:stCondLst>
                                            <p:cond delay="1999"/>
                                          </p:stCondLst>
                                        </p:cTn>
                                        <p:tgtEl>
                                          <p:spTgt spid="9">
                                            <p:txEl>
                                              <p:pRg st="5" end="5"/>
                                            </p:txEl>
                                          </p:spTgt>
                                        </p:tgtEl>
                                        <p:attrNameLst>
                                          <p:attrName>style.visibility</p:attrName>
                                        </p:attrNameLst>
                                      </p:cBhvr>
                                      <p:to>
                                        <p:strVal val="hidden"/>
                                      </p:to>
                                    </p:set>
                                  </p:childTnLst>
                                </p:cTn>
                              </p:par>
                              <p:par>
                                <p:cTn id="49" presetID="53" presetClass="entr" presetSubtype="0" fill="hold" nodeType="with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p:cTn id="51" dur="500" fill="hold"/>
                                        <p:tgtEl>
                                          <p:spTgt spid="7"/>
                                        </p:tgtEl>
                                        <p:attrNameLst>
                                          <p:attrName>ppt_w</p:attrName>
                                        </p:attrNameLst>
                                      </p:cBhvr>
                                      <p:tavLst>
                                        <p:tav tm="0">
                                          <p:val>
                                            <p:fltVal val="0"/>
                                          </p:val>
                                        </p:tav>
                                        <p:tav tm="100000">
                                          <p:val>
                                            <p:strVal val="#ppt_w"/>
                                          </p:val>
                                        </p:tav>
                                      </p:tavLst>
                                    </p:anim>
                                    <p:anim calcmode="lin" valueType="num">
                                      <p:cBhvr>
                                        <p:cTn id="52" dur="500" fill="hold"/>
                                        <p:tgtEl>
                                          <p:spTgt spid="7"/>
                                        </p:tgtEl>
                                        <p:attrNameLst>
                                          <p:attrName>ppt_h</p:attrName>
                                        </p:attrNameLst>
                                      </p:cBhvr>
                                      <p:tavLst>
                                        <p:tav tm="0">
                                          <p:val>
                                            <p:fltVal val="0"/>
                                          </p:val>
                                        </p:tav>
                                        <p:tav tm="100000">
                                          <p:val>
                                            <p:strVal val="#ppt_h"/>
                                          </p:val>
                                        </p:tav>
                                      </p:tavLst>
                                    </p:anim>
                                    <p:animEffect transition="in" filter="fade">
                                      <p:cBhvr>
                                        <p:cTn id="5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107504" y="188640"/>
            <a:ext cx="4248472" cy="369332"/>
          </a:xfrm>
          <a:prstGeom prst="rect">
            <a:avLst/>
          </a:prstGeom>
          <a:noFill/>
        </p:spPr>
        <p:txBody>
          <a:bodyPr wrap="square" rtlCol="0">
            <a:spAutoFit/>
          </a:bodyPr>
          <a:lstStyle/>
          <a:p>
            <a:r>
              <a:rPr lang="fr-FR" b="1" dirty="0" smtClean="0">
                <a:solidFill>
                  <a:srgbClr val="00B050"/>
                </a:solidFill>
                <a:latin typeface="Arial" pitchFamily="34" charset="0"/>
                <a:cs typeface="Arial" pitchFamily="34" charset="0"/>
              </a:rPr>
              <a:t>2/ </a:t>
            </a:r>
            <a:r>
              <a:rPr lang="fr-FR" b="1" u="sng" dirty="0" smtClean="0">
                <a:solidFill>
                  <a:srgbClr val="00B050"/>
                </a:solidFill>
                <a:latin typeface="Arial" pitchFamily="34" charset="0"/>
                <a:cs typeface="Arial" pitchFamily="34" charset="0"/>
              </a:rPr>
              <a:t>Généralités sur le bus EIB/KNX </a:t>
            </a:r>
            <a:r>
              <a:rPr lang="fr-FR" b="1" dirty="0" smtClean="0">
                <a:solidFill>
                  <a:srgbClr val="00B050"/>
                </a:solidFill>
                <a:latin typeface="Arial" pitchFamily="34" charset="0"/>
                <a:cs typeface="Arial" pitchFamily="34" charset="0"/>
              </a:rPr>
              <a:t>:</a:t>
            </a:r>
            <a:endParaRPr lang="fr-FR" b="1" dirty="0">
              <a:solidFill>
                <a:srgbClr val="00B050"/>
              </a:solidFill>
              <a:latin typeface="Arial" pitchFamily="34" charset="0"/>
              <a:cs typeface="Arial" pitchFamily="34" charset="0"/>
            </a:endParaRPr>
          </a:p>
        </p:txBody>
      </p:sp>
      <p:sp>
        <p:nvSpPr>
          <p:cNvPr id="7" name="Rectangle 6"/>
          <p:cNvSpPr/>
          <p:nvPr/>
        </p:nvSpPr>
        <p:spPr>
          <a:xfrm>
            <a:off x="467544" y="751344"/>
            <a:ext cx="8676456" cy="2862322"/>
          </a:xfrm>
          <a:prstGeom prst="rect">
            <a:avLst/>
          </a:prstGeom>
        </p:spPr>
        <p:txBody>
          <a:bodyPr wrap="square">
            <a:spAutoFit/>
          </a:bodyPr>
          <a:lstStyle/>
          <a:p>
            <a:pPr lvl="0" fontAlgn="base">
              <a:spcBef>
                <a:spcPct val="0"/>
              </a:spcBef>
              <a:spcAft>
                <a:spcPct val="0"/>
              </a:spcAft>
            </a:pPr>
            <a:r>
              <a:rPr lang="fr-FR" b="1" dirty="0" smtClean="0">
                <a:solidFill>
                  <a:schemeClr val="tx1">
                    <a:lumMod val="75000"/>
                    <a:lumOff val="25000"/>
                  </a:schemeClr>
                </a:solidFill>
                <a:ea typeface="Times New Roman" pitchFamily="18" charset="0"/>
                <a:cs typeface="Arial" pitchFamily="34" charset="0"/>
              </a:rPr>
              <a:t>Une installation domotique KNX est composée de capteurs et d’actionneurs reliés à un bus de donnée leur permettant de communiquer entre eux.</a:t>
            </a:r>
            <a:br>
              <a:rPr lang="fr-FR" b="1" dirty="0" smtClean="0">
                <a:solidFill>
                  <a:schemeClr val="tx1">
                    <a:lumMod val="75000"/>
                    <a:lumOff val="25000"/>
                  </a:schemeClr>
                </a:solidFill>
                <a:ea typeface="Times New Roman" pitchFamily="18" charset="0"/>
                <a:cs typeface="Arial" pitchFamily="34" charset="0"/>
              </a:rPr>
            </a:br>
            <a:r>
              <a:rPr lang="fr-FR" b="1" dirty="0" smtClean="0">
                <a:solidFill>
                  <a:schemeClr val="tx1">
                    <a:lumMod val="75000"/>
                    <a:lumOff val="25000"/>
                  </a:schemeClr>
                </a:solidFill>
                <a:ea typeface="Times New Roman" pitchFamily="18" charset="0"/>
                <a:cs typeface="Arial" pitchFamily="34" charset="0"/>
              </a:rPr>
              <a:t>Les capteurs permettent de commander l’installation, ce sont les donneurs d’ordre, comme par exemple, les interrupteurs, les détecteurs ou les mesures. Ces capteurs sont uniquement reliés au bus KNX, et peuvent être alimentés via le bus.   </a:t>
            </a:r>
            <a:br>
              <a:rPr lang="fr-FR" b="1" dirty="0" smtClean="0">
                <a:solidFill>
                  <a:schemeClr val="tx1">
                    <a:lumMod val="75000"/>
                    <a:lumOff val="25000"/>
                  </a:schemeClr>
                </a:solidFill>
                <a:ea typeface="Times New Roman" pitchFamily="18" charset="0"/>
                <a:cs typeface="Arial" pitchFamily="34" charset="0"/>
              </a:rPr>
            </a:br>
            <a:r>
              <a:rPr lang="fr-FR" b="1" dirty="0" smtClean="0">
                <a:solidFill>
                  <a:schemeClr val="tx1">
                    <a:lumMod val="75000"/>
                    <a:lumOff val="25000"/>
                  </a:schemeClr>
                </a:solidFill>
                <a:ea typeface="Times New Roman" pitchFamily="18" charset="0"/>
                <a:cs typeface="Arial" pitchFamily="34" charset="0"/>
              </a:rPr>
              <a:t>Les actionneurs sont les éléments qui reçoivent les ordres et sont commandés par l’installation domotique, c’est par exemple, l’éclairage, le système de chauffage ou les volets. Les actionneurs sont connectés d’une part au bus KNX afin de recevoir les ordres de commande et d’autre part à une alimentation 230V~ pour alimenter le circuit de puissance. </a:t>
            </a:r>
            <a:endParaRPr lang="fr-FR" b="1" dirty="0" smtClean="0">
              <a:solidFill>
                <a:schemeClr val="tx1">
                  <a:lumMod val="75000"/>
                  <a:lumOff val="25000"/>
                </a:schemeClr>
              </a:solidFill>
              <a:cs typeface="Arial" pitchFamily="34" charset="0"/>
            </a:endParaRPr>
          </a:p>
        </p:txBody>
      </p:sp>
      <p:pic>
        <p:nvPicPr>
          <p:cNvPr id="8" name="Image 7" descr="Architecture d'une installation KNX"/>
          <p:cNvPicPr>
            <a:picLocks noChangeAspect="1"/>
          </p:cNvPicPr>
          <p:nvPr/>
        </p:nvPicPr>
        <p:blipFill>
          <a:blip r:embed="rId2" cstate="print"/>
          <a:srcRect t="4456" b="2733"/>
          <a:stretch>
            <a:fillRect/>
          </a:stretch>
        </p:blipFill>
        <p:spPr bwMode="auto">
          <a:xfrm>
            <a:off x="2051720" y="3429000"/>
            <a:ext cx="5651394" cy="3429000"/>
          </a:xfrm>
          <a:prstGeom prst="rect">
            <a:avLst/>
          </a:prstGeom>
          <a:noFill/>
          <a:ln w="9525">
            <a:noFill/>
            <a:miter lim="800000"/>
            <a:headEnd/>
            <a:tailEnd/>
          </a:ln>
        </p:spPr>
      </p:pic>
      <p:sp>
        <p:nvSpPr>
          <p:cNvPr id="5" name="Espace réservé du numéro de diapositive 4"/>
          <p:cNvSpPr>
            <a:spLocks noGrp="1"/>
          </p:cNvSpPr>
          <p:nvPr>
            <p:ph type="sldNum" sz="quarter" idx="4294967295"/>
          </p:nvPr>
        </p:nvSpPr>
        <p:spPr/>
        <p:txBody>
          <a:bodyPr/>
          <a:lstStyle/>
          <a:p>
            <a:fld id="{FC5AF07A-2128-4901-9549-20CA33A2CA02}" type="slidenum">
              <a:rPr lang="fr-FR" b="1" smtClean="0">
                <a:solidFill>
                  <a:schemeClr val="tx2"/>
                </a:solidFill>
                <a:cs typeface="Aharoni" pitchFamily="2" charset="-79"/>
              </a:rPr>
              <a:pPr/>
              <a:t>3</a:t>
            </a:fld>
            <a:endParaRPr lang="fr-FR" b="1" dirty="0">
              <a:solidFill>
                <a:schemeClr val="tx2"/>
              </a:solidFill>
              <a:cs typeface="Aharoni" pitchFamily="2" charset="-79"/>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53"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1000" fill="hold"/>
                                        <p:tgtEl>
                                          <p:spTgt spid="8"/>
                                        </p:tgtEl>
                                        <p:attrNameLst>
                                          <p:attrName>ppt_w</p:attrName>
                                        </p:attrNameLst>
                                      </p:cBhvr>
                                      <p:tavLst>
                                        <p:tav tm="0">
                                          <p:val>
                                            <p:fltVal val="0"/>
                                          </p:val>
                                        </p:tav>
                                        <p:tav tm="100000">
                                          <p:val>
                                            <p:strVal val="#ppt_w"/>
                                          </p:val>
                                        </p:tav>
                                      </p:tavLst>
                                    </p:anim>
                                    <p:anim calcmode="lin" valueType="num">
                                      <p:cBhvr>
                                        <p:cTn id="13" dur="1000" fill="hold"/>
                                        <p:tgtEl>
                                          <p:spTgt spid="8"/>
                                        </p:tgtEl>
                                        <p:attrNameLst>
                                          <p:attrName>ppt_h</p:attrName>
                                        </p:attrNameLst>
                                      </p:cBhvr>
                                      <p:tavLst>
                                        <p:tav tm="0">
                                          <p:val>
                                            <p:fltVal val="0"/>
                                          </p:val>
                                        </p:tav>
                                        <p:tav tm="100000">
                                          <p:val>
                                            <p:strVal val="#ppt_h"/>
                                          </p:val>
                                        </p:tav>
                                      </p:tavLst>
                                    </p:anim>
                                    <p:animEffect transition="in" filter="fade">
                                      <p:cBhvr>
                                        <p:cTn id="1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4294967295"/>
          </p:nvPr>
        </p:nvSpPr>
        <p:spPr/>
        <p:txBody>
          <a:bodyPr/>
          <a:lstStyle/>
          <a:p>
            <a:fld id="{FC5AF07A-2128-4901-9549-20CA33A2CA02}" type="slidenum">
              <a:rPr lang="fr-FR" b="1" smtClean="0">
                <a:solidFill>
                  <a:schemeClr val="tx2"/>
                </a:solidFill>
                <a:cs typeface="Aharoni" pitchFamily="2" charset="-79"/>
              </a:rPr>
              <a:pPr/>
              <a:t>4</a:t>
            </a:fld>
            <a:endParaRPr lang="fr-FR" b="1" dirty="0">
              <a:solidFill>
                <a:schemeClr val="tx2"/>
              </a:solidFill>
              <a:cs typeface="Aharoni" pitchFamily="2" charset="-79"/>
            </a:endParaRPr>
          </a:p>
        </p:txBody>
      </p:sp>
      <p:sp>
        <p:nvSpPr>
          <p:cNvPr id="8193" name="Rectangle 1"/>
          <p:cNvSpPr>
            <a:spLocks noChangeArrowheads="1"/>
          </p:cNvSpPr>
          <p:nvPr/>
        </p:nvSpPr>
        <p:spPr bwMode="auto">
          <a:xfrm>
            <a:off x="467544" y="746014"/>
            <a:ext cx="8676456"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b="1" i="0" u="none" strike="noStrike" cap="none" normalizeH="0" baseline="0" dirty="0" smtClean="0">
                <a:ln>
                  <a:noFill/>
                </a:ln>
                <a:solidFill>
                  <a:schemeClr val="tx1">
                    <a:lumMod val="75000"/>
                    <a:lumOff val="25000"/>
                  </a:schemeClr>
                </a:solidFill>
                <a:effectLst/>
                <a:ea typeface="Times New Roman" pitchFamily="18" charset="0"/>
                <a:cs typeface="Arial" pitchFamily="34" charset="0"/>
              </a:rPr>
              <a:t>La liaison entre les capteurs et les actionneurs se fait de manière virtuelle, via les adresses attribuées aux différents modules de l’installation. </a:t>
            </a:r>
          </a:p>
          <a:p>
            <a:pPr marL="0" marR="0" lvl="0" indent="0" algn="l" defTabSz="914400" rtl="0" eaLnBrk="1" fontAlgn="base" latinLnBrk="0" hangingPunct="1">
              <a:lnSpc>
                <a:spcPct val="100000"/>
              </a:lnSpc>
              <a:spcBef>
                <a:spcPct val="0"/>
              </a:spcBef>
              <a:spcAft>
                <a:spcPct val="0"/>
              </a:spcAft>
              <a:buClrTx/>
              <a:buSzTx/>
              <a:buFontTx/>
              <a:buNone/>
              <a:tabLst/>
            </a:pPr>
            <a:endParaRPr lang="fr-FR" b="1" dirty="0" smtClean="0">
              <a:solidFill>
                <a:schemeClr val="tx1">
                  <a:lumMod val="75000"/>
                  <a:lumOff val="25000"/>
                </a:schemeClr>
              </a:solidFill>
              <a:ea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fr-FR" b="1" i="0" u="none" strike="noStrike" cap="none" normalizeH="0" baseline="0" dirty="0" smtClean="0">
                <a:ln>
                  <a:noFill/>
                </a:ln>
                <a:solidFill>
                  <a:schemeClr val="tx1">
                    <a:lumMod val="75000"/>
                    <a:lumOff val="25000"/>
                  </a:schemeClr>
                </a:solidFill>
                <a:effectLst/>
                <a:ea typeface="Times New Roman" pitchFamily="18" charset="0"/>
                <a:cs typeface="Arial" pitchFamily="34" charset="0"/>
              </a:rPr>
              <a:t>Prenons l'exemple d'une commande d'éclairage simple par interrupteur, dans le cas d'une installation électrique traditionnelle, l'alimentation 230V passerait par le contact de l'interrupteur pour alimenter ensuite la lampe. </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b="1" i="0" u="none" strike="noStrike" cap="none" normalizeH="0" baseline="0" dirty="0" smtClean="0">
                <a:ln>
                  <a:noFill/>
                </a:ln>
                <a:solidFill>
                  <a:schemeClr val="tx1">
                    <a:lumMod val="75000"/>
                    <a:lumOff val="25000"/>
                  </a:schemeClr>
                </a:solidFill>
                <a:effectLst/>
                <a:ea typeface="Times New Roman" pitchFamily="18" charset="0"/>
                <a:cs typeface="Arial" pitchFamily="34" charset="0"/>
              </a:rPr>
              <a:t>Dans le cas d'une installation domotique KNX, l'interrupteur ne ferme pas directement de contact 230V, il envoie un message au module actionneur qui, lui ferme le contact 230V de la lampe. </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b="1" i="0" u="none" strike="noStrike" cap="none" normalizeH="0" baseline="0" dirty="0" smtClean="0">
                <a:ln>
                  <a:noFill/>
                </a:ln>
                <a:solidFill>
                  <a:schemeClr val="tx1">
                    <a:lumMod val="75000"/>
                    <a:lumOff val="25000"/>
                  </a:schemeClr>
                </a:solidFill>
                <a:effectLst/>
                <a:ea typeface="Times New Roman" pitchFamily="18" charset="0"/>
                <a:cs typeface="Arial" pitchFamily="34" charset="0"/>
              </a:rPr>
              <a:t>De ce fait, n'importe quel interrupteur ou capteur peut agir sur n'importe quelle lampe ou actionneur. Il n’est plus nécessaire de physiquement relier les interrupteurs aux lampes, les liaisons se font toutes par l’intermédiaire du bus EIB/KNX.</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b="1" i="0" u="none" strike="noStrike" cap="none" normalizeH="0" baseline="0" dirty="0" smtClean="0">
                <a:ln>
                  <a:noFill/>
                </a:ln>
                <a:solidFill>
                  <a:schemeClr val="tx1">
                    <a:lumMod val="75000"/>
                    <a:lumOff val="25000"/>
                  </a:schemeClr>
                </a:solidFill>
                <a:effectLst/>
                <a:ea typeface="Times New Roman" pitchFamily="18" charset="0"/>
                <a:cs typeface="Arial" pitchFamily="34" charset="0"/>
              </a:rPr>
              <a:t/>
            </a:r>
            <a:br>
              <a:rPr kumimoji="0" lang="fr-FR" b="1" i="0" u="none" strike="noStrike" cap="none" normalizeH="0" baseline="0" dirty="0" smtClean="0">
                <a:ln>
                  <a:noFill/>
                </a:ln>
                <a:solidFill>
                  <a:schemeClr val="tx1">
                    <a:lumMod val="75000"/>
                    <a:lumOff val="25000"/>
                  </a:schemeClr>
                </a:solidFill>
                <a:effectLst/>
                <a:ea typeface="Times New Roman" pitchFamily="18" charset="0"/>
                <a:cs typeface="Arial" pitchFamily="34" charset="0"/>
              </a:rPr>
            </a:br>
            <a:r>
              <a:rPr kumimoji="0" lang="fr-FR" b="1" i="0" u="none" strike="noStrike" cap="none" normalizeH="0" baseline="0" dirty="0" smtClean="0">
                <a:ln>
                  <a:noFill/>
                </a:ln>
                <a:solidFill>
                  <a:schemeClr val="tx1">
                    <a:lumMod val="75000"/>
                    <a:lumOff val="25000"/>
                  </a:schemeClr>
                </a:solidFill>
                <a:effectLst/>
                <a:ea typeface="Times New Roman" pitchFamily="18" charset="0"/>
                <a:cs typeface="Arial" pitchFamily="34" charset="0"/>
              </a:rPr>
              <a:t>Les composants EIB/KNX communiquent en envoyant des messages sur le bus KNX, ces messages sont entendus par tous les participants mais ils ne seront traités que par les modules concernés par le message.</a:t>
            </a:r>
            <a:endParaRPr kumimoji="0" lang="fr-FR" b="1" i="0" u="none" strike="noStrike" cap="none" normalizeH="0" baseline="0" dirty="0" smtClean="0">
              <a:ln>
                <a:noFill/>
              </a:ln>
              <a:solidFill>
                <a:schemeClr val="tx1">
                  <a:lumMod val="75000"/>
                  <a:lumOff val="25000"/>
                </a:schemeClr>
              </a:solidFill>
              <a:effectLst/>
              <a:cs typeface="Arial" pitchFamily="34" charset="0"/>
            </a:endParaRPr>
          </a:p>
        </p:txBody>
      </p:sp>
      <p:sp>
        <p:nvSpPr>
          <p:cNvPr id="7" name="ZoneTexte 6"/>
          <p:cNvSpPr txBox="1"/>
          <p:nvPr/>
        </p:nvSpPr>
        <p:spPr>
          <a:xfrm>
            <a:off x="107504" y="188640"/>
            <a:ext cx="4248472" cy="369332"/>
          </a:xfrm>
          <a:prstGeom prst="rect">
            <a:avLst/>
          </a:prstGeom>
          <a:noFill/>
        </p:spPr>
        <p:txBody>
          <a:bodyPr wrap="square" rtlCol="0">
            <a:spAutoFit/>
          </a:bodyPr>
          <a:lstStyle/>
          <a:p>
            <a:r>
              <a:rPr lang="fr-FR" b="1" dirty="0" smtClean="0">
                <a:solidFill>
                  <a:srgbClr val="00B050"/>
                </a:solidFill>
                <a:latin typeface="Arial" pitchFamily="34" charset="0"/>
                <a:cs typeface="Arial" pitchFamily="34" charset="0"/>
              </a:rPr>
              <a:t>2/ </a:t>
            </a:r>
            <a:r>
              <a:rPr lang="fr-FR" b="1" u="sng" dirty="0" smtClean="0">
                <a:solidFill>
                  <a:srgbClr val="00B050"/>
                </a:solidFill>
                <a:latin typeface="Arial" pitchFamily="34" charset="0"/>
                <a:cs typeface="Arial" pitchFamily="34" charset="0"/>
              </a:rPr>
              <a:t>Généralités sur le bus EIB/KNX </a:t>
            </a:r>
            <a:r>
              <a:rPr lang="fr-FR" b="1" dirty="0" smtClean="0">
                <a:solidFill>
                  <a:srgbClr val="00B050"/>
                </a:solidFill>
                <a:latin typeface="Arial" pitchFamily="34" charset="0"/>
                <a:cs typeface="Arial" pitchFamily="34" charset="0"/>
              </a:rPr>
              <a:t>:</a:t>
            </a:r>
            <a:endParaRPr lang="fr-FR" b="1" dirty="0">
              <a:solidFill>
                <a:srgbClr val="00B050"/>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193">
                                            <p:txEl>
                                              <p:pRg st="0" end="0"/>
                                            </p:txEl>
                                          </p:spTgt>
                                        </p:tgtEl>
                                        <p:attrNameLst>
                                          <p:attrName>style.visibility</p:attrName>
                                        </p:attrNameLst>
                                      </p:cBhvr>
                                      <p:to>
                                        <p:strVal val="visible"/>
                                      </p:to>
                                    </p:set>
                                    <p:animEffect transition="in" filter="fade">
                                      <p:cBhvr>
                                        <p:cTn id="7" dur="1000"/>
                                        <p:tgtEl>
                                          <p:spTgt spid="8193">
                                            <p:txEl>
                                              <p:pRg st="0" end="0"/>
                                            </p:txEl>
                                          </p:spTgt>
                                        </p:tgtEl>
                                      </p:cBhvr>
                                    </p:animEffect>
                                    <p:anim calcmode="lin" valueType="num">
                                      <p:cBhvr>
                                        <p:cTn id="8" dur="1000" fill="hold"/>
                                        <p:tgtEl>
                                          <p:spTgt spid="819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19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193">
                                            <p:txEl>
                                              <p:pRg st="2" end="2"/>
                                            </p:txEl>
                                          </p:spTgt>
                                        </p:tgtEl>
                                        <p:attrNameLst>
                                          <p:attrName>style.visibility</p:attrName>
                                        </p:attrNameLst>
                                      </p:cBhvr>
                                      <p:to>
                                        <p:strVal val="visible"/>
                                      </p:to>
                                    </p:set>
                                    <p:animEffect transition="in" filter="fade">
                                      <p:cBhvr>
                                        <p:cTn id="14" dur="1000"/>
                                        <p:tgtEl>
                                          <p:spTgt spid="8193">
                                            <p:txEl>
                                              <p:pRg st="2" end="2"/>
                                            </p:txEl>
                                          </p:spTgt>
                                        </p:tgtEl>
                                      </p:cBhvr>
                                    </p:animEffect>
                                    <p:anim calcmode="lin" valueType="num">
                                      <p:cBhvr>
                                        <p:cTn id="15" dur="1000" fill="hold"/>
                                        <p:tgtEl>
                                          <p:spTgt spid="819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8193">
                                            <p:txEl>
                                              <p:pRg st="2" end="2"/>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8193">
                                            <p:txEl>
                                              <p:pRg st="3" end="3"/>
                                            </p:txEl>
                                          </p:spTgt>
                                        </p:tgtEl>
                                        <p:attrNameLst>
                                          <p:attrName>style.visibility</p:attrName>
                                        </p:attrNameLst>
                                      </p:cBhvr>
                                      <p:to>
                                        <p:strVal val="visible"/>
                                      </p:to>
                                    </p:set>
                                    <p:animEffect transition="in" filter="fade">
                                      <p:cBhvr>
                                        <p:cTn id="19" dur="1000"/>
                                        <p:tgtEl>
                                          <p:spTgt spid="8193">
                                            <p:txEl>
                                              <p:pRg st="3" end="3"/>
                                            </p:txEl>
                                          </p:spTgt>
                                        </p:tgtEl>
                                      </p:cBhvr>
                                    </p:animEffect>
                                    <p:anim calcmode="lin" valueType="num">
                                      <p:cBhvr>
                                        <p:cTn id="20" dur="1000" fill="hold"/>
                                        <p:tgtEl>
                                          <p:spTgt spid="8193">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8193">
                                            <p:txEl>
                                              <p:pRg st="3" end="3"/>
                                            </p:txEl>
                                          </p:spTgt>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2" presetClass="entr" presetSubtype="0" fill="hold" nodeType="afterEffect">
                                  <p:stCondLst>
                                    <p:cond delay="0"/>
                                  </p:stCondLst>
                                  <p:childTnLst>
                                    <p:set>
                                      <p:cBhvr>
                                        <p:cTn id="24" dur="1" fill="hold">
                                          <p:stCondLst>
                                            <p:cond delay="0"/>
                                          </p:stCondLst>
                                        </p:cTn>
                                        <p:tgtEl>
                                          <p:spTgt spid="8193">
                                            <p:txEl>
                                              <p:pRg st="4" end="4"/>
                                            </p:txEl>
                                          </p:spTgt>
                                        </p:tgtEl>
                                        <p:attrNameLst>
                                          <p:attrName>style.visibility</p:attrName>
                                        </p:attrNameLst>
                                      </p:cBhvr>
                                      <p:to>
                                        <p:strVal val="visible"/>
                                      </p:to>
                                    </p:set>
                                    <p:animEffect transition="in" filter="fade">
                                      <p:cBhvr>
                                        <p:cTn id="25" dur="1000"/>
                                        <p:tgtEl>
                                          <p:spTgt spid="8193">
                                            <p:txEl>
                                              <p:pRg st="4" end="4"/>
                                            </p:txEl>
                                          </p:spTgt>
                                        </p:tgtEl>
                                      </p:cBhvr>
                                    </p:animEffect>
                                    <p:anim calcmode="lin" valueType="num">
                                      <p:cBhvr>
                                        <p:cTn id="26" dur="1000" fill="hold"/>
                                        <p:tgtEl>
                                          <p:spTgt spid="8193">
                                            <p:txEl>
                                              <p:pRg st="4" end="4"/>
                                            </p:txEl>
                                          </p:spTgt>
                                        </p:tgtEl>
                                        <p:attrNameLst>
                                          <p:attrName>ppt_x</p:attrName>
                                        </p:attrNameLst>
                                      </p:cBhvr>
                                      <p:tavLst>
                                        <p:tav tm="0">
                                          <p:val>
                                            <p:strVal val="#ppt_x"/>
                                          </p:val>
                                        </p:tav>
                                        <p:tav tm="100000">
                                          <p:val>
                                            <p:strVal val="#ppt_x"/>
                                          </p:val>
                                        </p:tav>
                                      </p:tavLst>
                                    </p:anim>
                                    <p:anim calcmode="lin" valueType="num">
                                      <p:cBhvr>
                                        <p:cTn id="27" dur="1000" fill="hold"/>
                                        <p:tgtEl>
                                          <p:spTgt spid="819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8193">
                                            <p:txEl>
                                              <p:pRg st="5" end="5"/>
                                            </p:txEl>
                                          </p:spTgt>
                                        </p:tgtEl>
                                        <p:attrNameLst>
                                          <p:attrName>style.visibility</p:attrName>
                                        </p:attrNameLst>
                                      </p:cBhvr>
                                      <p:to>
                                        <p:strVal val="visible"/>
                                      </p:to>
                                    </p:set>
                                    <p:animEffect transition="in" filter="fade">
                                      <p:cBhvr>
                                        <p:cTn id="32" dur="2000"/>
                                        <p:tgtEl>
                                          <p:spTgt spid="819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4294967295"/>
          </p:nvPr>
        </p:nvSpPr>
        <p:spPr/>
        <p:txBody>
          <a:bodyPr/>
          <a:lstStyle/>
          <a:p>
            <a:fld id="{FC5AF07A-2128-4901-9549-20CA33A2CA02}" type="slidenum">
              <a:rPr lang="fr-FR" b="1" smtClean="0">
                <a:solidFill>
                  <a:schemeClr val="tx2"/>
                </a:solidFill>
                <a:cs typeface="Aharoni" pitchFamily="2" charset="-79"/>
              </a:rPr>
              <a:pPr/>
              <a:t>5</a:t>
            </a:fld>
            <a:endParaRPr lang="fr-FR" b="1" dirty="0">
              <a:solidFill>
                <a:schemeClr val="tx2"/>
              </a:solidFill>
              <a:cs typeface="Aharoni" pitchFamily="2" charset="-79"/>
            </a:endParaRPr>
          </a:p>
        </p:txBody>
      </p:sp>
      <p:pic>
        <p:nvPicPr>
          <p:cNvPr id="2050" name="Picture 2"/>
          <p:cNvPicPr>
            <a:picLocks noChangeAspect="1" noChangeArrowheads="1"/>
          </p:cNvPicPr>
          <p:nvPr/>
        </p:nvPicPr>
        <p:blipFill>
          <a:blip r:embed="rId2" cstate="print"/>
          <a:srcRect/>
          <a:stretch>
            <a:fillRect/>
          </a:stretch>
        </p:blipFill>
        <p:spPr bwMode="auto">
          <a:xfrm>
            <a:off x="2915816" y="0"/>
            <a:ext cx="4899567" cy="6858000"/>
          </a:xfrm>
          <a:prstGeom prst="rect">
            <a:avLst/>
          </a:prstGeom>
          <a:noFill/>
          <a:ln w="9525">
            <a:noFill/>
            <a:miter lim="800000"/>
            <a:headEnd/>
            <a:tailEnd/>
          </a:ln>
        </p:spPr>
      </p:pic>
      <p:sp>
        <p:nvSpPr>
          <p:cNvPr id="7" name="ZoneTexte 6"/>
          <p:cNvSpPr txBox="1"/>
          <p:nvPr/>
        </p:nvSpPr>
        <p:spPr>
          <a:xfrm>
            <a:off x="107504" y="188640"/>
            <a:ext cx="4248472" cy="369332"/>
          </a:xfrm>
          <a:prstGeom prst="rect">
            <a:avLst/>
          </a:prstGeom>
          <a:noFill/>
        </p:spPr>
        <p:txBody>
          <a:bodyPr wrap="square" rtlCol="0">
            <a:spAutoFit/>
          </a:bodyPr>
          <a:lstStyle/>
          <a:p>
            <a:r>
              <a:rPr lang="fr-FR" b="1" dirty="0" smtClean="0">
                <a:solidFill>
                  <a:srgbClr val="00B050"/>
                </a:solidFill>
                <a:latin typeface="Arial" pitchFamily="34" charset="0"/>
                <a:cs typeface="Arial" pitchFamily="34" charset="0"/>
              </a:rPr>
              <a:t>2/ </a:t>
            </a:r>
            <a:r>
              <a:rPr lang="fr-FR" b="1" u="sng" dirty="0" smtClean="0">
                <a:solidFill>
                  <a:srgbClr val="00B050"/>
                </a:solidFill>
                <a:latin typeface="Arial" pitchFamily="34" charset="0"/>
                <a:cs typeface="Arial" pitchFamily="34" charset="0"/>
              </a:rPr>
              <a:t>Généralités sur le bus EIB/KNX </a:t>
            </a:r>
            <a:r>
              <a:rPr lang="fr-FR" b="1" dirty="0" smtClean="0">
                <a:solidFill>
                  <a:srgbClr val="00B050"/>
                </a:solidFill>
                <a:latin typeface="Arial" pitchFamily="34" charset="0"/>
                <a:cs typeface="Arial" pitchFamily="34" charset="0"/>
              </a:rPr>
              <a:t>:</a:t>
            </a:r>
            <a:endParaRPr lang="fr-FR" b="1" dirty="0">
              <a:solidFill>
                <a:srgbClr val="00B05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107504" y="188640"/>
            <a:ext cx="6768752" cy="369332"/>
          </a:xfrm>
          <a:prstGeom prst="rect">
            <a:avLst/>
          </a:prstGeom>
          <a:noFill/>
        </p:spPr>
        <p:txBody>
          <a:bodyPr wrap="square" rtlCol="0">
            <a:spAutoFit/>
          </a:bodyPr>
          <a:lstStyle/>
          <a:p>
            <a:r>
              <a:rPr lang="fr-FR" b="1" dirty="0" smtClean="0">
                <a:solidFill>
                  <a:srgbClr val="00B050"/>
                </a:solidFill>
                <a:latin typeface="Arial" pitchFamily="34" charset="0"/>
                <a:cs typeface="Arial" pitchFamily="34" charset="0"/>
              </a:rPr>
              <a:t>3/ </a:t>
            </a:r>
            <a:r>
              <a:rPr lang="fr-FR" b="1" u="sng" dirty="0" smtClean="0">
                <a:solidFill>
                  <a:srgbClr val="00B050"/>
                </a:solidFill>
                <a:latin typeface="Arial" pitchFamily="34" charset="0"/>
                <a:cs typeface="Arial" pitchFamily="34" charset="0"/>
              </a:rPr>
              <a:t>Le bus EIB/KNX comparé aux solutions traditionnelles </a:t>
            </a:r>
            <a:r>
              <a:rPr lang="fr-FR" b="1" dirty="0" smtClean="0">
                <a:solidFill>
                  <a:srgbClr val="00B050"/>
                </a:solidFill>
                <a:latin typeface="Arial" pitchFamily="34" charset="0"/>
                <a:cs typeface="Arial" pitchFamily="34" charset="0"/>
              </a:rPr>
              <a:t>:</a:t>
            </a:r>
            <a:endParaRPr lang="fr-FR" b="1" dirty="0">
              <a:solidFill>
                <a:srgbClr val="00B050"/>
              </a:solidFill>
              <a:latin typeface="Arial" pitchFamily="34" charset="0"/>
              <a:cs typeface="Arial" pitchFamily="34" charset="0"/>
            </a:endParaRPr>
          </a:p>
        </p:txBody>
      </p:sp>
      <p:sp>
        <p:nvSpPr>
          <p:cNvPr id="3" name="Espace réservé du numéro de diapositive 2"/>
          <p:cNvSpPr>
            <a:spLocks noGrp="1"/>
          </p:cNvSpPr>
          <p:nvPr>
            <p:ph type="sldNum" sz="quarter" idx="4294967295"/>
          </p:nvPr>
        </p:nvSpPr>
        <p:spPr>
          <a:xfrm>
            <a:off x="8639944" y="6492875"/>
            <a:ext cx="504056" cy="365125"/>
          </a:xfrm>
        </p:spPr>
        <p:txBody>
          <a:bodyPr/>
          <a:lstStyle/>
          <a:p>
            <a:fld id="{FC5AF07A-2128-4901-9549-20CA33A2CA02}" type="slidenum">
              <a:rPr lang="fr-FR" b="1" smtClean="0">
                <a:solidFill>
                  <a:schemeClr val="tx2"/>
                </a:solidFill>
                <a:cs typeface="Aharoni" pitchFamily="2" charset="-79"/>
              </a:rPr>
              <a:pPr/>
              <a:t>6</a:t>
            </a:fld>
            <a:endParaRPr lang="fr-FR" b="1" dirty="0">
              <a:solidFill>
                <a:schemeClr val="tx2"/>
              </a:solidFill>
              <a:cs typeface="Aharoni" pitchFamily="2" charset="-79"/>
            </a:endParaRPr>
          </a:p>
        </p:txBody>
      </p:sp>
      <p:sp>
        <p:nvSpPr>
          <p:cNvPr id="7" name="Rectangle 6"/>
          <p:cNvSpPr/>
          <p:nvPr/>
        </p:nvSpPr>
        <p:spPr>
          <a:xfrm>
            <a:off x="4788024" y="764704"/>
            <a:ext cx="4355976" cy="1754326"/>
          </a:xfrm>
          <a:prstGeom prst="rect">
            <a:avLst/>
          </a:prstGeom>
        </p:spPr>
        <p:txBody>
          <a:bodyPr wrap="square">
            <a:spAutoFit/>
          </a:bodyPr>
          <a:lstStyle/>
          <a:p>
            <a:r>
              <a:rPr lang="fr-FR" b="1" dirty="0" smtClean="0">
                <a:solidFill>
                  <a:schemeClr val="tx1">
                    <a:lumMod val="75000"/>
                    <a:lumOff val="25000"/>
                  </a:schemeClr>
                </a:solidFill>
              </a:rPr>
              <a:t>Une installation électrique nécessite traditionnellement :</a:t>
            </a:r>
          </a:p>
          <a:p>
            <a:r>
              <a:rPr lang="fr-FR" b="1" dirty="0" smtClean="0">
                <a:solidFill>
                  <a:schemeClr val="tx1">
                    <a:lumMod val="75000"/>
                    <a:lumOff val="25000"/>
                  </a:schemeClr>
                </a:solidFill>
              </a:rPr>
              <a:t>• des lignes d’alimentation en énergie ;</a:t>
            </a:r>
          </a:p>
          <a:p>
            <a:r>
              <a:rPr lang="fr-FR" b="1" dirty="0" smtClean="0">
                <a:solidFill>
                  <a:schemeClr val="tx1">
                    <a:lumMod val="75000"/>
                    <a:lumOff val="25000"/>
                  </a:schemeClr>
                </a:solidFill>
              </a:rPr>
              <a:t>• des câbles distincts pour relier en fil à fil chaque commande, capteur, transmetteur, contrôleur ou régulateur…</a:t>
            </a:r>
          </a:p>
        </p:txBody>
      </p:sp>
      <p:sp>
        <p:nvSpPr>
          <p:cNvPr id="8" name="Rectangle 7"/>
          <p:cNvSpPr/>
          <p:nvPr/>
        </p:nvSpPr>
        <p:spPr>
          <a:xfrm>
            <a:off x="323528" y="3789040"/>
            <a:ext cx="4032448" cy="1200329"/>
          </a:xfrm>
          <a:prstGeom prst="rect">
            <a:avLst/>
          </a:prstGeom>
        </p:spPr>
        <p:txBody>
          <a:bodyPr wrap="square">
            <a:spAutoFit/>
          </a:bodyPr>
          <a:lstStyle/>
          <a:p>
            <a:r>
              <a:rPr lang="fr-FR" b="1" dirty="0" smtClean="0">
                <a:solidFill>
                  <a:schemeClr val="tx1">
                    <a:lumMod val="75000"/>
                    <a:lumOff val="25000"/>
                  </a:schemeClr>
                </a:solidFill>
              </a:rPr>
              <a:t>Sur l’i-bus EIB/KNX , toutes les lignes ne servant pas à l’alimentation puissance des équipements sont remplacées par un «câble de bus».</a:t>
            </a:r>
            <a:endParaRPr lang="fr-FR" dirty="0" smtClean="0">
              <a:solidFill>
                <a:schemeClr val="tx1">
                  <a:lumMod val="75000"/>
                  <a:lumOff val="25000"/>
                </a:schemeClr>
              </a:solidFill>
            </a:endParaRPr>
          </a:p>
        </p:txBody>
      </p:sp>
      <p:grpSp>
        <p:nvGrpSpPr>
          <p:cNvPr id="11" name="Groupe 10"/>
          <p:cNvGrpSpPr/>
          <p:nvPr/>
        </p:nvGrpSpPr>
        <p:grpSpPr>
          <a:xfrm>
            <a:off x="0" y="692696"/>
            <a:ext cx="4767416" cy="2880000"/>
            <a:chOff x="0" y="692696"/>
            <a:chExt cx="4767416" cy="2880000"/>
          </a:xfrm>
        </p:grpSpPr>
        <p:pic>
          <p:nvPicPr>
            <p:cNvPr id="5122" name="Picture 2"/>
            <p:cNvPicPr>
              <a:picLocks noChangeAspect="1" noChangeArrowheads="1"/>
            </p:cNvPicPr>
            <p:nvPr/>
          </p:nvPicPr>
          <p:blipFill>
            <a:blip r:embed="rId2" cstate="print"/>
            <a:srcRect/>
            <a:stretch>
              <a:fillRect/>
            </a:stretch>
          </p:blipFill>
          <p:spPr bwMode="auto">
            <a:xfrm>
              <a:off x="0" y="692696"/>
              <a:ext cx="4767416" cy="2880000"/>
            </a:xfrm>
            <a:prstGeom prst="rect">
              <a:avLst/>
            </a:prstGeom>
            <a:noFill/>
            <a:ln w="9525">
              <a:noFill/>
              <a:miter lim="800000"/>
              <a:headEnd/>
              <a:tailEnd/>
            </a:ln>
          </p:spPr>
        </p:pic>
        <p:sp>
          <p:nvSpPr>
            <p:cNvPr id="9" name="ZoneTexte 8"/>
            <p:cNvSpPr txBox="1"/>
            <p:nvPr/>
          </p:nvSpPr>
          <p:spPr>
            <a:xfrm>
              <a:off x="1475656" y="692696"/>
              <a:ext cx="1512168" cy="369332"/>
            </a:xfrm>
            <a:prstGeom prst="rect">
              <a:avLst/>
            </a:prstGeom>
            <a:noFill/>
          </p:spPr>
          <p:txBody>
            <a:bodyPr wrap="square" rtlCol="0">
              <a:spAutoFit/>
            </a:bodyPr>
            <a:lstStyle/>
            <a:p>
              <a:r>
                <a:rPr lang="fr-FR" b="1" dirty="0" smtClean="0">
                  <a:solidFill>
                    <a:schemeClr val="tx1">
                      <a:lumMod val="75000"/>
                      <a:lumOff val="25000"/>
                    </a:schemeClr>
                  </a:solidFill>
                </a:rPr>
                <a:t>Sans EIB/KNX</a:t>
              </a:r>
              <a:endParaRPr lang="fr-FR" dirty="0">
                <a:solidFill>
                  <a:schemeClr val="tx1">
                    <a:lumMod val="75000"/>
                    <a:lumOff val="25000"/>
                  </a:schemeClr>
                </a:solidFill>
              </a:endParaRPr>
            </a:p>
          </p:txBody>
        </p:sp>
      </p:grpSp>
      <p:grpSp>
        <p:nvGrpSpPr>
          <p:cNvPr id="13" name="Groupe 12"/>
          <p:cNvGrpSpPr/>
          <p:nvPr/>
        </p:nvGrpSpPr>
        <p:grpSpPr>
          <a:xfrm>
            <a:off x="2483768" y="3573016"/>
            <a:ext cx="6660232" cy="2880320"/>
            <a:chOff x="2483768" y="3573016"/>
            <a:chExt cx="6660232" cy="2880320"/>
          </a:xfrm>
        </p:grpSpPr>
        <p:grpSp>
          <p:nvGrpSpPr>
            <p:cNvPr id="12" name="Groupe 11"/>
            <p:cNvGrpSpPr/>
            <p:nvPr/>
          </p:nvGrpSpPr>
          <p:grpSpPr>
            <a:xfrm>
              <a:off x="4372440" y="3573016"/>
              <a:ext cx="4771560" cy="2880000"/>
              <a:chOff x="4372440" y="3573016"/>
              <a:chExt cx="4771560" cy="2880000"/>
            </a:xfrm>
          </p:grpSpPr>
          <p:pic>
            <p:nvPicPr>
              <p:cNvPr id="1026" name="Picture 2"/>
              <p:cNvPicPr>
                <a:picLocks noChangeAspect="1" noChangeArrowheads="1"/>
              </p:cNvPicPr>
              <p:nvPr/>
            </p:nvPicPr>
            <p:blipFill>
              <a:blip r:embed="rId3" cstate="print"/>
              <a:srcRect/>
              <a:stretch>
                <a:fillRect/>
              </a:stretch>
            </p:blipFill>
            <p:spPr bwMode="auto">
              <a:xfrm>
                <a:off x="4372440" y="3573016"/>
                <a:ext cx="4771560" cy="2880000"/>
              </a:xfrm>
              <a:prstGeom prst="rect">
                <a:avLst/>
              </a:prstGeom>
              <a:noFill/>
              <a:ln w="9525">
                <a:noFill/>
                <a:miter lim="800000"/>
                <a:headEnd/>
                <a:tailEnd/>
              </a:ln>
            </p:spPr>
          </p:pic>
          <p:sp>
            <p:nvSpPr>
              <p:cNvPr id="10" name="ZoneTexte 9"/>
              <p:cNvSpPr txBox="1"/>
              <p:nvPr/>
            </p:nvSpPr>
            <p:spPr>
              <a:xfrm>
                <a:off x="5292080" y="3573016"/>
                <a:ext cx="1512168" cy="369332"/>
              </a:xfrm>
              <a:prstGeom prst="rect">
                <a:avLst/>
              </a:prstGeom>
              <a:noFill/>
            </p:spPr>
            <p:txBody>
              <a:bodyPr wrap="square" rtlCol="0">
                <a:spAutoFit/>
              </a:bodyPr>
              <a:lstStyle/>
              <a:p>
                <a:r>
                  <a:rPr lang="fr-FR" b="1" dirty="0" smtClean="0">
                    <a:solidFill>
                      <a:schemeClr val="tx1">
                        <a:lumMod val="75000"/>
                        <a:lumOff val="25000"/>
                      </a:schemeClr>
                    </a:solidFill>
                  </a:rPr>
                  <a:t>Avec EIB/KNX</a:t>
                </a:r>
                <a:endParaRPr lang="fr-FR" dirty="0">
                  <a:solidFill>
                    <a:schemeClr val="tx1">
                      <a:lumMod val="75000"/>
                      <a:lumOff val="25000"/>
                    </a:schemeClr>
                  </a:solidFill>
                </a:endParaRPr>
              </a:p>
            </p:txBody>
          </p:sp>
        </p:grpSp>
        <p:pic>
          <p:nvPicPr>
            <p:cNvPr id="1027" name="Picture 3"/>
            <p:cNvPicPr>
              <a:picLocks noChangeAspect="1" noChangeArrowheads="1"/>
            </p:cNvPicPr>
            <p:nvPr/>
          </p:nvPicPr>
          <p:blipFill>
            <a:blip r:embed="rId4" cstate="print"/>
            <a:srcRect/>
            <a:stretch>
              <a:fillRect/>
            </a:stretch>
          </p:blipFill>
          <p:spPr bwMode="auto">
            <a:xfrm>
              <a:off x="2483768" y="5805264"/>
              <a:ext cx="1879408" cy="648072"/>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34"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from="(-#ppt_w/2)" to="(#ppt_x)" calcmode="lin" valueType="num">
                                      <p:cBhvr>
                                        <p:cTn id="13" dur="600" fill="hold">
                                          <p:stCondLst>
                                            <p:cond delay="0"/>
                                          </p:stCondLst>
                                        </p:cTn>
                                        <p:tgtEl>
                                          <p:spTgt spid="7"/>
                                        </p:tgtEl>
                                        <p:attrNameLst>
                                          <p:attrName>ppt_x</p:attrName>
                                        </p:attrNameLst>
                                      </p:cBhvr>
                                    </p:anim>
                                    <p:anim from="0" to="-1.0" calcmode="lin" valueType="num">
                                      <p:cBhvr>
                                        <p:cTn id="14" dur="200" decel="50000" autoRev="1" fill="hold">
                                          <p:stCondLst>
                                            <p:cond delay="600"/>
                                          </p:stCondLst>
                                        </p:cTn>
                                        <p:tgtEl>
                                          <p:spTgt spid="7"/>
                                        </p:tgtEl>
                                        <p:attrNameLst>
                                          <p:attrName>xshear</p:attrName>
                                        </p:attrNameLst>
                                      </p:cBhvr>
                                    </p:anim>
                                    <p:animScale>
                                      <p:cBhvr>
                                        <p:cTn id="15" dur="200" decel="100000" autoRev="1" fill="hold">
                                          <p:stCondLst>
                                            <p:cond delay="600"/>
                                          </p:stCondLst>
                                        </p:cTn>
                                        <p:tgtEl>
                                          <p:spTgt spid="7"/>
                                        </p:tgtEl>
                                      </p:cBhvr>
                                      <p:from x="100000" y="100000"/>
                                      <p:to x="80000" y="100000"/>
                                    </p:animScale>
                                    <p:anim by="(#ppt_h/3+#ppt_w*0.1)" calcmode="lin" valueType="num">
                                      <p:cBhvr additive="sum">
                                        <p:cTn id="16" dur="200" decel="100000" autoRev="1" fill="hold">
                                          <p:stCondLst>
                                            <p:cond delay="600"/>
                                          </p:stCondLst>
                                        </p:cTn>
                                        <p:tgtEl>
                                          <p:spTgt spid="7"/>
                                        </p:tgtEl>
                                        <p:attrNameLst>
                                          <p:attrName>ppt_x</p:attrName>
                                        </p:attrNameLst>
                                      </p:cBhvr>
                                    </p:anim>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childTnLst>
                          </p:cTn>
                        </p:par>
                        <p:par>
                          <p:cTn id="24" fill="hold">
                            <p:stCondLst>
                              <p:cond delay="500"/>
                            </p:stCondLst>
                            <p:childTnLst>
                              <p:par>
                                <p:cTn id="25" presetID="34"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from="(-#ppt_w/2)" to="(#ppt_x)" calcmode="lin" valueType="num">
                                      <p:cBhvr>
                                        <p:cTn id="27" dur="600" fill="hold">
                                          <p:stCondLst>
                                            <p:cond delay="0"/>
                                          </p:stCondLst>
                                        </p:cTn>
                                        <p:tgtEl>
                                          <p:spTgt spid="8"/>
                                        </p:tgtEl>
                                        <p:attrNameLst>
                                          <p:attrName>ppt_x</p:attrName>
                                        </p:attrNameLst>
                                      </p:cBhvr>
                                    </p:anim>
                                    <p:anim from="0" to="-1.0" calcmode="lin" valueType="num">
                                      <p:cBhvr>
                                        <p:cTn id="28" dur="200" decel="50000" autoRev="1" fill="hold">
                                          <p:stCondLst>
                                            <p:cond delay="600"/>
                                          </p:stCondLst>
                                        </p:cTn>
                                        <p:tgtEl>
                                          <p:spTgt spid="8"/>
                                        </p:tgtEl>
                                        <p:attrNameLst>
                                          <p:attrName>xshear</p:attrName>
                                        </p:attrNameLst>
                                      </p:cBhvr>
                                    </p:anim>
                                    <p:animScale>
                                      <p:cBhvr>
                                        <p:cTn id="29" dur="200" decel="100000" autoRev="1" fill="hold">
                                          <p:stCondLst>
                                            <p:cond delay="600"/>
                                          </p:stCondLst>
                                        </p:cTn>
                                        <p:tgtEl>
                                          <p:spTgt spid="8"/>
                                        </p:tgtEl>
                                      </p:cBhvr>
                                      <p:from x="100000" y="100000"/>
                                      <p:to x="80000" y="100000"/>
                                    </p:animScale>
                                    <p:anim by="(#ppt_h/3+#ppt_w*0.1)" calcmode="lin" valueType="num">
                                      <p:cBhvr additive="sum">
                                        <p:cTn id="30" dur="200" decel="100000" autoRev="1" fill="hold">
                                          <p:stCondLst>
                                            <p:cond delay="600"/>
                                          </p:stCondLst>
                                        </p:cTn>
                                        <p:tgtEl>
                                          <p:spTgt spid="8"/>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4294967295"/>
          </p:nvPr>
        </p:nvSpPr>
        <p:spPr>
          <a:xfrm>
            <a:off x="8639944" y="6492875"/>
            <a:ext cx="504056" cy="365125"/>
          </a:xfrm>
        </p:spPr>
        <p:txBody>
          <a:bodyPr/>
          <a:lstStyle/>
          <a:p>
            <a:fld id="{FC5AF07A-2128-4901-9549-20CA33A2CA02}" type="slidenum">
              <a:rPr lang="fr-FR" b="1" smtClean="0">
                <a:solidFill>
                  <a:schemeClr val="tx2"/>
                </a:solidFill>
                <a:cs typeface="Aharoni" pitchFamily="2" charset="-79"/>
              </a:rPr>
              <a:pPr/>
              <a:t>7</a:t>
            </a:fld>
            <a:endParaRPr lang="fr-FR" b="1" dirty="0">
              <a:solidFill>
                <a:schemeClr val="tx2"/>
              </a:solidFill>
              <a:cs typeface="Aharoni" pitchFamily="2" charset="-79"/>
            </a:endParaRPr>
          </a:p>
        </p:txBody>
      </p:sp>
      <p:sp>
        <p:nvSpPr>
          <p:cNvPr id="4" name="ZoneTexte 3"/>
          <p:cNvSpPr txBox="1"/>
          <p:nvPr/>
        </p:nvSpPr>
        <p:spPr>
          <a:xfrm>
            <a:off x="107504" y="188640"/>
            <a:ext cx="6768752" cy="369332"/>
          </a:xfrm>
          <a:prstGeom prst="rect">
            <a:avLst/>
          </a:prstGeom>
          <a:noFill/>
        </p:spPr>
        <p:txBody>
          <a:bodyPr wrap="square" rtlCol="0">
            <a:spAutoFit/>
          </a:bodyPr>
          <a:lstStyle/>
          <a:p>
            <a:r>
              <a:rPr lang="fr-FR" b="1" dirty="0" smtClean="0">
                <a:solidFill>
                  <a:srgbClr val="00B050"/>
                </a:solidFill>
                <a:latin typeface="Arial" pitchFamily="34" charset="0"/>
                <a:cs typeface="Arial" pitchFamily="34" charset="0"/>
              </a:rPr>
              <a:t>4/ </a:t>
            </a:r>
            <a:r>
              <a:rPr lang="fr-FR" b="1" u="sng" dirty="0" smtClean="0">
                <a:solidFill>
                  <a:srgbClr val="00B050"/>
                </a:solidFill>
                <a:latin typeface="Arial" pitchFamily="34" charset="0"/>
                <a:cs typeface="Arial" pitchFamily="34" charset="0"/>
              </a:rPr>
              <a:t>Câblage EIB/KNX </a:t>
            </a:r>
            <a:r>
              <a:rPr lang="fr-FR" b="1" dirty="0" smtClean="0">
                <a:solidFill>
                  <a:srgbClr val="00B050"/>
                </a:solidFill>
                <a:latin typeface="Arial" pitchFamily="34" charset="0"/>
                <a:cs typeface="Arial" pitchFamily="34" charset="0"/>
              </a:rPr>
              <a:t>:</a:t>
            </a:r>
            <a:endParaRPr lang="fr-FR" b="1" dirty="0">
              <a:solidFill>
                <a:srgbClr val="00B050"/>
              </a:solidFill>
              <a:latin typeface="Arial" pitchFamily="34" charset="0"/>
              <a:cs typeface="Arial" pitchFamily="34" charset="0"/>
            </a:endParaRPr>
          </a:p>
        </p:txBody>
      </p:sp>
      <p:sp>
        <p:nvSpPr>
          <p:cNvPr id="7" name="Rectangle 6"/>
          <p:cNvSpPr/>
          <p:nvPr/>
        </p:nvSpPr>
        <p:spPr>
          <a:xfrm>
            <a:off x="395536" y="620688"/>
            <a:ext cx="7344816" cy="2031325"/>
          </a:xfrm>
          <a:prstGeom prst="rect">
            <a:avLst/>
          </a:prstGeom>
        </p:spPr>
        <p:txBody>
          <a:bodyPr wrap="square">
            <a:spAutoFit/>
          </a:bodyPr>
          <a:lstStyle/>
          <a:p>
            <a:r>
              <a:rPr lang="fr-FR" b="1" dirty="0" smtClean="0">
                <a:solidFill>
                  <a:schemeClr val="tx1">
                    <a:lumMod val="75000"/>
                    <a:lumOff val="25000"/>
                  </a:schemeClr>
                </a:solidFill>
              </a:rPr>
              <a:t>• Le câble de bus est relié à une alimentation EIB/KNX et à tous les participants (abrégées PCT) ou «stations» (abrégées STN) de l’installation ; celles-ci soutirent directement du bus l’énergie nécessaire à leur fonctionnement. </a:t>
            </a:r>
          </a:p>
          <a:p>
            <a:r>
              <a:rPr lang="fr-FR" b="1" dirty="0" smtClean="0">
                <a:solidFill>
                  <a:schemeClr val="tx1">
                    <a:lumMod val="75000"/>
                    <a:lumOff val="25000"/>
                  </a:schemeClr>
                </a:solidFill>
              </a:rPr>
              <a:t>Plusieurs caractéristiques permettent de le distinguer instantanément des autres câbles à courant faible : nombre et section des conducteurs, tension d’isolement…</a:t>
            </a:r>
          </a:p>
        </p:txBody>
      </p:sp>
      <p:grpSp>
        <p:nvGrpSpPr>
          <p:cNvPr id="9" name="Group 2"/>
          <p:cNvGrpSpPr>
            <a:grpSpLocks/>
          </p:cNvGrpSpPr>
          <p:nvPr/>
        </p:nvGrpSpPr>
        <p:grpSpPr bwMode="auto">
          <a:xfrm>
            <a:off x="611560" y="1916832"/>
            <a:ext cx="8132763" cy="2855912"/>
            <a:chOff x="238" y="2721"/>
            <a:chExt cx="5123" cy="1799"/>
          </a:xfrm>
        </p:grpSpPr>
        <p:pic>
          <p:nvPicPr>
            <p:cNvPr id="10" name="Picture 3"/>
            <p:cNvPicPr>
              <a:picLocks noChangeAspect="1" noChangeArrowheads="1"/>
            </p:cNvPicPr>
            <p:nvPr/>
          </p:nvPicPr>
          <p:blipFill>
            <a:blip r:embed="rId3" cstate="print"/>
            <a:srcRect/>
            <a:stretch>
              <a:fillRect/>
            </a:stretch>
          </p:blipFill>
          <p:spPr bwMode="auto">
            <a:xfrm>
              <a:off x="238" y="3325"/>
              <a:ext cx="3576" cy="1164"/>
            </a:xfrm>
            <a:prstGeom prst="rect">
              <a:avLst/>
            </a:prstGeom>
            <a:noFill/>
            <a:ln w="9525">
              <a:noFill/>
              <a:round/>
              <a:headEnd/>
              <a:tailEnd/>
            </a:ln>
          </p:spPr>
        </p:pic>
        <p:pic>
          <p:nvPicPr>
            <p:cNvPr id="11" name="Picture 4"/>
            <p:cNvPicPr>
              <a:picLocks noChangeAspect="1" noChangeArrowheads="1"/>
            </p:cNvPicPr>
            <p:nvPr/>
          </p:nvPicPr>
          <p:blipFill>
            <a:blip r:embed="rId4" cstate="print"/>
            <a:srcRect/>
            <a:stretch>
              <a:fillRect/>
            </a:stretch>
          </p:blipFill>
          <p:spPr bwMode="auto">
            <a:xfrm>
              <a:off x="4762" y="2721"/>
              <a:ext cx="600" cy="1800"/>
            </a:xfrm>
            <a:prstGeom prst="rect">
              <a:avLst/>
            </a:prstGeom>
            <a:noFill/>
            <a:ln w="9525">
              <a:noFill/>
              <a:round/>
              <a:headEnd/>
              <a:tailEnd/>
            </a:ln>
          </p:spPr>
        </p:pic>
      </p:grpSp>
      <p:sp>
        <p:nvSpPr>
          <p:cNvPr id="12" name="Rectangle 11"/>
          <p:cNvSpPr/>
          <p:nvPr/>
        </p:nvSpPr>
        <p:spPr>
          <a:xfrm>
            <a:off x="395536" y="5013176"/>
            <a:ext cx="7776864" cy="369332"/>
          </a:xfrm>
          <a:prstGeom prst="rect">
            <a:avLst/>
          </a:prstGeom>
        </p:spPr>
        <p:txBody>
          <a:bodyPr wrap="square">
            <a:spAutoFit/>
          </a:bodyPr>
          <a:lstStyle/>
          <a:p>
            <a:r>
              <a:rPr lang="fr-FR" b="1" dirty="0" smtClean="0">
                <a:solidFill>
                  <a:schemeClr val="tx1">
                    <a:lumMod val="75000"/>
                    <a:lumOff val="25000"/>
                  </a:schemeClr>
                </a:solidFill>
              </a:rPr>
              <a:t>• Le câble 230 V ou 400 V ne sert qu’à alimenter les charges à raccorder.</a:t>
            </a:r>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4294967295"/>
          </p:nvPr>
        </p:nvSpPr>
        <p:spPr>
          <a:xfrm>
            <a:off x="8639944" y="6492875"/>
            <a:ext cx="504056" cy="365125"/>
          </a:xfrm>
        </p:spPr>
        <p:txBody>
          <a:bodyPr/>
          <a:lstStyle/>
          <a:p>
            <a:fld id="{FC5AF07A-2128-4901-9549-20CA33A2CA02}" type="slidenum">
              <a:rPr lang="fr-FR" b="1" smtClean="0">
                <a:solidFill>
                  <a:schemeClr val="tx2"/>
                </a:solidFill>
                <a:cs typeface="Aharoni" pitchFamily="2" charset="-79"/>
              </a:rPr>
              <a:pPr/>
              <a:t>8</a:t>
            </a:fld>
            <a:endParaRPr lang="fr-FR" b="1" dirty="0">
              <a:solidFill>
                <a:schemeClr val="tx2"/>
              </a:solidFill>
              <a:cs typeface="Aharoni" pitchFamily="2" charset="-79"/>
            </a:endParaRPr>
          </a:p>
        </p:txBody>
      </p:sp>
      <p:sp>
        <p:nvSpPr>
          <p:cNvPr id="4" name="ZoneTexte 3"/>
          <p:cNvSpPr txBox="1"/>
          <p:nvPr/>
        </p:nvSpPr>
        <p:spPr>
          <a:xfrm>
            <a:off x="107504" y="188640"/>
            <a:ext cx="6768752" cy="369332"/>
          </a:xfrm>
          <a:prstGeom prst="rect">
            <a:avLst/>
          </a:prstGeom>
          <a:noFill/>
        </p:spPr>
        <p:txBody>
          <a:bodyPr wrap="square" rtlCol="0">
            <a:spAutoFit/>
          </a:bodyPr>
          <a:lstStyle/>
          <a:p>
            <a:r>
              <a:rPr lang="fr-FR" b="1" dirty="0" smtClean="0">
                <a:solidFill>
                  <a:srgbClr val="00B050"/>
                </a:solidFill>
                <a:latin typeface="Arial" pitchFamily="34" charset="0"/>
                <a:cs typeface="Arial" pitchFamily="34" charset="0"/>
              </a:rPr>
              <a:t>4/ </a:t>
            </a:r>
            <a:r>
              <a:rPr lang="fr-FR" b="1" u="sng" dirty="0" smtClean="0">
                <a:solidFill>
                  <a:srgbClr val="00B050"/>
                </a:solidFill>
                <a:latin typeface="Arial" pitchFamily="34" charset="0"/>
                <a:cs typeface="Arial" pitchFamily="34" charset="0"/>
              </a:rPr>
              <a:t>Câblage EIB/KNX </a:t>
            </a:r>
            <a:r>
              <a:rPr lang="fr-FR" b="1" dirty="0" smtClean="0">
                <a:solidFill>
                  <a:srgbClr val="00B050"/>
                </a:solidFill>
                <a:latin typeface="Arial" pitchFamily="34" charset="0"/>
                <a:cs typeface="Arial" pitchFamily="34" charset="0"/>
              </a:rPr>
              <a:t>:</a:t>
            </a:r>
            <a:endParaRPr lang="fr-FR" b="1" dirty="0">
              <a:solidFill>
                <a:srgbClr val="00B050"/>
              </a:solidFill>
              <a:latin typeface="Arial" pitchFamily="34" charset="0"/>
              <a:cs typeface="Arial" pitchFamily="34" charset="0"/>
            </a:endParaRPr>
          </a:p>
        </p:txBody>
      </p:sp>
      <p:pic>
        <p:nvPicPr>
          <p:cNvPr id="1026" name="Picture 2"/>
          <p:cNvPicPr>
            <a:picLocks noChangeAspect="1" noChangeArrowheads="1"/>
          </p:cNvPicPr>
          <p:nvPr/>
        </p:nvPicPr>
        <p:blipFill>
          <a:blip r:embed="rId2" cstate="print"/>
          <a:srcRect/>
          <a:stretch>
            <a:fillRect/>
          </a:stretch>
        </p:blipFill>
        <p:spPr bwMode="auto">
          <a:xfrm>
            <a:off x="467544" y="1844824"/>
            <a:ext cx="8071227" cy="4320480"/>
          </a:xfrm>
          <a:prstGeom prst="rect">
            <a:avLst/>
          </a:prstGeom>
          <a:noFill/>
          <a:ln w="9525">
            <a:noFill/>
            <a:miter lim="800000"/>
            <a:headEnd/>
            <a:tailEnd/>
          </a:ln>
        </p:spPr>
      </p:pic>
      <p:sp>
        <p:nvSpPr>
          <p:cNvPr id="7" name="Rectangle 6"/>
          <p:cNvSpPr/>
          <p:nvPr/>
        </p:nvSpPr>
        <p:spPr>
          <a:xfrm>
            <a:off x="395536" y="692696"/>
            <a:ext cx="7920880" cy="923330"/>
          </a:xfrm>
          <a:prstGeom prst="rect">
            <a:avLst/>
          </a:prstGeom>
        </p:spPr>
        <p:txBody>
          <a:bodyPr wrap="square">
            <a:spAutoFit/>
          </a:bodyPr>
          <a:lstStyle/>
          <a:p>
            <a:r>
              <a:rPr lang="fr-FR" b="1" dirty="0" smtClean="0">
                <a:solidFill>
                  <a:schemeClr val="tx1">
                    <a:lumMod val="75000"/>
                    <a:lumOff val="25000"/>
                  </a:schemeClr>
                </a:solidFill>
              </a:rPr>
              <a:t>Le principe du bus EIB/KNX est donc simple : séparer le circuit de puissance distribuant l’énergie du circuit de commande véhiculant les données, messages et ordres.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fade">
                                      <p:cBhvr>
                                        <p:cTn id="13"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4294967295"/>
          </p:nvPr>
        </p:nvSpPr>
        <p:spPr>
          <a:xfrm>
            <a:off x="8639944" y="6492875"/>
            <a:ext cx="504056" cy="365125"/>
          </a:xfrm>
        </p:spPr>
        <p:txBody>
          <a:bodyPr/>
          <a:lstStyle/>
          <a:p>
            <a:fld id="{FC5AF07A-2128-4901-9549-20CA33A2CA02}" type="slidenum">
              <a:rPr lang="fr-FR" b="1" smtClean="0">
                <a:solidFill>
                  <a:schemeClr val="tx2"/>
                </a:solidFill>
                <a:cs typeface="Aharoni" pitchFamily="2" charset="-79"/>
              </a:rPr>
              <a:pPr/>
              <a:t>9</a:t>
            </a:fld>
            <a:endParaRPr lang="fr-FR" b="1" dirty="0">
              <a:solidFill>
                <a:schemeClr val="tx2"/>
              </a:solidFill>
              <a:cs typeface="Aharoni" pitchFamily="2" charset="-79"/>
            </a:endParaRPr>
          </a:p>
        </p:txBody>
      </p:sp>
      <p:sp>
        <p:nvSpPr>
          <p:cNvPr id="4" name="ZoneTexte 3"/>
          <p:cNvSpPr txBox="1"/>
          <p:nvPr/>
        </p:nvSpPr>
        <p:spPr>
          <a:xfrm>
            <a:off x="107504" y="188640"/>
            <a:ext cx="6768752" cy="369332"/>
          </a:xfrm>
          <a:prstGeom prst="rect">
            <a:avLst/>
          </a:prstGeom>
          <a:noFill/>
        </p:spPr>
        <p:txBody>
          <a:bodyPr wrap="square" rtlCol="0">
            <a:spAutoFit/>
          </a:bodyPr>
          <a:lstStyle/>
          <a:p>
            <a:r>
              <a:rPr lang="fr-FR" b="1" dirty="0" smtClean="0">
                <a:solidFill>
                  <a:srgbClr val="00B050"/>
                </a:solidFill>
                <a:latin typeface="Arial" pitchFamily="34" charset="0"/>
                <a:cs typeface="Arial" pitchFamily="34" charset="0"/>
              </a:rPr>
              <a:t>4/ </a:t>
            </a:r>
            <a:r>
              <a:rPr lang="fr-FR" b="1" u="sng" dirty="0" smtClean="0">
                <a:solidFill>
                  <a:srgbClr val="00B050"/>
                </a:solidFill>
                <a:latin typeface="Arial" pitchFamily="34" charset="0"/>
                <a:cs typeface="Arial" pitchFamily="34" charset="0"/>
              </a:rPr>
              <a:t>Câblage EIB/KNX </a:t>
            </a:r>
            <a:r>
              <a:rPr lang="fr-FR" b="1" dirty="0" smtClean="0">
                <a:solidFill>
                  <a:srgbClr val="00B050"/>
                </a:solidFill>
                <a:latin typeface="Arial" pitchFamily="34" charset="0"/>
                <a:cs typeface="Arial" pitchFamily="34" charset="0"/>
              </a:rPr>
              <a:t>:</a:t>
            </a:r>
            <a:endParaRPr lang="fr-FR" b="1" dirty="0">
              <a:solidFill>
                <a:srgbClr val="00B050"/>
              </a:solidFill>
              <a:latin typeface="Arial" pitchFamily="34" charset="0"/>
              <a:cs typeface="Arial" pitchFamily="34" charset="0"/>
            </a:endParaRPr>
          </a:p>
        </p:txBody>
      </p:sp>
      <p:sp>
        <p:nvSpPr>
          <p:cNvPr id="9" name="ZoneTexte 8"/>
          <p:cNvSpPr txBox="1"/>
          <p:nvPr/>
        </p:nvSpPr>
        <p:spPr>
          <a:xfrm>
            <a:off x="395536" y="764704"/>
            <a:ext cx="4680520" cy="369332"/>
          </a:xfrm>
          <a:prstGeom prst="rect">
            <a:avLst/>
          </a:prstGeom>
          <a:noFill/>
        </p:spPr>
        <p:txBody>
          <a:bodyPr wrap="square" rtlCol="0">
            <a:spAutoFit/>
          </a:bodyPr>
          <a:lstStyle/>
          <a:p>
            <a:r>
              <a:rPr lang="fr-FR" b="1" dirty="0" smtClean="0">
                <a:solidFill>
                  <a:schemeClr val="tx1">
                    <a:lumMod val="75000"/>
                    <a:lumOff val="25000"/>
                  </a:schemeClr>
                </a:solidFill>
              </a:rPr>
              <a:t>Précautions de câblage</a:t>
            </a:r>
            <a:endParaRPr lang="fr-FR" b="1" dirty="0">
              <a:solidFill>
                <a:schemeClr val="tx1">
                  <a:lumMod val="75000"/>
                  <a:lumOff val="25000"/>
                </a:schemeClr>
              </a:solidFill>
            </a:endParaRPr>
          </a:p>
        </p:txBody>
      </p:sp>
      <p:grpSp>
        <p:nvGrpSpPr>
          <p:cNvPr id="27" name="Groupe 26"/>
          <p:cNvGrpSpPr/>
          <p:nvPr/>
        </p:nvGrpSpPr>
        <p:grpSpPr>
          <a:xfrm>
            <a:off x="467544" y="1268760"/>
            <a:ext cx="8244916" cy="4977844"/>
            <a:chOff x="467544" y="1268760"/>
            <a:chExt cx="8244916" cy="4977844"/>
          </a:xfrm>
        </p:grpSpPr>
        <p:pic>
          <p:nvPicPr>
            <p:cNvPr id="8" name="Picture 2"/>
            <p:cNvPicPr>
              <a:picLocks noChangeAspect="1" noChangeArrowheads="1"/>
            </p:cNvPicPr>
            <p:nvPr/>
          </p:nvPicPr>
          <p:blipFill>
            <a:blip r:embed="rId2" cstate="print"/>
            <a:srcRect/>
            <a:stretch>
              <a:fillRect/>
            </a:stretch>
          </p:blipFill>
          <p:spPr bwMode="auto">
            <a:xfrm>
              <a:off x="467544" y="1268760"/>
              <a:ext cx="8244408" cy="4264831"/>
            </a:xfrm>
            <a:prstGeom prst="rect">
              <a:avLst/>
            </a:prstGeom>
            <a:noFill/>
            <a:ln w="9525">
              <a:noFill/>
              <a:round/>
              <a:headEnd/>
              <a:tailEnd/>
            </a:ln>
          </p:spPr>
        </p:pic>
        <p:grpSp>
          <p:nvGrpSpPr>
            <p:cNvPr id="16" name="Groupe 15"/>
            <p:cNvGrpSpPr/>
            <p:nvPr/>
          </p:nvGrpSpPr>
          <p:grpSpPr>
            <a:xfrm>
              <a:off x="1691680" y="2204864"/>
              <a:ext cx="7020780" cy="4041740"/>
              <a:chOff x="1691680" y="2204864"/>
              <a:chExt cx="7020780" cy="4041740"/>
            </a:xfrm>
          </p:grpSpPr>
          <p:sp>
            <p:nvSpPr>
              <p:cNvPr id="17" name="Accolade fermante 16"/>
              <p:cNvSpPr/>
              <p:nvPr/>
            </p:nvSpPr>
            <p:spPr>
              <a:xfrm rot="5400000">
                <a:off x="2807804" y="4041068"/>
                <a:ext cx="504056" cy="2736304"/>
              </a:xfrm>
              <a:prstGeom prst="rightBrace">
                <a:avLst>
                  <a:gd name="adj1" fmla="val 14947"/>
                  <a:gd name="adj2" fmla="val 50000"/>
                </a:avLst>
              </a:prstGeom>
              <a:ln w="317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8" name="Accolade fermante 17"/>
              <p:cNvSpPr/>
              <p:nvPr/>
            </p:nvSpPr>
            <p:spPr>
              <a:xfrm rot="5400000">
                <a:off x="7056276" y="4005064"/>
                <a:ext cx="540060" cy="2772308"/>
              </a:xfrm>
              <a:prstGeom prst="rightBrace">
                <a:avLst>
                  <a:gd name="adj1" fmla="val 14947"/>
                  <a:gd name="adj2" fmla="val 50000"/>
                </a:avLst>
              </a:prstGeom>
              <a:ln w="317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grpSp>
            <p:nvGrpSpPr>
              <p:cNvPr id="19" name="Groupe 17"/>
              <p:cNvGrpSpPr/>
              <p:nvPr/>
            </p:nvGrpSpPr>
            <p:grpSpPr>
              <a:xfrm>
                <a:off x="2267744" y="2204864"/>
                <a:ext cx="5086256" cy="4041740"/>
                <a:chOff x="2267744" y="2204864"/>
                <a:chExt cx="5086256" cy="4041740"/>
              </a:xfrm>
            </p:grpSpPr>
            <p:sp>
              <p:nvSpPr>
                <p:cNvPr id="20" name="ZoneTexte 19"/>
                <p:cNvSpPr txBox="1"/>
                <p:nvPr/>
              </p:nvSpPr>
              <p:spPr>
                <a:xfrm>
                  <a:off x="2267744" y="2204864"/>
                  <a:ext cx="1485856" cy="369332"/>
                </a:xfrm>
                <a:prstGeom prst="rect">
                  <a:avLst/>
                </a:prstGeom>
                <a:noFill/>
              </p:spPr>
              <p:txBody>
                <a:bodyPr wrap="none" rtlCol="0">
                  <a:spAutoFit/>
                </a:bodyPr>
                <a:lstStyle/>
                <a:p>
                  <a:r>
                    <a:rPr lang="fr-FR" dirty="0" smtClean="0"/>
                    <a:t>Avec blindage</a:t>
                  </a:r>
                  <a:endParaRPr lang="fr-FR" dirty="0"/>
                </a:p>
              </p:txBody>
            </p:sp>
            <p:sp>
              <p:nvSpPr>
                <p:cNvPr id="21" name="ZoneTexte 20"/>
                <p:cNvSpPr txBox="1"/>
                <p:nvPr/>
              </p:nvSpPr>
              <p:spPr>
                <a:xfrm>
                  <a:off x="5868144" y="2924944"/>
                  <a:ext cx="1485856" cy="369332"/>
                </a:xfrm>
                <a:prstGeom prst="rect">
                  <a:avLst/>
                </a:prstGeom>
                <a:noFill/>
              </p:spPr>
              <p:txBody>
                <a:bodyPr wrap="none" rtlCol="0">
                  <a:spAutoFit/>
                </a:bodyPr>
                <a:lstStyle/>
                <a:p>
                  <a:r>
                    <a:rPr lang="fr-FR" dirty="0" smtClean="0"/>
                    <a:t>Avec blindage</a:t>
                  </a:r>
                  <a:endParaRPr lang="fr-FR" dirty="0"/>
                </a:p>
              </p:txBody>
            </p:sp>
            <p:cxnSp>
              <p:nvCxnSpPr>
                <p:cNvPr id="22" name="Connecteur droit avec flèche 21"/>
                <p:cNvCxnSpPr>
                  <a:stCxn id="20" idx="2"/>
                </p:cNvCxnSpPr>
                <p:nvPr/>
              </p:nvCxnSpPr>
              <p:spPr>
                <a:xfrm flipH="1">
                  <a:off x="2699792" y="2574196"/>
                  <a:ext cx="310880" cy="278740"/>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cxnSp>
              <p:nvCxnSpPr>
                <p:cNvPr id="23" name="Connecteur droit avec flèche 22"/>
                <p:cNvCxnSpPr>
                  <a:stCxn id="21" idx="0"/>
                </p:cNvCxnSpPr>
                <p:nvPr/>
              </p:nvCxnSpPr>
              <p:spPr>
                <a:xfrm flipH="1" flipV="1">
                  <a:off x="6516216" y="2564904"/>
                  <a:ext cx="94856" cy="360040"/>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sp>
              <p:nvSpPr>
                <p:cNvPr id="24" name="ZoneTexte 23"/>
                <p:cNvSpPr txBox="1"/>
                <p:nvPr/>
              </p:nvSpPr>
              <p:spPr>
                <a:xfrm>
                  <a:off x="3923928" y="5877272"/>
                  <a:ext cx="2428998" cy="369332"/>
                </a:xfrm>
                <a:prstGeom prst="rect">
                  <a:avLst/>
                </a:prstGeom>
                <a:noFill/>
              </p:spPr>
              <p:txBody>
                <a:bodyPr wrap="none" rtlCol="0">
                  <a:spAutoFit/>
                </a:bodyPr>
                <a:lstStyle/>
                <a:p>
                  <a:r>
                    <a:rPr lang="fr-FR" dirty="0" smtClean="0"/>
                    <a:t>Si le blindage est enlevé</a:t>
                  </a:r>
                  <a:endParaRPr lang="fr-FR" dirty="0"/>
                </a:p>
              </p:txBody>
            </p:sp>
            <p:cxnSp>
              <p:nvCxnSpPr>
                <p:cNvPr id="25" name="Connecteur droit avec flèche 24"/>
                <p:cNvCxnSpPr>
                  <a:stCxn id="24" idx="1"/>
                  <a:endCxn id="17" idx="1"/>
                </p:cNvCxnSpPr>
                <p:nvPr/>
              </p:nvCxnSpPr>
              <p:spPr>
                <a:xfrm flipH="1" flipV="1">
                  <a:off x="3059832" y="5661248"/>
                  <a:ext cx="864096" cy="400690"/>
                </a:xfrm>
                <a:prstGeom prst="straightConnector1">
                  <a:avLst/>
                </a:prstGeom>
                <a:ln w="28575">
                  <a:headEnd type="arrow"/>
                  <a:tailEnd type="arrow"/>
                </a:ln>
              </p:spPr>
              <p:style>
                <a:lnRef idx="1">
                  <a:schemeClr val="accent1"/>
                </a:lnRef>
                <a:fillRef idx="0">
                  <a:schemeClr val="accent1"/>
                </a:fillRef>
                <a:effectRef idx="0">
                  <a:schemeClr val="accent1"/>
                </a:effectRef>
                <a:fontRef idx="minor">
                  <a:schemeClr val="tx1"/>
                </a:fontRef>
              </p:style>
            </p:cxnSp>
            <p:cxnSp>
              <p:nvCxnSpPr>
                <p:cNvPr id="26" name="Connecteur droit avec flèche 25"/>
                <p:cNvCxnSpPr>
                  <a:stCxn id="24" idx="3"/>
                  <a:endCxn id="18" idx="1"/>
                </p:cNvCxnSpPr>
                <p:nvPr/>
              </p:nvCxnSpPr>
              <p:spPr>
                <a:xfrm flipV="1">
                  <a:off x="6352926" y="5661248"/>
                  <a:ext cx="973380" cy="400690"/>
                </a:xfrm>
                <a:prstGeom prst="straightConnector1">
                  <a:avLst/>
                </a:prstGeom>
                <a:ln w="28575">
                  <a:headEnd type="arrow"/>
                  <a:tailEnd type="arrow"/>
                </a:ln>
              </p:spPr>
              <p:style>
                <a:lnRef idx="1">
                  <a:schemeClr val="accent1"/>
                </a:lnRef>
                <a:fillRef idx="0">
                  <a:schemeClr val="accent1"/>
                </a:fillRef>
                <a:effectRef idx="0">
                  <a:schemeClr val="accent1"/>
                </a:effectRef>
                <a:fontRef idx="minor">
                  <a:schemeClr val="tx1"/>
                </a:fontRef>
              </p:style>
            </p:cxnSp>
          </p:gr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842</TotalTime>
  <Words>2149</Words>
  <Application>Microsoft Office PowerPoint</Application>
  <PresentationFormat>Affichage à l'écran (4:3)</PresentationFormat>
  <Paragraphs>477</Paragraphs>
  <Slides>29</Slides>
  <Notes>1</Notes>
  <HiddenSlides>0</HiddenSlides>
  <MMClips>0</MMClips>
  <ScaleCrop>false</ScaleCrop>
  <HeadingPairs>
    <vt:vector size="4" baseType="variant">
      <vt:variant>
        <vt:lpstr>Thème</vt:lpstr>
      </vt:variant>
      <vt:variant>
        <vt:i4>1</vt:i4>
      </vt:variant>
      <vt:variant>
        <vt:lpstr>Titres des diapositives</vt:lpstr>
      </vt:variant>
      <vt:variant>
        <vt:i4>29</vt:i4>
      </vt:variant>
    </vt:vector>
  </HeadingPairs>
  <TitlesOfParts>
    <vt:vector size="30" baseType="lpstr">
      <vt:lpstr>Thème Office</vt:lpstr>
      <vt:lpstr>Diapositive 1</vt:lpstr>
      <vt:lpstr>Diapositive 2</vt:lpstr>
      <vt:lpstr>Diapositive 3</vt:lpstr>
      <vt:lpstr>Diapositive 4</vt:lpstr>
      <vt:lpstr>Diapositive 5</vt:lpstr>
      <vt:lpstr>Diapositive 6</vt:lpstr>
      <vt:lpstr>Diapositive 7</vt:lpstr>
      <vt:lpstr>Diapositive 8</vt:lpstr>
      <vt:lpstr>Diapositive 9</vt:lpstr>
      <vt:lpstr>Diapositive 10</vt:lpstr>
      <vt:lpstr>Diapositive 11</vt:lpstr>
      <vt:lpstr>Diapositive 12</vt:lpstr>
      <vt:lpstr>Diapositive 13</vt:lpstr>
      <vt:lpstr>Diapositive 14</vt:lpstr>
      <vt:lpstr>Diapositive 15</vt:lpstr>
      <vt:lpstr>Diapositive 16</vt:lpstr>
      <vt:lpstr>Diapositive 17</vt:lpstr>
      <vt:lpstr>Diapositive 18</vt:lpstr>
      <vt:lpstr>Diapositive 19</vt:lpstr>
      <vt:lpstr>Diapositive 20</vt:lpstr>
      <vt:lpstr>Diapositive 21</vt:lpstr>
      <vt:lpstr>Diapositive 22</vt:lpstr>
      <vt:lpstr>Diapositive 23</vt:lpstr>
      <vt:lpstr>Diapositive 24</vt:lpstr>
      <vt:lpstr>Diapositive 25</vt:lpstr>
      <vt:lpstr>Diapositive 26</vt:lpstr>
      <vt:lpstr>Diapositive 27</vt:lpstr>
      <vt:lpstr>Diapositive 28</vt:lpstr>
      <vt:lpstr>Diapositive 29</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KNX</dc:title>
  <dc:subject/>
  <dc:creator>DEVULDER NICOLAS</dc:creator>
  <cp:lastModifiedBy>NICOLAS</cp:lastModifiedBy>
  <cp:revision>91</cp:revision>
  <dcterms:created xsi:type="dcterms:W3CDTF">2012-03-13T10:58:47Z</dcterms:created>
  <dcterms:modified xsi:type="dcterms:W3CDTF">2012-04-05T07:08:52Z</dcterms:modified>
</cp:coreProperties>
</file>